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GJMBDH+MS-UIGothic"/>
      <p:regular r:id="rId20"/>
    </p:embeddedFont>
    <p:embeddedFont>
      <p:font typeface="RUNVTH+HAJIBF+MicrosoftYaHei-Bold"/>
      <p:regular r:id="rId21"/>
    </p:embeddedFont>
    <p:embeddedFont>
      <p:font typeface="AHGTTM+NJSRST+ArialMT"/>
      <p:regular r:id="rId22"/>
    </p:embeddedFont>
    <p:embeddedFont>
      <p:font typeface="IFTSJQ+OJAVVO+MicrosoftYaHei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68448D-54A1-4EB0-9F59-DDF88ACB4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1C879-31C6-493B-8A27-67C0E2B9E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B2ED3-7CA0-4519-A04E-0B91574E3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E5B24F-E5ED-4896-B9ED-E06EB8BAF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160D52-2FE7-45B8-8E67-AF503AB15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1D4CB3-E1C0-4E49-AE89-F8F8CAA26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88D490-637C-4C47-89DF-E629D5B21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18B264-8FD0-480D-95A4-C273AA4A5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D31C88-8412-402A-A59B-1B6B05F00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319B5-12DF-43A2-857C-52FE10458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D2B9C-9875-4810-B311-DF665AC09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5201613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08604" y="1949604"/>
            <a:ext cx="7554669" cy="2622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8D3300"/>
                </a:solidFill>
                <a:latin typeface="SimSun"/>
                <a:cs typeface="SimSun"/>
              </a:rPr>
              <a:t>链</a:t>
            </a:r>
            <a:r>
              <a:rPr sz="5150" spc="25">
                <a:solidFill>
                  <a:srgbClr val="8D3300"/>
                </a:solidFill>
                <a:latin typeface="GJMBDH+MS-UIGothic"/>
                <a:cs typeface="GJMBDH+MS-UIGothic"/>
              </a:rPr>
              <a:t>家地</a:t>
            </a:r>
            <a:r>
              <a:rPr sz="5150" spc="20">
                <a:solidFill>
                  <a:srgbClr val="8D3300"/>
                </a:solidFill>
                <a:latin typeface="SimSun"/>
                <a:cs typeface="SimSun"/>
              </a:rPr>
              <a:t>产</a:t>
            </a:r>
            <a:r>
              <a:rPr sz="5150" spc="25">
                <a:solidFill>
                  <a:srgbClr val="8D3300"/>
                </a:solidFill>
                <a:latin typeface="GJMBDH+MS-UIGothic"/>
                <a:cs typeface="GJMBDH+MS-UIGothic"/>
              </a:rPr>
              <a:t>推广</a:t>
            </a:r>
            <a:r>
              <a:rPr sz="5150" spc="25">
                <a:solidFill>
                  <a:srgbClr val="8D3300"/>
                </a:solidFill>
                <a:latin typeface="SimSun"/>
                <a:cs typeface="SimSun"/>
              </a:rPr>
              <a:t>计</a:t>
            </a:r>
            <a:r>
              <a:rPr sz="5150" spc="25">
                <a:solidFill>
                  <a:srgbClr val="8D3300"/>
                </a:solidFill>
                <a:latin typeface="GJMBDH+MS-UIGothic"/>
                <a:cs typeface="GJMBDH+MS-UIGothic"/>
              </a:rPr>
              <a:t>划方案</a:t>
            </a:r>
          </a:p>
          <a:p>
            <a:pPr marL="1572259" marR="0">
              <a:lnSpc>
                <a:spcPts val="5366"/>
              </a:lnSpc>
              <a:spcBef>
                <a:spcPts val="2083"/>
              </a:spcBef>
              <a:spcAft>
                <a:spcPct val="0"/>
              </a:spcAft>
            </a:pPr>
            <a:r>
              <a:rPr sz="5150" spc="2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shawn</a:t>
            </a:r>
            <a:r>
              <a:rPr sz="5150" spc="20">
                <a:solidFill>
                  <a:srgbClr val="8D3300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8D3300"/>
                </a:solidFill>
                <a:latin typeface="GJMBDH+MS-UIGothic"/>
                <a:cs typeface="GJMBDH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646929" y="166897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D3300"/>
                </a:solidFill>
                <a:latin typeface="AHGTTM+NJSRST+ArialMT"/>
                <a:cs typeface="AHGTTM+NJSRST+ArialMT"/>
              </a:rPr>
              <a:t>•</a:t>
            </a:r>
            <a:r>
              <a:rPr sz="2450" spc="128">
                <a:solidFill>
                  <a:srgbClr val="8D33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D3300"/>
                </a:solidFill>
                <a:latin typeface="GJMBDH+MS-UIGothic"/>
                <a:cs typeface="GJMBDH+MS-UIGothic"/>
              </a:rPr>
              <a:t>推广目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23110" y="2460363"/>
            <a:ext cx="2000250" cy="200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300"/>
              </a:lnSpc>
              <a:spcBef>
                <a:spcPct val="0"/>
              </a:spcBef>
              <a:spcAft>
                <a:spcPct val="0"/>
              </a:spcAft>
            </a:pPr>
            <a:r>
              <a:rPr sz="6300">
                <a:solidFill>
                  <a:srgbClr val="8D3300"/>
                </a:solidFill>
                <a:latin typeface="GJMBDH+MS-UIGothic"/>
                <a:cs typeface="GJMBDH+MS-UIGothic"/>
              </a:rPr>
              <a:t>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23110" y="3557643"/>
            <a:ext cx="2000250" cy="200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300"/>
              </a:lnSpc>
              <a:spcBef>
                <a:spcPct val="0"/>
              </a:spcBef>
              <a:spcAft>
                <a:spcPct val="0"/>
              </a:spcAft>
            </a:pPr>
            <a:r>
              <a:rPr sz="6300">
                <a:solidFill>
                  <a:srgbClr val="8D33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46929" y="441217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D3300"/>
                </a:solidFill>
                <a:latin typeface="AHGTTM+NJSRST+ArialMT"/>
                <a:cs typeface="AHGTTM+NJSRST+ArialMT"/>
              </a:rPr>
              <a:t>•</a:t>
            </a:r>
            <a:r>
              <a:rPr sz="2450" spc="128">
                <a:solidFill>
                  <a:srgbClr val="8D33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执</a:t>
            </a:r>
            <a:r>
              <a:rPr sz="2400">
                <a:solidFill>
                  <a:srgbClr val="8D3300"/>
                </a:solidFill>
                <a:latin typeface="GJMBDH+MS-UIGothic"/>
                <a:cs typeface="GJMBDH+MS-UIGothic"/>
              </a:rPr>
              <a:t>行</a:t>
            </a:r>
            <a:r>
              <a:rPr sz="2400">
                <a:solidFill>
                  <a:srgbClr val="8D3300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8D3300"/>
                </a:solidFill>
                <a:latin typeface="GJMBDH+MS-UIGothic"/>
                <a:cs typeface="GJMBDH+MS-UIGothic"/>
              </a:rPr>
              <a:t>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71896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97829" y="207393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35854" y="3584809"/>
            <a:ext cx="3187420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8D3300"/>
                </a:solidFill>
                <a:latin typeface="GJMBDH+MS-UIGothic"/>
                <a:cs typeface="GJMBDH+MS-UIGothic"/>
              </a:rPr>
              <a:t>推广目</a:t>
            </a:r>
            <a:r>
              <a:rPr sz="4550">
                <a:solidFill>
                  <a:srgbClr val="8D3300"/>
                </a:solidFill>
                <a:latin typeface="SimSun"/>
                <a:cs typeface="SimSun"/>
              </a:rPr>
              <a:t>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短期目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 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UNVTH+HAJIBF+MicrosoftYaHei-Bold"/>
                <a:cs typeface="RUNVTH+HAJIBF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UNVTH+HAJIBF+MicrosoftYaHei-Bold"/>
                <a:cs typeface="RUNVTH+HAJIBF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UNVTH+HAJIBF+MicrosoftYaHei-Bold"/>
                <a:cs typeface="RUNVTH+HAJIBF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GJMBDH+MS-UIGothic"/>
                <a:cs typeface="GJMBDH+MS-UIGothic"/>
              </a:rPr>
              <a:t>提高品牌知名度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6D1B"/>
                </a:solidFill>
                <a:latin typeface="GJMBDH+MS-UIGothic"/>
                <a:cs typeface="GJMBDH+MS-UIGothic"/>
              </a:rPr>
              <a:t>促</a:t>
            </a:r>
            <a:r>
              <a:rPr sz="2000" spc="25">
                <a:solidFill>
                  <a:srgbClr val="FF6D1B"/>
                </a:solidFill>
                <a:latin typeface="SimSun"/>
                <a:cs typeface="SimSun"/>
              </a:rPr>
              <a:t>进销</a:t>
            </a:r>
            <a:r>
              <a:rPr sz="2000">
                <a:solidFill>
                  <a:srgbClr val="FF6D1B"/>
                </a:solidFill>
                <a:latin typeface="GJMBDH+MS-UIGothic"/>
                <a:cs typeface="GJMBDH+MS-UIGothic"/>
              </a:rPr>
              <a:t>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GJMBDH+MS-UIGothic"/>
                <a:cs typeface="GJMBDH+MS-UIGothic"/>
              </a:rPr>
              <a:t>提升网站流量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各种渠道和活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更多的人了解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链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家地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大品牌影响力。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推广活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，吸引潜在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，提高房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产销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售量。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搜索引擎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化和社交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媒体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营销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，增加网站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访问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长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期目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建立品牌忠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诚</a:t>
            </a:r>
            <a:r>
              <a:rPr sz="2300">
                <a:solidFill>
                  <a:srgbClr val="FF6D1B"/>
                </a:solidFill>
                <a:latin typeface="GJMBDH+MS-UIGothic"/>
                <a:cs typeface="GJMBDH+MS-UIGothic"/>
              </a:rPr>
              <a:t>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拓展市</a:t>
            </a:r>
            <a:r>
              <a:rPr sz="2300" spc="23">
                <a:solidFill>
                  <a:srgbClr val="FF6D1B"/>
                </a:solidFill>
                <a:latin typeface="SimSun"/>
                <a:cs typeface="SimSun"/>
              </a:rPr>
              <a:t>场</a:t>
            </a: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份</a:t>
            </a:r>
            <a:r>
              <a:rPr sz="2300">
                <a:solidFill>
                  <a:srgbClr val="FF6D1B"/>
                </a:solidFill>
                <a:latin typeface="SimSun"/>
                <a:cs typeface="SimSun"/>
              </a:rPr>
              <a:t>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提升品牌形象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提供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优质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良好客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赢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得客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的信任和忠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诚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度。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不断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新和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，提高在房地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的份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塑造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、可靠、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得信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赖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的品牌形象，成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领导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关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键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指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FTSJQ+OJAVVO+MicrosoftYaHei"/>
                <a:cs typeface="IFTSJQ+OJAVVO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FTSJQ+OJAVVO+MicrosoftYaHei"/>
                <a:cs typeface="IFTSJQ+OJAVVO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FTSJQ+OJAVVO+MicrosoftYaHei"/>
                <a:cs typeface="IFTSJQ+OJAVVO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FTSJQ+OJAVVO+MicrosoftYaHei"/>
                <a:cs typeface="IFTSJQ+OJAVVO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网站流量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483100" y="4788530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销</a:t>
            </a: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售量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27850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客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户满</a:t>
            </a: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意度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3485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品牌知名度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过统计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网站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访问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量、独立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访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客、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页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浏览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量等数据，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估</a:t>
            </a:r>
          </a:p>
          <a:p>
            <a:pPr marL="685799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推广效果。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03625" y="5274162"/>
            <a:ext cx="2694109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过统计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产销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售数量和金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，</a:t>
            </a:r>
          </a:p>
          <a:p>
            <a:pPr marL="85725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估推广活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动对销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售的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贡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献。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281420" y="5274162"/>
            <a:ext cx="2694109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过调查问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卷和客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馈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，了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解客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户对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品的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意度。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959850" y="5274162"/>
            <a:ext cx="2694109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场调查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舆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情分析，了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解公众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品牌的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知度和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价。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71896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97829" y="207393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54829" y="3584809"/>
            <a:ext cx="4349476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8D3300"/>
                </a:solidFill>
                <a:latin typeface="GJMBDH+MS-UIGothic"/>
                <a:cs typeface="GJMBDH+MS-UIGothic"/>
              </a:rPr>
              <a:t>目</a:t>
            </a:r>
            <a:r>
              <a:rPr sz="4550" spc="27">
                <a:solidFill>
                  <a:srgbClr val="8D3300"/>
                </a:solidFill>
                <a:latin typeface="SimSun"/>
                <a:cs typeface="SimSun"/>
              </a:rPr>
              <a:t>标</a:t>
            </a:r>
            <a:r>
              <a:rPr sz="4550" spc="23">
                <a:solidFill>
                  <a:srgbClr val="8D3300"/>
                </a:solidFill>
                <a:latin typeface="GJMBDH+MS-UIGothic"/>
                <a:cs typeface="GJMBDH+MS-UIGothic"/>
              </a:rPr>
              <a:t>受众分析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潜在客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户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群体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首次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购</a:t>
            </a:r>
            <a:r>
              <a:rPr sz="2300" spc="23">
                <a:solidFill>
                  <a:srgbClr val="FF6D1B"/>
                </a:solidFill>
                <a:latin typeface="GJMBDH+MS-UIGothic"/>
                <a:cs typeface="GJMBDH+MS-UIGothic"/>
              </a:rPr>
              <a:t>房者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有一定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蓄，但缺乏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和知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，希望得到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和帮助。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新婚夫</a:t>
            </a:r>
            <a:r>
              <a:rPr sz="2300">
                <a:solidFill>
                  <a:srgbClr val="FF6D1B"/>
                </a:solidFill>
                <a:latin typeface="SimSun"/>
                <a:cs typeface="SimSun"/>
              </a:rPr>
              <a:t>妇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正在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寻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找首套住房的新婚夫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对购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房流程和知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了解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少，需</a:t>
            </a:r>
          </a:p>
          <a:p>
            <a:pPr marL="11430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和建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议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改善型</a:t>
            </a:r>
            <a:r>
              <a:rPr sz="2300" spc="23">
                <a:solidFill>
                  <a:srgbClr val="FF6D1B"/>
                </a:solidFill>
                <a:latin typeface="SimSun"/>
                <a:cs typeface="SimSun"/>
              </a:rPr>
              <a:t>购</a:t>
            </a: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房者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已有住房，希望通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过换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一套更好的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房子来改善生活品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场动态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和房源信息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较为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关注。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客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户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画像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82419" y="372036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GJMBDH+MS-UIGothic"/>
                <a:cs typeface="GJMBDH+MS-UIGothic"/>
              </a:rPr>
              <a:t>年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05325" y="372036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职业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10119" y="372036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GJMBDH+MS-UIGothic"/>
                <a:cs typeface="GJMBDH+MS-UIGothic"/>
              </a:rPr>
              <a:t>收入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GJMBDH+MS-UIGothic"/>
                <a:cs typeface="GJMBDH+MS-UIGothic"/>
              </a:rPr>
              <a:t>地理位置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52915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主要分布在大中型城市，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如北京、上海、广州、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深圳等。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4394" y="5011158"/>
            <a:ext cx="2150445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FTSJQ+OJAVVO+MicrosoftYaHei"/>
                <a:cs typeface="IFTSJQ+OJAVVO+MicrosoftYaHei"/>
              </a:rPr>
              <a:t>25-45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岁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，以</a:t>
            </a:r>
            <a:r>
              <a:rPr sz="1500">
                <a:solidFill>
                  <a:srgbClr val="FFFDFD"/>
                </a:solidFill>
                <a:latin typeface="IFTSJQ+OJAVVO+MicrosoftYaHei"/>
                <a:cs typeface="IFTSJQ+OJAVVO+MicrosoftYaHei"/>
              </a:rPr>
              <a:t>80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后和</a:t>
            </a:r>
            <a:r>
              <a:rPr sz="1500">
                <a:solidFill>
                  <a:srgbClr val="FFFDFD"/>
                </a:solidFill>
                <a:latin typeface="IFTSJQ+OJAVVO+MicrosoftYaHei"/>
                <a:cs typeface="IFTSJQ+OJAVVO+MicrosoftYaHei"/>
              </a:rPr>
              <a:t>90</a:t>
            </a:r>
          </a:p>
          <a:p>
            <a:pPr marL="583564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主。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758565" y="5011158"/>
            <a:ext cx="206275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上班族、白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、自由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</a:t>
            </a:r>
          </a:p>
          <a:p>
            <a:pPr marL="571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者等。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97015" y="501115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中等收入以上，有一定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787515" y="5354058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蓄和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房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算。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客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户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需求与期望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专业</a:t>
            </a: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指</a:t>
            </a:r>
            <a:r>
              <a:rPr sz="1550">
                <a:solidFill>
                  <a:srgbClr val="FF6D1B"/>
                </a:solidFill>
                <a:latin typeface="SimSun"/>
                <a:cs typeface="SimSun"/>
              </a:rPr>
              <a:t>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保障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权</a:t>
            </a:r>
            <a:r>
              <a:rPr sz="1550">
                <a:solidFill>
                  <a:srgbClr val="FF6D1B"/>
                </a:solidFill>
                <a:latin typeface="GJMBDH+MS-UIGothic"/>
                <a:cs typeface="GJMBDH+MS-UIGothic"/>
              </a:rPr>
              <a:t>益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希望得到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、全面的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房指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，了解市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场动态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、房源</a:t>
            </a:r>
          </a:p>
          <a:p>
            <a:pPr marL="85725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信息和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房流程等。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希望在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程中保障自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63659" y="2846558"/>
            <a:ext cx="282504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己的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益，避免受到欺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诈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失。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优质</a:t>
            </a: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服</a:t>
            </a:r>
            <a:r>
              <a:rPr sz="1550">
                <a:solidFill>
                  <a:srgbClr val="FF6D1B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307194" y="476440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GJMBDH+MS-UIGothic"/>
                <a:cs typeface="GJMBDH+MS-UIGothic"/>
              </a:rPr>
              <a:t>个性化需求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32000" y="518399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期望得到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优质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贴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心的服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46719" y="52487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根据自己的需求和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算，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032000" y="5431008"/>
            <a:ext cx="275880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，包括售前咨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询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、售后服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等。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046719" y="5557373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希望得到符合个性化需求的房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246869" y="5865983"/>
            <a:ext cx="13997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源和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000"/>
                </a:solidFill>
                <a:latin typeface="GJMBDH+MS-UIGothic"/>
                <a:cs typeface="GJMBDH+MS-UIGothic"/>
              </a:rPr>
              <a:t>房方案。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71896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97829" y="207393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54829" y="3584809"/>
            <a:ext cx="4349476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8D3300"/>
                </a:solidFill>
                <a:latin typeface="SimSun"/>
                <a:cs typeface="SimSun"/>
              </a:rPr>
              <a:t>竞</a:t>
            </a:r>
            <a:r>
              <a:rPr sz="4550" spc="27">
                <a:solidFill>
                  <a:srgbClr val="8D3300"/>
                </a:solidFill>
                <a:latin typeface="GJMBDH+MS-UIGothic"/>
                <a:cs typeface="GJMBDH+MS-UIGothic"/>
              </a:rPr>
              <a:t>争</a:t>
            </a:r>
            <a:r>
              <a:rPr sz="4550" spc="23">
                <a:solidFill>
                  <a:srgbClr val="8D3300"/>
                </a:solidFill>
                <a:latin typeface="SimSun"/>
                <a:cs typeface="SimSun"/>
              </a:rPr>
              <a:t>对</a:t>
            </a:r>
            <a:r>
              <a:rPr sz="4550" spc="25">
                <a:solidFill>
                  <a:srgbClr val="8D3300"/>
                </a:solidFill>
                <a:latin typeface="GJMBDH+MS-UIGothic"/>
                <a:cs typeface="GJMBDH+MS-UIGothic"/>
              </a:rPr>
              <a:t>手分析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主要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竞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争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贝</a:t>
            </a:r>
            <a:r>
              <a:rPr sz="2000" spc="25">
                <a:solidFill>
                  <a:srgbClr val="FF6D1B"/>
                </a:solidFill>
                <a:latin typeface="GJMBDH+MS-UIGothic"/>
                <a:cs typeface="GJMBDH+MS-UIGothic"/>
              </a:rPr>
              <a:t>壳找房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09920" y="34104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GJMBDH+MS-UIGothic"/>
                <a:cs typeface="GJMBDH+MS-UIGothic"/>
              </a:rPr>
              <a:t>安居客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46259" y="3410489"/>
            <a:ext cx="1209802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20">
                <a:solidFill>
                  <a:srgbClr val="FF6D1B"/>
                </a:solidFill>
                <a:latin typeface="RUNVTH+HAJIBF+MicrosoftYaHei-Bold"/>
                <a:cs typeface="RUNVTH+HAJIBF+MicrosoftYaHei-Bold"/>
              </a:rPr>
              <a:t>58</a:t>
            </a:r>
            <a:r>
              <a:rPr sz="2000" spc="20">
                <a:solidFill>
                  <a:srgbClr val="FF6D1B"/>
                </a:solidFill>
                <a:latin typeface="GJMBDH+MS-UIGothic"/>
                <a:cs typeface="GJMBDH+MS-UIGothic"/>
              </a:rPr>
              <a:t>同城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业领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先者，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贝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壳找房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有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庞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大的用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群体和品牌影响力。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30670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安居客在房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信息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布和用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交</a:t>
            </a:r>
          </a:p>
          <a:p>
            <a:pPr marL="381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流方面具有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11540" y="4031988"/>
            <a:ext cx="30313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FTSJQ+OJAVVO+MicrosoftYaHei"/>
                <a:cs typeface="IFTSJQ+OJAVVO+MicrosoftYaHei"/>
              </a:rPr>
              <a:t>58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同城作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为综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合信息服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平台，</a:t>
            </a:r>
          </a:p>
          <a:p>
            <a:pPr marL="16509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在房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产领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域也有一定市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竞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争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手的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劣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势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贝</a:t>
            </a:r>
            <a:r>
              <a:rPr sz="2000" spc="25">
                <a:solidFill>
                  <a:srgbClr val="FFFDFD"/>
                </a:solidFill>
                <a:latin typeface="GJMBDH+MS-UIGothic"/>
                <a:cs typeface="GJMBDH+MS-UIGothic"/>
              </a:rPr>
              <a:t>壳找房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53194" y="1709959"/>
            <a:ext cx="1209802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20">
                <a:solidFill>
                  <a:srgbClr val="FFFDFD"/>
                </a:solidFill>
                <a:latin typeface="RUNVTH+HAJIBF+MicrosoftYaHei-Bold"/>
                <a:cs typeface="RUNVTH+HAJIBF+MicrosoftYaHei-Bold"/>
              </a:rPr>
              <a:t>58</a:t>
            </a:r>
            <a:r>
              <a:rPr sz="2000" spc="20">
                <a:solidFill>
                  <a:srgbClr val="FFFDFD"/>
                </a:solidFill>
                <a:latin typeface="GJMBDH+MS-UIGothic"/>
                <a:cs typeface="GJMBDH+MS-UIGothic"/>
              </a:rPr>
              <a:t>同城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4425" y="2452742"/>
            <a:ext cx="3541141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在于品牌知名度高，用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粘性大；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势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在于佣金比例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高，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部分用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造成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322066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在于覆盖面广，信息全面；劣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势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在于同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重，用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户难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以区分。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88329" y="385371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JMBDH+MS-UIGothic"/>
                <a:cs typeface="GJMBDH+MS-UIGothic"/>
              </a:rPr>
              <a:t>安居客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在于信息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布量大，用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交流活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跃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；劣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势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在于虚假信息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多，用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FFFDFD"/>
                </a:solidFill>
                <a:latin typeface="GJMBDH+MS-UIGothic"/>
                <a:cs typeface="GJMBDH+MS-UIGothic"/>
              </a:rPr>
              <a:t>有待提升。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竞</a:t>
            </a:r>
            <a:r>
              <a:rPr sz="3000">
                <a:solidFill>
                  <a:srgbClr val="FF6D1B"/>
                </a:solidFill>
                <a:latin typeface="GJMBDH+MS-UIGothic"/>
                <a:cs typeface="GJMBDH+MS-UIGothic"/>
              </a:rPr>
              <a:t>争策略分析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8710" y="158857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差异化</a:t>
            </a:r>
            <a:r>
              <a:rPr sz="2300" spc="23">
                <a:solidFill>
                  <a:srgbClr val="FF6D1B"/>
                </a:solidFill>
                <a:latin typeface="SimSun"/>
                <a:cs typeface="SimSun"/>
              </a:rPr>
              <a:t>竞</a:t>
            </a:r>
            <a:r>
              <a:rPr sz="2300">
                <a:solidFill>
                  <a:srgbClr val="FF6D1B"/>
                </a:solidFill>
                <a:latin typeface="GJMBDH+MS-UIGothic"/>
                <a:cs typeface="GJMBDH+MS-UIGothic"/>
              </a:rPr>
              <a:t>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8710" y="2137147"/>
            <a:ext cx="44533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针对竞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手的不足，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化自身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，提供更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的服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品。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8710" y="319766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合作共</a:t>
            </a:r>
            <a:r>
              <a:rPr sz="2300">
                <a:solidFill>
                  <a:srgbClr val="FF6D1B"/>
                </a:solidFill>
                <a:latin typeface="SimSun"/>
                <a:cs typeface="SimSun"/>
              </a:rPr>
              <a:t>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8710" y="3746238"/>
            <a:ext cx="44533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行合作，共同推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业发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展，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互利共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赢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8710" y="483405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创</a:t>
            </a:r>
            <a:r>
              <a:rPr sz="2300" spc="25">
                <a:solidFill>
                  <a:srgbClr val="FF6D1B"/>
                </a:solidFill>
                <a:latin typeface="GJMBDH+MS-UIGothic"/>
                <a:cs typeface="GJMBDH+MS-UIGothic"/>
              </a:rPr>
              <a:t>新</a:t>
            </a: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FF6D1B"/>
                </a:solidFill>
                <a:latin typeface="GJMBDH+MS-UIGothic"/>
                <a:cs typeface="GJMBDH+MS-UIGothic"/>
              </a:rPr>
              <a:t>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8710" y="5383268"/>
            <a:ext cx="45269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不断推出新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品和服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足用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不断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化的需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求，保持市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场竞</a:t>
            </a:r>
            <a:r>
              <a:rPr sz="1500">
                <a:solidFill>
                  <a:srgbClr val="000000"/>
                </a:solidFill>
                <a:latin typeface="GJMBDH+MS-UIGothic"/>
                <a:cs typeface="GJMBDH+MS-UIGothic"/>
              </a:rPr>
              <a:t>争力。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6559" y="71896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04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97829" y="207393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8D3300"/>
                </a:solidFill>
                <a:latin typeface="RUNVTH+HAJIBF+MicrosoftYaHei-Bold"/>
                <a:cs typeface="RUNVTH+HAJIBF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54829" y="3584809"/>
            <a:ext cx="4349476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8D3300"/>
                </a:solidFill>
                <a:latin typeface="GJMBDH+MS-UIGothic"/>
                <a:cs typeface="GJMBDH+MS-UIGothic"/>
              </a:rPr>
              <a:t>推广策略制定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https://d.book118.com/817052016131006041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SimSun</vt:lpstr>
      <vt:lpstr>GJMBDH+MS-UIGothic</vt:lpstr>
      <vt:lpstr>RUNVTH+HAJIBF+MicrosoftYaHei-Bold</vt:lpstr>
      <vt:lpstr>AHGTTM+NJSRST+ArialMT</vt:lpstr>
      <vt:lpstr>Times New Roman</vt:lpstr>
      <vt:lpstr>IFTSJQ+OJAVVO+MicrosoftYaHei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2024-09-14T15:06:39.487</cp:lastPrinted>
  <dcterms:created xsi:type="dcterms:W3CDTF">2024-09-14T07:06:39Z</dcterms:created>
  <dcterms:modified xsi:type="dcterms:W3CDTF">2024-09-14T07:06:40Z</dcterms:modified>
</cp:coreProperties>
</file>