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FSMIAJ+MS-UIGothic"/>
      <p:regular r:id="rId18"/>
    </p:embeddedFont>
    <p:embeddedFont>
      <p:font typeface="EWPRPH+RIQRJO+ArialMT"/>
      <p:regular r:id="rId19"/>
    </p:embeddedFont>
    <p:embeddedFont>
      <p:font typeface="TVNNND+DOCFTH+MicrosoftYaHei"/>
      <p:regular r:id="rId20"/>
    </p:embeddedFont>
    <p:embeddedFont>
      <p:font typeface="UKFJIM+PPHMUE+MicrosoftYaHei-Bold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718332-F3A4-49E4-BB5C-8CC95DBE7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42374-6196-47CB-AD22-C0C960569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AE8DE0-5526-403F-B79C-7938933A0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B0BA48-CF9E-4996-B5D8-9AEFCEC26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85AF6C-620D-434B-88F8-3E7212DF5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ECE053-1B66-4CDE-9D7C-D8839CDAA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31D620-AD02-42E5-89D0-C5CB0E7D4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FC9B8D-6B00-4591-8D7E-FA70C9E1F8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AE10C7-1C2F-46F8-8483-70A47DDF7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4CC478-B5A2-4B56-8730-A479B4A74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8C1F46-397B-4D48-8217-91B638E3F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61152126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3294" y="1318414"/>
            <a:ext cx="6893033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FF960E"/>
                </a:solidFill>
                <a:latin typeface="FSMIAJ+MS-UIGothic"/>
                <a:cs typeface="FSMIAJ+MS-UIGothic"/>
              </a:rPr>
              <a:t>失血性休克急救</a:t>
            </a: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规</a:t>
            </a:r>
            <a:r>
              <a:rPr sz="5150">
                <a:solidFill>
                  <a:srgbClr val="FF960E"/>
                </a:solidFill>
                <a:latin typeface="FSMIAJ+MS-UIGothic"/>
                <a:cs typeface="FSMIAJ+MS-UIGothic"/>
              </a:rPr>
              <a:t>范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FF960E"/>
                </a:solidFill>
                <a:latin typeface="FSMIAJ+MS-UIGothic"/>
                <a:cs typeface="FSMIAJ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166897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WPRPH+RIQRJO+ArialMT"/>
                <a:cs typeface="EWPRPH+RIQRJO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失血性休克概述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46470" y="221761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WPRPH+RIQRJO+ArialMT"/>
                <a:cs typeface="EWPRPH+RIQRJO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急救原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则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与流程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TVNNND+DOCFTH+MicrosoftYaHei"/>
                <a:cs typeface="TVNNND+DOCFTH+MicrosoftYaHei"/>
              </a:rPr>
              <a:t>contents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46470" y="276625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WPRPH+RIQRJO+ArialMT"/>
                <a:cs typeface="EWPRPH+RIQRJO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止血与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输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血治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46470" y="3314890"/>
            <a:ext cx="6192461" cy="2409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WPRPH+RIQRJO+ArialMT"/>
                <a:cs typeface="EWPRPH+RIQRJO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抗休克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药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物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用指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导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原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则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WPRPH+RIQRJO+ArialMT"/>
                <a:cs typeface="EWPRPH+RIQRJO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并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症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防与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理策略部署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WPRPH+RIQRJO+ArialMT"/>
                <a:cs typeface="EWPRPH+RIQRJO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患者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转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运与后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续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安排部署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计</a:t>
            </a: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划制定</a:t>
            </a:r>
          </a:p>
          <a:p>
            <a:pPr marL="203200" marR="0">
              <a:lnSpc>
                <a:spcPts val="2400"/>
              </a:lnSpc>
              <a:spcBef>
                <a:spcPts val="1930"/>
              </a:spcBef>
              <a:spcAft>
                <a:spcPct val="0"/>
              </a:spcAft>
            </a:pPr>
            <a:r>
              <a:rPr sz="2400">
                <a:solidFill>
                  <a:srgbClr val="FF960E"/>
                </a:solidFill>
                <a:latin typeface="FSMIAJ+MS-UIGothic"/>
                <a:cs typeface="FSMIAJ+MS-UIGothic"/>
              </a:rPr>
              <a:t>依据分享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FSMIAJ+MS-UIGothic"/>
                <a:cs typeface="FSMIAJ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UKFJIM+PPHMUE+MicrosoftYaHei-Bold"/>
                <a:cs typeface="UKFJIM+PPHMUE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4930793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351E00"/>
                </a:solidFill>
                <a:latin typeface="FSMIAJ+MS-UIGothic"/>
                <a:cs typeface="FSMIAJ+MS-UIGothic"/>
              </a:rPr>
              <a:t>失血性休克概述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与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病原因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FSMIAJ+MS-UIGothic"/>
                <a:cs typeface="FSMIAJ+MS-UIGothic"/>
              </a:rPr>
              <a:t>定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1550" spc="25">
                <a:solidFill>
                  <a:srgbClr val="FF960E"/>
                </a:solidFill>
                <a:latin typeface="FSMIAJ+MS-UIGothic"/>
                <a:cs typeface="FSMIAJ+MS-UIGothic"/>
              </a:rPr>
              <a:t>病原因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床表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与分度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8484" y="1914425"/>
            <a:ext cx="1406651" cy="1312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5294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FFFFFF"/>
                </a:solidFill>
                <a:latin typeface="UKFJIM+PPHMUE+MicrosoftYaHei-Bold"/>
                <a:cs typeface="UKFJIM+PPHMUE+MicrosoftYaHei-Bold"/>
              </a:rPr>
              <a:t>01</a:t>
            </a:r>
          </a:p>
          <a:p>
            <a:pPr marL="0" marR="0">
              <a:lnSpc>
                <a:spcPts val="2000"/>
              </a:lnSpc>
              <a:spcBef>
                <a:spcPts val="3378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SimSun"/>
                <a:cs typeface="SimSun"/>
              </a:rPr>
              <a:t>临</a:t>
            </a:r>
            <a:r>
              <a:rPr sz="2000" spc="25">
                <a:solidFill>
                  <a:srgbClr val="FF960E"/>
                </a:solidFill>
                <a:latin typeface="FSMIAJ+MS-UIGothic"/>
                <a:cs typeface="FSMIAJ+MS-UIGothic"/>
              </a:rPr>
              <a:t>床表</a:t>
            </a:r>
            <a:r>
              <a:rPr sz="2000">
                <a:solidFill>
                  <a:srgbClr val="FF960E"/>
                </a:solidFill>
                <a:latin typeface="SimSun"/>
                <a:cs typeface="SimSun"/>
              </a:rPr>
              <a:t> 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58135" y="1914425"/>
            <a:ext cx="1134287" cy="1312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9419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FFFFFF"/>
                </a:solidFill>
                <a:latin typeface="UKFJIM+PPHMUE+MicrosoftYaHei-Bold"/>
                <a:cs typeface="UKFJIM+PPHMUE+MicrosoftYaHei-Bold"/>
              </a:rPr>
              <a:t>02</a:t>
            </a:r>
          </a:p>
          <a:p>
            <a:pPr marL="0" marR="0">
              <a:lnSpc>
                <a:spcPts val="2000"/>
              </a:lnSpc>
              <a:spcBef>
                <a:spcPts val="3378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FSMIAJ+MS-UIGothic"/>
                <a:cs typeface="FSMIAJ+MS-UIGothic"/>
              </a:rPr>
              <a:t>分度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626100" y="1914425"/>
            <a:ext cx="69486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FFFFFF"/>
                </a:solidFill>
                <a:latin typeface="UKFJIM+PPHMUE+MicrosoftYaHei-Bold"/>
                <a:cs typeface="UKFJIM+PPHMUE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98130" y="1914425"/>
            <a:ext cx="69486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FFFFFF"/>
                </a:solidFill>
                <a:latin typeface="UKFJIM+PPHMUE+MicrosoftYaHei-Bold"/>
                <a:cs typeface="UKFJIM+PPHMUE+MicrosoftYaHei-Bold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110469" y="1914425"/>
            <a:ext cx="69486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FFFFFF"/>
                </a:solidFill>
                <a:latin typeface="UKFJIM+PPHMUE+MicrosoftYaHei-Bold"/>
                <a:cs typeface="UKFJIM+PPHMUE+MicrosoftYaHei-Bold"/>
              </a:rPr>
              <a:t>05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45404" y="259260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SimSun"/>
                <a:cs typeface="SimSun"/>
              </a:rPr>
              <a:t>轻</a:t>
            </a:r>
            <a:r>
              <a:rPr sz="2000" spc="25">
                <a:solidFill>
                  <a:srgbClr val="FF960E"/>
                </a:solidFill>
                <a:latin typeface="FSMIAJ+MS-UIGothic"/>
                <a:cs typeface="FSMIAJ+MS-UIGothic"/>
              </a:rPr>
              <a:t>度休克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413625" y="259260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FSMIAJ+MS-UIGothic"/>
                <a:cs typeface="FSMIAJ+MS-UIGothic"/>
              </a:rPr>
              <a:t>中度休克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652000" y="259260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FSMIAJ+MS-UIGothic"/>
                <a:cs typeface="FSMIAJ+MS-UIGothic"/>
              </a:rPr>
              <a:t>重度休克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断与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鉴别诊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诊</a:t>
            </a:r>
            <a:r>
              <a:rPr sz="1550">
                <a:solidFill>
                  <a:srgbClr val="FF960E"/>
                </a:solidFill>
                <a:latin typeface="FSMIAJ+MS-UIGothic"/>
                <a:cs typeface="FSMIAJ+MS-UIGothic"/>
              </a:rPr>
              <a:t>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鉴别诊</a:t>
            </a:r>
            <a:r>
              <a:rPr sz="1550">
                <a:solidFill>
                  <a:srgbClr val="FFFFFF"/>
                </a:solidFill>
                <a:latin typeface="FSMIAJ+MS-UIGothic"/>
                <a:cs typeface="FSMIAJ+MS-UIGothic"/>
              </a:rPr>
              <a:t> 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15467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失血性休克需与其他原因引起的休克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鉴别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，如感染性休克、心源性休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克等。同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还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需与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敏性休克、神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源性休克等相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鉴别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UKFJIM+PPHMUE+MicrosoftYaHei-Bold"/>
                <a:cs typeface="UKFJIM+PPHMUE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4930793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351E00"/>
                </a:solidFill>
                <a:latin typeface="FSMIAJ+MS-UIGothic"/>
                <a:cs typeface="FSMIAJ+MS-UIGothic"/>
              </a:rPr>
              <a:t>急救原</a:t>
            </a:r>
            <a:r>
              <a:rPr sz="4550" spc="27">
                <a:solidFill>
                  <a:srgbClr val="351E00"/>
                </a:solidFill>
                <a:latin typeface="SimSun"/>
                <a:cs typeface="SimSun"/>
              </a:rPr>
              <a:t>则</a:t>
            </a:r>
            <a:r>
              <a:rPr sz="4550" spc="25">
                <a:solidFill>
                  <a:srgbClr val="351E00"/>
                </a:solidFill>
                <a:latin typeface="FSMIAJ+MS-UIGothic"/>
                <a:cs typeface="FSMIAJ+MS-UIGothic"/>
              </a:rPr>
              <a:t>与流程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保持呼吸道通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242646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960E"/>
                </a:solidFill>
                <a:latin typeface="FSMIAJ+MS-UIGothic"/>
                <a:cs typeface="FSMIAJ+MS-UIGothic"/>
              </a:rPr>
              <a:t>清除呼吸道分泌物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960E"/>
                </a:solidFill>
                <a:latin typeface="FSMIAJ+MS-UIGothic"/>
                <a:cs typeface="FSMIAJ+MS-UIGothic"/>
              </a:rPr>
              <a:t>吸氧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建立静脉通道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选择</a:t>
            </a:r>
            <a:r>
              <a:rPr sz="2300" spc="25">
                <a:solidFill>
                  <a:srgbClr val="FF960E"/>
                </a:solidFill>
                <a:latin typeface="FSMIAJ+MS-UIGothic"/>
                <a:cs typeface="FSMIAJ+MS-UIGothic"/>
              </a:rPr>
              <a:t>合适静脉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FSMIAJ+MS-UIGothic"/>
                <a:cs typeface="FSMIAJ+MS-UIGothic"/>
              </a:rPr>
              <a:t>快速</a:t>
            </a: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补</a:t>
            </a:r>
            <a:r>
              <a:rPr sz="2300">
                <a:solidFill>
                  <a:srgbClr val="FF960E"/>
                </a:solidFill>
                <a:latin typeface="FSMIAJ+MS-UIGothic"/>
                <a:cs typeface="FSMIAJ+MS-UIGothic"/>
              </a:rPr>
              <a:t>液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补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充血容量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输</a:t>
            </a:r>
            <a:r>
              <a:rPr sz="2300">
                <a:solidFill>
                  <a:srgbClr val="FFFFFF"/>
                </a:solidFill>
                <a:latin typeface="FSMIAJ+MS-UIGothic"/>
                <a:cs typeface="FSMIAJ+MS-UIGothic"/>
              </a:rPr>
              <a:t>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453331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根据患者失血量，及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时输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红细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胞、血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浆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等血液制品。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补</a:t>
            </a:r>
            <a:r>
              <a:rPr sz="2300">
                <a:solidFill>
                  <a:srgbClr val="FFFFFF"/>
                </a:solidFill>
                <a:latin typeface="FSMIAJ+MS-UIGothic"/>
                <a:cs typeface="FSMIAJ+MS-UIGothic"/>
              </a:rPr>
              <a:t>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545291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予平衡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盐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溶液、胶体液等，以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补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充血容量，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持水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FSMIAJ+MS-UIGothic"/>
                <a:cs typeface="FSMIAJ+MS-UIGothic"/>
              </a:rPr>
              <a:t>平衡。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纠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正酸中毒和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解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紊乱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KFJIM+PPHMUE+MicrosoftYaHei-Bold"/>
                <a:cs typeface="UKFJIM+PPHMUE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KFJIM+PPHMUE+MicrosoftYaHei-Bold"/>
                <a:cs typeface="UKFJIM+PPHMUE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KFJIM+PPHMUE+MicrosoftYaHei-Bold"/>
                <a:cs typeface="UKFJIM+PPHMUE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监测</a:t>
            </a:r>
            <a:r>
              <a:rPr sz="2000" spc="25">
                <a:solidFill>
                  <a:srgbClr val="FF960E"/>
                </a:solidFill>
                <a:latin typeface="FSMIAJ+MS-UIGothic"/>
                <a:cs typeface="FSMIAJ+MS-UIGothic"/>
              </a:rPr>
              <a:t>生命体征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SimSun"/>
                <a:cs typeface="SimSun"/>
              </a:rPr>
              <a:t>纠</a:t>
            </a:r>
            <a:r>
              <a:rPr sz="2000" spc="25">
                <a:solidFill>
                  <a:srgbClr val="FF960E"/>
                </a:solidFill>
                <a:latin typeface="FSMIAJ+MS-UIGothic"/>
                <a:cs typeface="FSMIAJ+MS-UIGothic"/>
              </a:rPr>
              <a:t>正酸中毒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SimSun"/>
                <a:cs typeface="SimSun"/>
              </a:rPr>
              <a:t>纠</a:t>
            </a:r>
            <a:r>
              <a:rPr sz="2000" spc="25">
                <a:solidFill>
                  <a:srgbClr val="FF960E"/>
                </a:solidFill>
                <a:latin typeface="FSMIAJ+MS-UIGothic"/>
                <a:cs typeface="FSMIAJ+MS-UIGothic"/>
              </a:rPr>
              <a:t>正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2000" spc="23">
                <a:solidFill>
                  <a:srgbClr val="FF960E"/>
                </a:solidFill>
                <a:latin typeface="FSMIAJ+MS-UIGothic"/>
                <a:cs typeface="FSMIAJ+MS-UIGothic"/>
              </a:rPr>
              <a:t>解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质</a:t>
            </a:r>
            <a:r>
              <a:rPr sz="2000" spc="23">
                <a:solidFill>
                  <a:srgbClr val="FF960E"/>
                </a:solidFill>
                <a:latin typeface="FSMIAJ+MS-UIGothic"/>
                <a:cs typeface="FSMIAJ+MS-UIGothic"/>
              </a:rPr>
              <a:t>紊乱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UKFJIM+PPHMUE+MicrosoftYaHei-Bold"/>
                <a:cs typeface="UKFJIM+PPHMUE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4930793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351E00"/>
                </a:solidFill>
                <a:latin typeface="FSMIAJ+MS-UIGothic"/>
                <a:cs typeface="FSMIAJ+MS-UIGothic"/>
              </a:rPr>
              <a:t>止血与</a:t>
            </a:r>
            <a:r>
              <a:rPr sz="4550" spc="27">
                <a:solidFill>
                  <a:srgbClr val="351E00"/>
                </a:solidFill>
                <a:latin typeface="SimSun"/>
                <a:cs typeface="SimSun"/>
              </a:rPr>
              <a:t>输</a:t>
            </a:r>
            <a:r>
              <a:rPr sz="4550" spc="25">
                <a:solidFill>
                  <a:srgbClr val="351E00"/>
                </a:solidFill>
                <a:latin typeface="FSMIAJ+MS-UIGothic"/>
                <a:cs typeface="FSMIAJ+MS-UIGothic"/>
              </a:rPr>
              <a:t>血治</a:t>
            </a:r>
            <a:r>
              <a:rPr sz="4550">
                <a:solidFill>
                  <a:srgbClr val="351E00"/>
                </a:solidFill>
                <a:latin typeface="SimSun"/>
                <a:cs typeface="SimSun"/>
              </a:rPr>
              <a:t>疗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SMIAJ+MS-UIGothic"/>
                <a:cs typeface="FSMIAJ+MS-UIGothic"/>
              </a:rPr>
              <a:t>止血方法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压</a:t>
            </a:r>
            <a:r>
              <a:rPr sz="2300" spc="25">
                <a:solidFill>
                  <a:srgbClr val="FF960E"/>
                </a:solidFill>
                <a:latin typeface="FSMIAJ+MS-UIGothic"/>
                <a:cs typeface="FSMIAJ+MS-UIGothic"/>
              </a:rPr>
              <a:t>迫止血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FSMIAJ+MS-UIGothic"/>
                <a:cs typeface="FSMIAJ+MS-UIGothic"/>
              </a:rPr>
              <a:t>止血</a:t>
            </a: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带</a:t>
            </a:r>
            <a:r>
              <a:rPr sz="2300" spc="23">
                <a:solidFill>
                  <a:srgbClr val="FF960E"/>
                </a:solidFill>
                <a:latin typeface="FSMIAJ+MS-UIGothic"/>
                <a:cs typeface="FSMIAJ+MS-UIGothic"/>
              </a:rPr>
              <a:t>止血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结</a:t>
            </a:r>
            <a:r>
              <a:rPr sz="2300" spc="25">
                <a:solidFill>
                  <a:srgbClr val="FF960E"/>
                </a:solidFill>
                <a:latin typeface="FSMIAJ+MS-UIGothic"/>
                <a:cs typeface="FSMIAJ+MS-UIGothic"/>
              </a:rPr>
              <a:t>扎止血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https://d.book118.com/817061152126006045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FSMIAJ+MS-UIGothic</vt:lpstr>
      <vt:lpstr>SimSun</vt:lpstr>
      <vt:lpstr>EWPRPH+RIQRJO+ArialMT</vt:lpstr>
      <vt:lpstr>Times New Roman</vt:lpstr>
      <vt:lpstr>TVNNND+DOCFTH+MicrosoftYaHei</vt:lpstr>
      <vt:lpstr>UKFJIM+PPHMUE+MicrosoftYaHei-Bold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2024-09-20T13:13:29.190</cp:lastPrinted>
  <dcterms:created xsi:type="dcterms:W3CDTF">2024-09-20T05:13:29Z</dcterms:created>
  <dcterms:modified xsi:type="dcterms:W3CDTF">2024-09-20T05:13:30Z</dcterms:modified>
</cp:coreProperties>
</file>