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69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tags" Target="../tags/tag4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80CCA-B015-4E4D-AB2C-9AF1C8554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38750-E4F9-4150-A45F-A364B5952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AFA05-95EA-4EFD-A6FF-3CC05D5CA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DDB195-1B61-4C45-B116-C746333A7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56D850-E825-44A0-8A2E-6E82DF407A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3140F7-5E44-41BD-896E-00FAC23F7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BF1326-6365-4418-96DA-73701F963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0D35A1-6DFD-4498-9708-EB2DDA972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46FAED-8868-401B-A7B1-F0406B0B5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3FC82F-157A-49E1-A087-CB9A206A4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22CE4D-3BDE-4715-B6D6-2D5F43F8A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850886" y="11310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904875" y="2458720"/>
            <a:ext cx="7571105" cy="11899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04875" y="1689735"/>
            <a:ext cx="7571105" cy="63817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PA-图片 4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A-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221740"/>
            <a:ext cx="10968990" cy="50279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Heavy" panose="00000a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PA-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PA-矩形 1"/>
          <p:cNvSpPr/>
          <p:nvPr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" name="图片 3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8830" y="523875"/>
            <a:ext cx="1866265" cy="342900"/>
          </a:xfrm>
          <a:prstGeom prst="rect">
            <a:avLst/>
          </a:prstGeom>
          <a:noFill/>
        </p:spPr>
        <p:txBody>
          <a:bodyPr vert="horz" wrap="square" lIns="10795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798830" y="866775"/>
            <a:ext cx="1866265" cy="10598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633716" y="13469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形 5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915" y="6143342"/>
            <a:ext cx="187891" cy="187891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857760" y="4520059"/>
            <a:ext cx="57690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857885" y="1802130"/>
            <a:ext cx="6318885" cy="52197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857250" y="2505075"/>
            <a:ext cx="6318885" cy="15728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标题"/>
          <p:cNvSpPr txBox="1">
            <a:spLocks noGrp="1"/>
          </p:cNvSpPr>
          <p:nvPr>
            <p:ph type="title" idx="6"/>
            <p:custDataLst>
              <p:tags r:id="rId3"/>
            </p:custDataLst>
          </p:nvPr>
        </p:nvSpPr>
        <p:spPr>
          <a:xfrm>
            <a:off x="6235065" y="1354455"/>
            <a:ext cx="5342255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330" y="1354455"/>
            <a:ext cx="5342255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1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69315" y="1195705"/>
            <a:ext cx="10707370" cy="4254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869315" y="523875"/>
            <a:ext cx="10708005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 flipH="1">
            <a:off x="1850886" y="1096111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1850886" y="1131036"/>
            <a:ext cx="0" cy="161365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904875" y="1714500"/>
            <a:ext cx="7571105" cy="19342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69314" y="1333850"/>
            <a:ext cx="10708006" cy="4843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69313" y="478972"/>
            <a:ext cx="10744201" cy="675492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+mn-cs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18" Type="http://schemas.openxmlformats.org/officeDocument/2006/relationships/tags" Target="../tags/tag106.xml" /><Relationship Id="rId19" Type="http://schemas.openxmlformats.org/officeDocument/2006/relationships/tags" Target="../tags/tag10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8.xml" /><Relationship Id="rId21" Type="http://schemas.openxmlformats.org/officeDocument/2006/relationships/tags" Target="../tags/tag109.xml" /><Relationship Id="rId22" Type="http://schemas.openxmlformats.org/officeDocument/2006/relationships/tags" Target="../tags/tag110.xml" /><Relationship Id="rId23" Type="http://schemas.openxmlformats.org/officeDocument/2006/relationships/tags" Target="../tags/tag111.xml" /><Relationship Id="rId24" Type="http://schemas.openxmlformats.org/officeDocument/2006/relationships/tags" Target="../tags/tag112.xml" /><Relationship Id="rId25" Type="http://schemas.openxmlformats.org/officeDocument/2006/relationships/tags" Target="../tags/tag113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ags" Target="../tags/tag133.xml" /><Relationship Id="rId19" Type="http://schemas.openxmlformats.org/officeDocument/2006/relationships/tags" Target="../tags/tag134.xml" /><Relationship Id="rId2" Type="http://schemas.openxmlformats.org/officeDocument/2006/relationships/tags" Target="../tags/tag117.xml" /><Relationship Id="rId20" Type="http://schemas.openxmlformats.org/officeDocument/2006/relationships/tags" Target="../tags/tag135.xml" /><Relationship Id="rId21" Type="http://schemas.openxmlformats.org/officeDocument/2006/relationships/tags" Target="../tags/tag136.xml" /><Relationship Id="rId22" Type="http://schemas.openxmlformats.org/officeDocument/2006/relationships/tags" Target="../tags/tag137.xml" /><Relationship Id="rId23" Type="http://schemas.openxmlformats.org/officeDocument/2006/relationships/tags" Target="../tags/tag138.xml" /><Relationship Id="rId24" Type="http://schemas.openxmlformats.org/officeDocument/2006/relationships/tags" Target="../tags/tag139.xml" /><Relationship Id="rId25" Type="http://schemas.openxmlformats.org/officeDocument/2006/relationships/tags" Target="../tags/tag140.xml" /><Relationship Id="rId26" Type="http://schemas.openxmlformats.org/officeDocument/2006/relationships/tags" Target="../tags/tag141.xml" /><Relationship Id="rId27" Type="http://schemas.openxmlformats.org/officeDocument/2006/relationships/tags" Target="../tags/tag142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tags" Target="../tags/tag158.xml" /><Relationship Id="rId18" Type="http://schemas.openxmlformats.org/officeDocument/2006/relationships/tags" Target="../tags/tag159.xml" /><Relationship Id="rId19" Type="http://schemas.openxmlformats.org/officeDocument/2006/relationships/tags" Target="../tags/tag160.xml" /><Relationship Id="rId2" Type="http://schemas.openxmlformats.org/officeDocument/2006/relationships/tags" Target="../tags/tag143.xml" /><Relationship Id="rId20" Type="http://schemas.openxmlformats.org/officeDocument/2006/relationships/tags" Target="../tags/tag161.xml" /><Relationship Id="rId21" Type="http://schemas.openxmlformats.org/officeDocument/2006/relationships/tags" Target="../tags/tag162.xml" /><Relationship Id="rId22" Type="http://schemas.openxmlformats.org/officeDocument/2006/relationships/tags" Target="../tags/tag163.xml" /><Relationship Id="rId23" Type="http://schemas.openxmlformats.org/officeDocument/2006/relationships/tags" Target="../tags/tag164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18" Type="http://schemas.openxmlformats.org/officeDocument/2006/relationships/tags" Target="../tags/tag223.xml" /><Relationship Id="rId19" Type="http://schemas.openxmlformats.org/officeDocument/2006/relationships/tags" Target="../tags/tag224.xml" /><Relationship Id="rId2" Type="http://schemas.openxmlformats.org/officeDocument/2006/relationships/tags" Target="../tags/tag207.xml" /><Relationship Id="rId20" Type="http://schemas.openxmlformats.org/officeDocument/2006/relationships/tags" Target="../tags/tag225.xml" /><Relationship Id="rId21" Type="http://schemas.openxmlformats.org/officeDocument/2006/relationships/tags" Target="../tags/tag226.xml" /><Relationship Id="rId22" Type="http://schemas.openxmlformats.org/officeDocument/2006/relationships/tags" Target="../tags/tag227.xml" /><Relationship Id="rId23" Type="http://schemas.openxmlformats.org/officeDocument/2006/relationships/tags" Target="../tags/tag228.xml" /><Relationship Id="rId24" Type="http://schemas.openxmlformats.org/officeDocument/2006/relationships/tags" Target="../tags/tag229.xml" /><Relationship Id="rId25" Type="http://schemas.openxmlformats.org/officeDocument/2006/relationships/tags" Target="../tags/tag230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43.xml" /><Relationship Id="rId4" Type="http://schemas.openxmlformats.org/officeDocument/2006/relationships/tags" Target="../tags/tag244.xml" /><Relationship Id="rId5" Type="http://schemas.openxmlformats.org/officeDocument/2006/relationships/tags" Target="../tags/tag24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16" Type="http://schemas.openxmlformats.org/officeDocument/2006/relationships/tags" Target="../tags/tag260.xml" /><Relationship Id="rId17" Type="http://schemas.openxmlformats.org/officeDocument/2006/relationships/tags" Target="../tags/tag261.xml" /><Relationship Id="rId18" Type="http://schemas.openxmlformats.org/officeDocument/2006/relationships/tags" Target="../tags/tag262.xml" /><Relationship Id="rId19" Type="http://schemas.openxmlformats.org/officeDocument/2006/relationships/tags" Target="../tags/tag263.xml" /><Relationship Id="rId2" Type="http://schemas.openxmlformats.org/officeDocument/2006/relationships/tags" Target="../tags/tag246.xml" /><Relationship Id="rId20" Type="http://schemas.openxmlformats.org/officeDocument/2006/relationships/tags" Target="../tags/tag264.xml" /><Relationship Id="rId21" Type="http://schemas.openxmlformats.org/officeDocument/2006/relationships/tags" Target="../tags/tag265.xml" /><Relationship Id="rId22" Type="http://schemas.openxmlformats.org/officeDocument/2006/relationships/tags" Target="../tags/tag266.xml" /><Relationship Id="rId23" Type="http://schemas.openxmlformats.org/officeDocument/2006/relationships/tags" Target="../tags/tag267.xml" /><Relationship Id="rId24" Type="http://schemas.openxmlformats.org/officeDocument/2006/relationships/tags" Target="../tags/tag268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63151000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汇报人：_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取除胃内支架的护理查房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Simple &amp; Creative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64" name="直接连接符 63"/>
          <p:cNvCxnSpPr/>
          <p:nvPr>
            <p:custDataLst>
              <p:tags r:id="rId5"/>
            </p:custDataLst>
          </p:nvPr>
        </p:nvCxnSpPr>
        <p:spPr>
          <a:xfrm>
            <a:off x="1594485" y="291592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>
            <p:custDataLst>
              <p:tags r:id="rId6"/>
            </p:custDataLst>
          </p:nvPr>
        </p:nvCxnSpPr>
        <p:spPr>
          <a:xfrm>
            <a:off x="1594485" y="291592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序号"/>
          <p:cNvSpPr txBox="1"/>
          <p:nvPr>
            <p:custDataLst>
              <p:tags r:id="rId7"/>
            </p:custDataLst>
          </p:nvPr>
        </p:nvSpPr>
        <p:spPr>
          <a:xfrm>
            <a:off x="1594485" y="2432685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01.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68" name="标题"/>
          <p:cNvSpPr txBox="1"/>
          <p:nvPr>
            <p:custDataLst>
              <p:tags r:id="rId8"/>
            </p:custDataLst>
          </p:nvPr>
        </p:nvSpPr>
        <p:spPr>
          <a:xfrm>
            <a:off x="1594485" y="3074670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患者病情评估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27" name="直接连接符 126"/>
          <p:cNvCxnSpPr/>
          <p:nvPr>
            <p:custDataLst>
              <p:tags r:id="rId9"/>
            </p:custDataLst>
          </p:nvPr>
        </p:nvCxnSpPr>
        <p:spPr>
          <a:xfrm>
            <a:off x="5120005" y="291592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>
            <p:custDataLst>
              <p:tags r:id="rId10"/>
            </p:custDataLst>
          </p:nvPr>
        </p:nvCxnSpPr>
        <p:spPr>
          <a:xfrm>
            <a:off x="5120005" y="291592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序号"/>
          <p:cNvSpPr txBox="1"/>
          <p:nvPr>
            <p:custDataLst>
              <p:tags r:id="rId11"/>
            </p:custDataLst>
          </p:nvPr>
        </p:nvSpPr>
        <p:spPr>
          <a:xfrm>
            <a:off x="5120005" y="2432685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02.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31" name="标题"/>
          <p:cNvSpPr txBox="1"/>
          <p:nvPr>
            <p:custDataLst>
              <p:tags r:id="rId12"/>
            </p:custDataLst>
          </p:nvPr>
        </p:nvSpPr>
        <p:spPr>
          <a:xfrm>
            <a:off x="5120005" y="3074670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术前准备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34" name="直接连接符 133"/>
          <p:cNvCxnSpPr/>
          <p:nvPr>
            <p:custDataLst>
              <p:tags r:id="rId13"/>
            </p:custDataLst>
          </p:nvPr>
        </p:nvCxnSpPr>
        <p:spPr>
          <a:xfrm>
            <a:off x="8645525" y="291592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>
            <p:custDataLst>
              <p:tags r:id="rId14"/>
            </p:custDataLst>
          </p:nvPr>
        </p:nvCxnSpPr>
        <p:spPr>
          <a:xfrm>
            <a:off x="8645525" y="291592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序号"/>
          <p:cNvSpPr txBox="1"/>
          <p:nvPr>
            <p:custDataLst>
              <p:tags r:id="rId15"/>
            </p:custDataLst>
          </p:nvPr>
        </p:nvSpPr>
        <p:spPr>
          <a:xfrm>
            <a:off x="8645525" y="2432685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03.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38" name="标题"/>
          <p:cNvSpPr txBox="1"/>
          <p:nvPr>
            <p:custDataLst>
              <p:tags r:id="rId16"/>
            </p:custDataLst>
          </p:nvPr>
        </p:nvSpPr>
        <p:spPr>
          <a:xfrm>
            <a:off x="8645525" y="3074670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术中护理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20" name="直接连接符 119"/>
          <p:cNvCxnSpPr/>
          <p:nvPr>
            <p:custDataLst>
              <p:tags r:id="rId17"/>
            </p:custDataLst>
          </p:nvPr>
        </p:nvCxnSpPr>
        <p:spPr>
          <a:xfrm>
            <a:off x="3357245" y="4844415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>
            <p:custDataLst>
              <p:tags r:id="rId18"/>
            </p:custDataLst>
          </p:nvPr>
        </p:nvCxnSpPr>
        <p:spPr>
          <a:xfrm>
            <a:off x="3357245" y="4844415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序号"/>
          <p:cNvSpPr txBox="1"/>
          <p:nvPr>
            <p:custDataLst>
              <p:tags r:id="rId19"/>
            </p:custDataLst>
          </p:nvPr>
        </p:nvSpPr>
        <p:spPr>
          <a:xfrm>
            <a:off x="3357245" y="4361180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04.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24" name="标题"/>
          <p:cNvSpPr txBox="1"/>
          <p:nvPr>
            <p:custDataLst>
              <p:tags r:id="rId20"/>
            </p:custDataLst>
          </p:nvPr>
        </p:nvSpPr>
        <p:spPr>
          <a:xfrm>
            <a:off x="3357245" y="5003165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术后护理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cxnSp>
        <p:nvCxnSpPr>
          <p:cNvPr id="141" name="直接连接符 140"/>
          <p:cNvCxnSpPr/>
          <p:nvPr>
            <p:custDataLst>
              <p:tags r:id="rId21"/>
            </p:custDataLst>
          </p:nvPr>
        </p:nvCxnSpPr>
        <p:spPr>
          <a:xfrm>
            <a:off x="6882765" y="4843780"/>
            <a:ext cx="1557655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连接符 141"/>
          <p:cNvCxnSpPr/>
          <p:nvPr>
            <p:custDataLst>
              <p:tags r:id="rId22"/>
            </p:custDataLst>
          </p:nvPr>
        </p:nvCxnSpPr>
        <p:spPr>
          <a:xfrm>
            <a:off x="6882765" y="4843780"/>
            <a:ext cx="26860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序号"/>
          <p:cNvSpPr txBox="1"/>
          <p:nvPr>
            <p:custDataLst>
              <p:tags r:id="rId23"/>
            </p:custDataLst>
          </p:nvPr>
        </p:nvSpPr>
        <p:spPr>
          <a:xfrm>
            <a:off x="6882765" y="4360545"/>
            <a:ext cx="784860" cy="3975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rPr>
              <a:t>05.</a:t>
            </a:r>
            <a:endParaRPr lang="en-US" altLang="zh-CN" sz="2000">
              <a:solidFill>
                <a:schemeClr val="accent1"/>
              </a:solidFill>
              <a:latin typeface="+mj-lt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45" name="标题"/>
          <p:cNvSpPr txBox="1"/>
          <p:nvPr>
            <p:custDataLst>
              <p:tags r:id="rId24"/>
            </p:custDataLst>
          </p:nvPr>
        </p:nvSpPr>
        <p:spPr>
          <a:xfrm>
            <a:off x="6882765" y="5002530"/>
            <a:ext cx="2557780" cy="1213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rPr>
              <a:t>出院指导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患者病情评估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  <p:cxnSp>
        <p:nvCxnSpPr>
          <p:cNvPr id="184" name="直接箭头连接符 183"/>
          <p:cNvCxnSpPr/>
          <p:nvPr>
            <p:custDataLst>
              <p:tags r:id="rId2"/>
            </p:custDataLst>
          </p:nvPr>
        </p:nvCxnSpPr>
        <p:spPr>
          <a:xfrm>
            <a:off x="691495" y="3498717"/>
            <a:ext cx="10794532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3"/>
            </p:custDataLst>
          </p:nvPr>
        </p:nvCxnSpPr>
        <p:spPr>
          <a:xfrm>
            <a:off x="2937568" y="2518874"/>
            <a:ext cx="625" cy="92044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4"/>
            </p:custDataLst>
          </p:nvPr>
        </p:nvSpPr>
        <p:spPr>
          <a:xfrm>
            <a:off x="1871433" y="1981742"/>
            <a:ext cx="2127266" cy="519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既往病史、过敏史、手术史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 flipH="1">
            <a:off x="5459397" y="3174187"/>
            <a:ext cx="3752" cy="26325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文"/>
          <p:cNvSpPr txBox="1"/>
          <p:nvPr>
            <p:custDataLst>
              <p:tags r:id="rId6"/>
            </p:custDataLst>
          </p:nvPr>
        </p:nvSpPr>
        <p:spPr>
          <a:xfrm>
            <a:off x="4397640" y="2655189"/>
            <a:ext cx="2127266" cy="519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辅助检查结果，如影像学检查、实验室检查等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97" name="直接连接符 96"/>
          <p:cNvCxnSpPr/>
          <p:nvPr>
            <p:custDataLst>
              <p:tags r:id="rId7"/>
            </p:custDataLst>
          </p:nvPr>
        </p:nvCxnSpPr>
        <p:spPr>
          <a:xfrm flipV="1">
            <a:off x="7985604" y="2121809"/>
            <a:ext cx="3752" cy="131187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文"/>
          <p:cNvSpPr txBox="1"/>
          <p:nvPr>
            <p:custDataLst>
              <p:tags r:id="rId8"/>
            </p:custDataLst>
          </p:nvPr>
        </p:nvSpPr>
        <p:spPr>
          <a:xfrm>
            <a:off x="6923847" y="1600935"/>
            <a:ext cx="2127266" cy="519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生活习惯、饮食习惯、运动习惯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01" name="直接连接符 100"/>
          <p:cNvCxnSpPr/>
          <p:nvPr>
            <p:custDataLst>
              <p:tags r:id="rId9"/>
            </p:custDataLst>
          </p:nvPr>
        </p:nvCxnSpPr>
        <p:spPr>
          <a:xfrm flipV="1">
            <a:off x="10511811" y="2995977"/>
            <a:ext cx="3752" cy="51837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文"/>
          <p:cNvSpPr txBox="1"/>
          <p:nvPr>
            <p:custDataLst>
              <p:tags r:id="rId10"/>
            </p:custDataLst>
          </p:nvPr>
        </p:nvSpPr>
        <p:spPr>
          <a:xfrm>
            <a:off x="9450054" y="2473852"/>
            <a:ext cx="2127266" cy="519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患者对治疗的期望和需求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92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673214" y="3514349"/>
            <a:ext cx="625" cy="18133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文"/>
          <p:cNvSpPr txBox="1"/>
          <p:nvPr>
            <p:custDataLst>
              <p:tags r:id="rId12"/>
            </p:custDataLst>
          </p:nvPr>
        </p:nvSpPr>
        <p:spPr>
          <a:xfrm>
            <a:off x="608330" y="3942054"/>
            <a:ext cx="2127266" cy="6872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年龄、性别、体重、身高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85" name="直接连接符 84"/>
          <p:cNvCxnSpPr/>
          <p:nvPr>
            <p:custDataLst>
              <p:tags r:id="rId13"/>
            </p:custDataLst>
          </p:nvPr>
        </p:nvCxnSpPr>
        <p:spPr>
          <a:xfrm flipV="1">
            <a:off x="4200671" y="3493714"/>
            <a:ext cx="3752" cy="110302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文"/>
          <p:cNvSpPr txBox="1"/>
          <p:nvPr>
            <p:custDataLst>
              <p:tags r:id="rId14"/>
            </p:custDataLst>
          </p:nvPr>
        </p:nvSpPr>
        <p:spPr>
          <a:xfrm>
            <a:off x="3134537" y="4837481"/>
            <a:ext cx="2127266" cy="6872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目前病情、症状、体征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15"/>
            </p:custDataLst>
          </p:nvPr>
        </p:nvCxnSpPr>
        <p:spPr>
          <a:xfrm flipH="1">
            <a:off x="6724377" y="3540612"/>
            <a:ext cx="0" cy="55151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文"/>
          <p:cNvSpPr txBox="1"/>
          <p:nvPr>
            <p:custDataLst>
              <p:tags r:id="rId16"/>
            </p:custDataLst>
          </p:nvPr>
        </p:nvSpPr>
        <p:spPr>
          <a:xfrm>
            <a:off x="5660744" y="4381013"/>
            <a:ext cx="2127266" cy="6872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药物过敏史、用药情况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84" name="直接连接符 83"/>
          <p:cNvCxnSpPr/>
          <p:nvPr>
            <p:custDataLst>
              <p:tags r:id="rId17"/>
            </p:custDataLst>
          </p:nvPr>
        </p:nvCxnSpPr>
        <p:spPr>
          <a:xfrm flipV="1">
            <a:off x="9249958" y="3493714"/>
            <a:ext cx="1876" cy="144881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正文"/>
          <p:cNvSpPr txBox="1"/>
          <p:nvPr>
            <p:custDataLst>
              <p:tags r:id="rId18"/>
            </p:custDataLst>
          </p:nvPr>
        </p:nvSpPr>
        <p:spPr>
          <a:xfrm>
            <a:off x="8186951" y="5183897"/>
            <a:ext cx="2127266" cy="6872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家庭支持系统、心理状况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19"/>
            </p:custDataLst>
          </p:nvPr>
        </p:nvSpPr>
        <p:spPr>
          <a:xfrm>
            <a:off x="2872537" y="3433686"/>
            <a:ext cx="130062" cy="130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0"/>
            </p:custDataLst>
          </p:nvPr>
        </p:nvSpPr>
        <p:spPr>
          <a:xfrm>
            <a:off x="5396242" y="3433686"/>
            <a:ext cx="130062" cy="130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1"/>
            </p:custDataLst>
          </p:nvPr>
        </p:nvSpPr>
        <p:spPr>
          <a:xfrm>
            <a:off x="7922449" y="3433686"/>
            <a:ext cx="130062" cy="130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2"/>
            </p:custDataLst>
          </p:nvPr>
        </p:nvSpPr>
        <p:spPr>
          <a:xfrm>
            <a:off x="10448656" y="3433686"/>
            <a:ext cx="130062" cy="130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23"/>
            </p:custDataLst>
          </p:nvPr>
        </p:nvSpPr>
        <p:spPr>
          <a:xfrm>
            <a:off x="1607557" y="3433686"/>
            <a:ext cx="130062" cy="130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24"/>
            </p:custDataLst>
          </p:nvPr>
        </p:nvSpPr>
        <p:spPr>
          <a:xfrm>
            <a:off x="4139392" y="3433686"/>
            <a:ext cx="130062" cy="130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5"/>
            </p:custDataLst>
          </p:nvPr>
        </p:nvSpPr>
        <p:spPr>
          <a:xfrm>
            <a:off x="6659346" y="3433686"/>
            <a:ext cx="130062" cy="130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6"/>
            </p:custDataLst>
          </p:nvPr>
        </p:nvSpPr>
        <p:spPr>
          <a:xfrm>
            <a:off x="9185553" y="3433686"/>
            <a:ext cx="130062" cy="130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手术及治疗过程</a:t>
            </a:r>
            <a:endParaRPr lang="zh-CN" altLang="en-US"/>
          </a:p>
        </p:txBody>
      </p:sp>
      <p:cxnSp>
        <p:nvCxnSpPr>
          <p:cNvPr id="184" name="直接箭头连接符 183"/>
          <p:cNvCxnSpPr/>
          <p:nvPr>
            <p:custDataLst>
              <p:tags r:id="rId2"/>
            </p:custDataLst>
          </p:nvPr>
        </p:nvCxnSpPr>
        <p:spPr>
          <a:xfrm>
            <a:off x="608330" y="3669937"/>
            <a:ext cx="10969626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3"/>
            </p:custDataLst>
          </p:nvPr>
        </p:nvCxnSpPr>
        <p:spPr>
          <a:xfrm flipV="1">
            <a:off x="4597631" y="3664853"/>
            <a:ext cx="3813" cy="112091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文"/>
          <p:cNvSpPr txBox="1"/>
          <p:nvPr>
            <p:custDataLst>
              <p:tags r:id="rId4"/>
            </p:custDataLst>
          </p:nvPr>
        </p:nvSpPr>
        <p:spPr>
          <a:xfrm>
            <a:off x="3673064" y="5015802"/>
            <a:ext cx="1852947" cy="465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麻醉方式：根据手术方式选择合适的麻醉方式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 flipH="1">
            <a:off x="7567049" y="3712511"/>
            <a:ext cx="0" cy="56045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文"/>
          <p:cNvSpPr txBox="1"/>
          <p:nvPr>
            <p:custDataLst>
              <p:tags r:id="rId6"/>
            </p:custDataLst>
          </p:nvPr>
        </p:nvSpPr>
        <p:spPr>
          <a:xfrm>
            <a:off x="6640576" y="4504907"/>
            <a:ext cx="1852947" cy="465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术后护理：包括伤口护理、疼痛管理、饮食指导等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84" name="直接连接符 83"/>
          <p:cNvCxnSpPr/>
          <p:nvPr>
            <p:custDataLst>
              <p:tags r:id="rId7"/>
            </p:custDataLst>
          </p:nvPr>
        </p:nvCxnSpPr>
        <p:spPr>
          <a:xfrm flipH="1" flipV="1">
            <a:off x="10534561" y="3664853"/>
            <a:ext cx="635" cy="13484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文"/>
          <p:cNvSpPr txBox="1"/>
          <p:nvPr>
            <p:custDataLst>
              <p:tags r:id="rId8"/>
            </p:custDataLst>
          </p:nvPr>
        </p:nvSpPr>
        <p:spPr>
          <a:xfrm>
            <a:off x="9608087" y="5257905"/>
            <a:ext cx="1852947" cy="465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随访计划：定期对患者进行随访，了解病情恢复情况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9"/>
            </p:custDataLst>
          </p:nvPr>
        </p:nvSpPr>
        <p:spPr>
          <a:xfrm>
            <a:off x="705553" y="4088057"/>
            <a:ext cx="1852947" cy="465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术前评估：包括患者病史、身体状况、心理状态等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10"/>
            </p:custDataLst>
          </p:nvPr>
        </p:nvCxnSpPr>
        <p:spPr>
          <a:xfrm flipH="1">
            <a:off x="3116417" y="2674200"/>
            <a:ext cx="0" cy="93537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1"/>
            </p:custDataLst>
          </p:nvPr>
        </p:nvSpPr>
        <p:spPr>
          <a:xfrm>
            <a:off x="2059678" y="2142336"/>
            <a:ext cx="2112207" cy="4619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手术方式：根据患者病情选择合适的手术方式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97" name="直接连接符 96"/>
          <p:cNvCxnSpPr/>
          <p:nvPr>
            <p:custDataLst>
              <p:tags r:id="rId12"/>
            </p:custDataLst>
          </p:nvPr>
        </p:nvCxnSpPr>
        <p:spPr>
          <a:xfrm flipV="1">
            <a:off x="9048899" y="2270695"/>
            <a:ext cx="3813" cy="133315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正文"/>
          <p:cNvSpPr txBox="1"/>
          <p:nvPr>
            <p:custDataLst>
              <p:tags r:id="rId13"/>
            </p:custDataLst>
          </p:nvPr>
        </p:nvSpPr>
        <p:spPr>
          <a:xfrm>
            <a:off x="7994701" y="1748362"/>
            <a:ext cx="2112207" cy="4619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康复计划：根据患者病情制定合适的康复计划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5" name="直接连接符 4"/>
          <p:cNvCxnSpPr/>
          <p:nvPr>
            <p:custDataLst>
              <p:tags r:id="rId14"/>
            </p:custDataLst>
          </p:nvPr>
        </p:nvCxnSpPr>
        <p:spPr>
          <a:xfrm flipH="1">
            <a:off x="6081387" y="3340143"/>
            <a:ext cx="3813" cy="26752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文"/>
          <p:cNvSpPr txBox="1"/>
          <p:nvPr>
            <p:custDataLst>
              <p:tags r:id="rId15"/>
            </p:custDataLst>
          </p:nvPr>
        </p:nvSpPr>
        <p:spPr>
          <a:xfrm>
            <a:off x="5027190" y="2812091"/>
            <a:ext cx="2112207" cy="4619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手术过程：包括手术切口、手术操作、手术时间等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6"/>
            </p:custDataLst>
          </p:nvPr>
        </p:nvSpPr>
        <p:spPr>
          <a:xfrm>
            <a:off x="4532816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17"/>
            </p:custDataLst>
          </p:nvPr>
        </p:nvSpPr>
        <p:spPr>
          <a:xfrm>
            <a:off x="7500328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18"/>
            </p:custDataLst>
          </p:nvPr>
        </p:nvSpPr>
        <p:spPr>
          <a:xfrm>
            <a:off x="10467839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19"/>
            </p:custDataLst>
          </p:nvPr>
        </p:nvSpPr>
        <p:spPr>
          <a:xfrm>
            <a:off x="1565305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92" name="直接连接符 91"/>
          <p:cNvCxnSpPr/>
          <p:nvPr>
            <p:custDataLst>
              <p:tags r:id="rId20"/>
            </p:custDataLst>
          </p:nvPr>
        </p:nvCxnSpPr>
        <p:spPr>
          <a:xfrm flipV="1">
            <a:off x="1632026" y="3685823"/>
            <a:ext cx="635" cy="18427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>
            <p:custDataLst>
              <p:tags r:id="rId21"/>
            </p:custDataLst>
          </p:nvPr>
        </p:nvSpPr>
        <p:spPr>
          <a:xfrm>
            <a:off x="3049696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2"/>
            </p:custDataLst>
          </p:nvPr>
        </p:nvSpPr>
        <p:spPr>
          <a:xfrm>
            <a:off x="8984084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3"/>
            </p:custDataLst>
          </p:nvPr>
        </p:nvSpPr>
        <p:spPr>
          <a:xfrm>
            <a:off x="6016572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临床表现及诊断结果</a:t>
            </a:r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2"/>
            </p:custDataLst>
          </p:nvPr>
        </p:nvSpPr>
        <p:spPr>
          <a:xfrm rot="204112">
            <a:off x="1269331" y="1221740"/>
            <a:ext cx="4277977" cy="223290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3"/>
            </p:custDataLst>
          </p:nvPr>
        </p:nvSpPr>
        <p:spPr>
          <a:xfrm>
            <a:off x="1274275" y="1222446"/>
            <a:ext cx="4277977" cy="22329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TextBox 2"/>
          <p:cNvSpPr txBox="1"/>
          <p:nvPr>
            <p:custDataLst>
              <p:tags r:id="rId4"/>
            </p:custDataLst>
          </p:nvPr>
        </p:nvSpPr>
        <p:spPr>
          <a:xfrm>
            <a:off x="1522140" y="1396870"/>
            <a:ext cx="3800607" cy="1843810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患者主诉：胃部不适、疼痛、消化不良等</a:t>
            </a:r>
            <a:endParaRPr lang="zh-CN" altLang="en-US" sz="22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1" name="矩形 100"/>
          <p:cNvSpPr/>
          <p:nvPr>
            <p:custDataLst>
              <p:tags r:id="rId5"/>
            </p:custDataLst>
          </p:nvPr>
        </p:nvSpPr>
        <p:spPr>
          <a:xfrm rot="204112">
            <a:off x="6632692" y="1221740"/>
            <a:ext cx="4277977" cy="2232909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2" name="矩形 101"/>
          <p:cNvSpPr/>
          <p:nvPr>
            <p:custDataLst>
              <p:tags r:id="rId6"/>
            </p:custDataLst>
          </p:nvPr>
        </p:nvSpPr>
        <p:spPr>
          <a:xfrm>
            <a:off x="6638341" y="1222446"/>
            <a:ext cx="4277977" cy="22329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TextBox 2"/>
          <p:cNvSpPr txBox="1"/>
          <p:nvPr>
            <p:custDataLst>
              <p:tags r:id="rId7"/>
            </p:custDataLst>
          </p:nvPr>
        </p:nvSpPr>
        <p:spPr>
          <a:xfrm>
            <a:off x="6886913" y="1396870"/>
            <a:ext cx="3800607" cy="1843810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体格检查：腹部压痛、反跳痛等</a:t>
            </a:r>
            <a:endParaRPr lang="zh-CN" altLang="en-US" sz="22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23" name="矩形 122"/>
          <p:cNvSpPr/>
          <p:nvPr>
            <p:custDataLst>
              <p:tags r:id="rId8"/>
            </p:custDataLst>
          </p:nvPr>
        </p:nvSpPr>
        <p:spPr>
          <a:xfrm rot="204112">
            <a:off x="1269331" y="4016054"/>
            <a:ext cx="4277977" cy="2232909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4" name="矩形 123"/>
          <p:cNvSpPr/>
          <p:nvPr>
            <p:custDataLst>
              <p:tags r:id="rId9"/>
            </p:custDataLst>
          </p:nvPr>
        </p:nvSpPr>
        <p:spPr>
          <a:xfrm>
            <a:off x="1274275" y="4016761"/>
            <a:ext cx="4277977" cy="22329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1" name="TextBox 2"/>
          <p:cNvSpPr txBox="1"/>
          <p:nvPr>
            <p:custDataLst>
              <p:tags r:id="rId10"/>
            </p:custDataLst>
          </p:nvPr>
        </p:nvSpPr>
        <p:spPr>
          <a:xfrm>
            <a:off x="1521434" y="4191185"/>
            <a:ext cx="3800607" cy="1843810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辅助检查：胃镜检查、X线钡餐检查等</a:t>
            </a:r>
            <a:endParaRPr lang="zh-CN" altLang="en-US" sz="22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90" name="矩形 89"/>
          <p:cNvSpPr/>
          <p:nvPr>
            <p:custDataLst>
              <p:tags r:id="rId11"/>
            </p:custDataLst>
          </p:nvPr>
        </p:nvSpPr>
        <p:spPr>
          <a:xfrm rot="204112">
            <a:off x="6632692" y="4016054"/>
            <a:ext cx="4277977" cy="2232909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1" name="矩形 90"/>
          <p:cNvSpPr/>
          <p:nvPr>
            <p:custDataLst>
              <p:tags r:id="rId12"/>
            </p:custDataLst>
          </p:nvPr>
        </p:nvSpPr>
        <p:spPr>
          <a:xfrm>
            <a:off x="6638341" y="4016761"/>
            <a:ext cx="4277977" cy="22329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8" name="TextBox 2"/>
          <p:cNvSpPr txBox="1"/>
          <p:nvPr>
            <p:custDataLst>
              <p:tags r:id="rId13"/>
            </p:custDataLst>
          </p:nvPr>
        </p:nvSpPr>
        <p:spPr>
          <a:xfrm>
            <a:off x="6885501" y="4191185"/>
            <a:ext cx="3800607" cy="1843810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诊断结果：胃内支架置入术后，存在胃部不适、消化不良等症状，需要进行取除胃内支架的护理查房。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护理问题及措施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089381" y="1221740"/>
            <a:ext cx="4626597" cy="235751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969972" y="1602105"/>
            <a:ext cx="228191" cy="2281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369120" y="1498125"/>
            <a:ext cx="4067128" cy="13332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疼痛：评估疼痛程度，采取止痛措施，如使用镇痛药、冷敷等。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8534" y="1221740"/>
            <a:ext cx="4626597" cy="235751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408454" y="1602105"/>
            <a:ext cx="228191" cy="2281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808274" y="1498125"/>
            <a:ext cx="4067128" cy="13332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出血：观察出血情况，及时采取止血措施，如压迫止血、输血等。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089381" y="3892346"/>
            <a:ext cx="4626597" cy="235751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369120" y="4168060"/>
            <a:ext cx="4067128" cy="13332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感染：评估感染风险，采取预防措施，如使用抗生素、保持伤口清洁等。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969972" y="4272711"/>
            <a:ext cx="228191" cy="2281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9581" y="3892346"/>
            <a:ext cx="4626597" cy="235751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70171" y="4272711"/>
            <a:ext cx="228191" cy="2281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69320" y="4168060"/>
            <a:ext cx="4067128" cy="13332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营养状况：评估营养状况，采取营养支持措施，如补充营养液、调整饮食等。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术前准备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术前宣教</a:t>
            </a:r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6807457" y="1252800"/>
            <a:ext cx="1416710" cy="124059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67000">
                      <a:schemeClr val="accent3">
                        <a:alpha val="0"/>
                      </a:schemeClr>
                    </a:gs>
                    <a:gs pos="34000">
                      <a:schemeClr val="accent3"/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lang="en-US" altLang="zh-CN" sz="6600" b="1" spc="100">
              <a:gradFill>
                <a:gsLst>
                  <a:gs pos="67000">
                    <a:schemeClr val="accent3">
                      <a:alpha val="0"/>
                    </a:schemeClr>
                  </a:gs>
                  <a:gs pos="34000">
                    <a:schemeClr val="accent3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79" name="文本框 178"/>
          <p:cNvSpPr txBox="1"/>
          <p:nvPr>
            <p:custDataLst>
              <p:tags r:id="rId3"/>
            </p:custDataLst>
          </p:nvPr>
        </p:nvSpPr>
        <p:spPr>
          <a:xfrm>
            <a:off x="6300299" y="2154565"/>
            <a:ext cx="2431451" cy="14958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告知患者术前禁食、禁水时间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1115488" y="1252800"/>
            <a:ext cx="1416710" cy="124059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lang="en-US" altLang="zh-CN" sz="6600" b="1" spc="100">
              <a:gradFill>
                <a:gsLst>
                  <a:gs pos="67000">
                    <a:schemeClr val="accent1">
                      <a:alpha val="0"/>
                    </a:schemeClr>
                  </a:gs>
                  <a:gs pos="34000">
                    <a:schemeClr val="accent1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77" name="文本框 176"/>
          <p:cNvSpPr txBox="1"/>
          <p:nvPr>
            <p:custDataLst>
              <p:tags r:id="rId5"/>
            </p:custDataLst>
          </p:nvPr>
        </p:nvSpPr>
        <p:spPr>
          <a:xfrm>
            <a:off x="608330" y="2154565"/>
            <a:ext cx="2431451" cy="14958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向患者解释手术目的、方法、风险和预期效果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6"/>
            </p:custDataLst>
          </p:nvPr>
        </p:nvSpPr>
        <p:spPr>
          <a:xfrm>
            <a:off x="3961812" y="1252800"/>
            <a:ext cx="1416710" cy="124059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67000">
                      <a:schemeClr val="accent2">
                        <a:alpha val="0"/>
                      </a:schemeClr>
                    </a:gs>
                    <a:gs pos="34000">
                      <a:schemeClr val="accent2"/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lang="en-US" altLang="zh-CN" sz="6600" b="1" spc="100">
              <a:gradFill>
                <a:gsLst>
                  <a:gs pos="67000">
                    <a:schemeClr val="accent2">
                      <a:alpha val="0"/>
                    </a:schemeClr>
                  </a:gs>
                  <a:gs pos="34000">
                    <a:schemeClr val="accent2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78" name="文本框 177"/>
          <p:cNvSpPr txBox="1"/>
          <p:nvPr>
            <p:custDataLst>
              <p:tags r:id="rId7"/>
            </p:custDataLst>
          </p:nvPr>
        </p:nvSpPr>
        <p:spPr>
          <a:xfrm>
            <a:off x="3453975" y="2154565"/>
            <a:ext cx="2431451" cy="14958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指导患者签署知情同意书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8230619" y="3801473"/>
            <a:ext cx="1416710" cy="124059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lang="en-US" altLang="zh-CN" sz="6600" b="1" spc="100">
              <a:gradFill>
                <a:gsLst>
                  <a:gs pos="67000">
                    <a:schemeClr val="accent1">
                      <a:alpha val="0"/>
                    </a:schemeClr>
                  </a:gs>
                  <a:gs pos="34000">
                    <a:schemeClr val="accent1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81" name="文本框 180"/>
          <p:cNvSpPr txBox="1"/>
          <p:nvPr>
            <p:custDataLst>
              <p:tags r:id="rId9"/>
            </p:custDataLst>
          </p:nvPr>
        </p:nvSpPr>
        <p:spPr>
          <a:xfrm>
            <a:off x="7722105" y="4722900"/>
            <a:ext cx="2433329" cy="14958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鼓励患者保持良好的心态，积极配合治疗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10"/>
            </p:custDataLst>
          </p:nvPr>
        </p:nvSpPr>
        <p:spPr>
          <a:xfrm>
            <a:off x="2538650" y="3801473"/>
            <a:ext cx="1416710" cy="124059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>
                <a:gradFill>
                  <a:gsLst>
                    <a:gs pos="67000">
                      <a:schemeClr val="accent5">
                        <a:alpha val="0"/>
                      </a:schemeClr>
                    </a:gs>
                    <a:gs pos="34000">
                      <a:schemeClr val="accent5"/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lang="en-US" altLang="zh-CN" sz="6600">
              <a:gradFill>
                <a:gsLst>
                  <a:gs pos="67000">
                    <a:schemeClr val="accent5">
                      <a:alpha val="0"/>
                    </a:schemeClr>
                  </a:gs>
                  <a:gs pos="34000">
                    <a:schemeClr val="accent5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82" name="文本框 181"/>
          <p:cNvSpPr txBox="1"/>
          <p:nvPr>
            <p:custDataLst>
              <p:tags r:id="rId11"/>
            </p:custDataLst>
          </p:nvPr>
        </p:nvSpPr>
        <p:spPr>
          <a:xfrm>
            <a:off x="2030136" y="4722900"/>
            <a:ext cx="2433329" cy="14958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提醒患者携带相关病历资料和检查报告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2"/>
            </p:custDataLst>
          </p:nvPr>
        </p:nvSpPr>
        <p:spPr>
          <a:xfrm>
            <a:off x="5384295" y="3801473"/>
            <a:ext cx="1416710" cy="124059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  <a:gs pos="34000">
                      <a:schemeClr val="accent6"/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lang="en-US" altLang="zh-CN" sz="6600" b="1" spc="100">
              <a:gradFill>
                <a:gsLst>
                  <a:gs pos="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  <a:gs pos="34000">
                    <a:schemeClr val="accent6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83" name="文本框 182"/>
          <p:cNvSpPr txBox="1"/>
          <p:nvPr>
            <p:custDataLst>
              <p:tags r:id="rId13"/>
            </p:custDataLst>
          </p:nvPr>
        </p:nvSpPr>
        <p:spPr>
          <a:xfrm>
            <a:off x="4876459" y="4707984"/>
            <a:ext cx="2433329" cy="14958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告知患者术后可能出现的并发症及应对措施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9653102" y="1252800"/>
            <a:ext cx="1416710" cy="124059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  <a:gs pos="34000">
                      <a:schemeClr val="accent4"/>
                    </a:gs>
                  </a:gsLst>
                  <a:lin ang="5400000" scaled="1"/>
                </a:gra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>
                <a:latin typeface="+mn-ea"/>
              </a:rPr>
              <a:t>04</a:t>
            </a:r>
            <a:endParaRPr lang="en-US" altLang="zh-CN" sz="6600">
              <a:latin typeface="+mn-ea"/>
            </a:endParaRPr>
          </a:p>
        </p:txBody>
      </p:sp>
      <p:sp>
        <p:nvSpPr>
          <p:cNvPr id="180" name="文本框 179"/>
          <p:cNvSpPr txBox="1"/>
          <p:nvPr>
            <p:custDataLst>
              <p:tags r:id="rId15"/>
            </p:custDataLst>
          </p:nvPr>
        </p:nvSpPr>
        <p:spPr>
          <a:xfrm>
            <a:off x="9145944" y="2075237"/>
            <a:ext cx="2431451" cy="14958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指导患者进行术前准备，如皮肤准备、药物过敏试验等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60000"/>
          </a:bodyPr>
          <a:lstStyle/>
          <a:p>
            <a:r>
              <a:rPr lang="zh-CN" altLang="en-US"/>
              <a:t>血常规检查：了解患者血液状况，评估手术风险
尿常规检查：了解患者肾脏功能，评估手术风险
心电图检查：了解患者心脏功能，评估手术风险
胸部X线检查：了解患者肺部情况，评估手术风险
肝功能检查：了解患者肝脏功能，评估手术风险
凝血功能检查：了解患者凝血功能，评估手术风险
血糖检查：了解患者血糖水平，评估手术风险
血压检查：了解患者血压情况，评估手术风险
体温检查：了解患者体温情况，评估手术风险
过敏史询问：了解患者过敏史，评估手术风险
传染病检查：了解患者传染病情况，评估手术风险
影像学检查：了解患者胃部情况，评估手术风险
心理评估：了解患者心理状况，评估手术风险
签署知情同意书：了解患者对手术的了解和同意程度，评估手术风险
术前用药指导：了解患者术前用药情况，评估手术风险
术前禁食禁水：了解患者术前禁食禁水情况，评估手术风险
术前皮肤准备：了解患者术前皮肤准备情况，评估手术风险
术前预防感染：了解患者术前预防感染情况，评估手术风险
术前预防深静脉血栓：了解患者术前预防深静脉血栓情况，评估手术风险
术前预防低体温：了解患者术前预防低体温情况，评估手术风险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术前常规检查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术前胃肠道准备</a:t>
            </a:r>
            <a:endParaRPr lang="zh-CN" altLang="en-US"/>
          </a:p>
        </p:txBody>
      </p:sp>
      <p:sp>
        <p:nvSpPr>
          <p:cNvPr id="53" name="对角圆角矩形 52"/>
          <p:cNvSpPr/>
          <p:nvPr>
            <p:custDataLst>
              <p:tags r:id="rId2"/>
            </p:custDataLst>
          </p:nvPr>
        </p:nvSpPr>
        <p:spPr>
          <a:xfrm>
            <a:off x="608330" y="1423543"/>
            <a:ext cx="5253310" cy="1279488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3"/>
            </p:custDataLst>
          </p:nvPr>
        </p:nvSpPr>
        <p:spPr>
          <a:xfrm>
            <a:off x="608330" y="1290853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4"/>
            </p:custDataLst>
          </p:nvPr>
        </p:nvSpPr>
        <p:spPr>
          <a:xfrm>
            <a:off x="1134467" y="1291513"/>
            <a:ext cx="79218" cy="13202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1168794" y="1477015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术前禁食：通常需要禁食8-12小时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6"/>
            </p:custDataLst>
          </p:nvPr>
        </p:nvSpPr>
        <p:spPr>
          <a:xfrm>
            <a:off x="6323876" y="1423543"/>
            <a:ext cx="5253310" cy="1279488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7"/>
            </p:custDataLst>
          </p:nvPr>
        </p:nvSpPr>
        <p:spPr>
          <a:xfrm>
            <a:off x="6323876" y="1290853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8"/>
            </p:custDataLst>
          </p:nvPr>
        </p:nvSpPr>
        <p:spPr>
          <a:xfrm>
            <a:off x="6849353" y="1291513"/>
            <a:ext cx="79218" cy="13202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883680" y="1483616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预防感染：使用抗生素进行预防感染处理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608330" y="3162368"/>
            <a:ext cx="5253310" cy="1279488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608330" y="302967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1134467" y="3030339"/>
            <a:ext cx="79218" cy="13202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168794" y="3222441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术前禁水：通常需要禁水4-6小时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对角圆角矩形 14"/>
          <p:cNvSpPr/>
          <p:nvPr>
            <p:custDataLst>
              <p:tags r:id="rId14"/>
            </p:custDataLst>
          </p:nvPr>
        </p:nvSpPr>
        <p:spPr>
          <a:xfrm>
            <a:off x="6323876" y="3162368"/>
            <a:ext cx="5253310" cy="1279488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9" name="对角圆角矩形 18"/>
          <p:cNvSpPr/>
          <p:nvPr>
            <p:custDataLst>
              <p:tags r:id="rId15"/>
            </p:custDataLst>
          </p:nvPr>
        </p:nvSpPr>
        <p:spPr>
          <a:xfrm>
            <a:off x="6323876" y="302967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0" name="直角三角形 19"/>
          <p:cNvSpPr/>
          <p:nvPr>
            <p:custDataLst>
              <p:tags r:id="rId16"/>
            </p:custDataLst>
          </p:nvPr>
        </p:nvSpPr>
        <p:spPr>
          <a:xfrm>
            <a:off x="6849353" y="3030339"/>
            <a:ext cx="79218" cy="13202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883680" y="3222441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预防出血：使用抗凝血药物进行预防出血处理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6" name="对角圆角矩形 15"/>
          <p:cNvSpPr/>
          <p:nvPr>
            <p:custDataLst>
              <p:tags r:id="rId18"/>
            </p:custDataLst>
          </p:nvPr>
        </p:nvSpPr>
        <p:spPr>
          <a:xfrm>
            <a:off x="608330" y="4901193"/>
            <a:ext cx="5253310" cy="1279488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19"/>
            </p:custDataLst>
          </p:nvPr>
        </p:nvSpPr>
        <p:spPr>
          <a:xfrm>
            <a:off x="608330" y="476784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20"/>
            </p:custDataLst>
          </p:nvPr>
        </p:nvSpPr>
        <p:spPr>
          <a:xfrm>
            <a:off x="1134467" y="4763883"/>
            <a:ext cx="79218" cy="13202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1168794" y="4961266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胃肠道清洁：使用泻药或灌肠进行胃肠道清洁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3" name="对角圆角矩形 22"/>
          <p:cNvSpPr/>
          <p:nvPr>
            <p:custDataLst>
              <p:tags r:id="rId22"/>
            </p:custDataLst>
          </p:nvPr>
        </p:nvSpPr>
        <p:spPr>
          <a:xfrm>
            <a:off x="6323876" y="4901193"/>
            <a:ext cx="5253310" cy="1279488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4" name="对角圆角矩形 23"/>
          <p:cNvSpPr/>
          <p:nvPr>
            <p:custDataLst>
              <p:tags r:id="rId23"/>
            </p:custDataLst>
          </p:nvPr>
        </p:nvSpPr>
        <p:spPr>
          <a:xfrm>
            <a:off x="6323876" y="476784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直角三角形 24"/>
          <p:cNvSpPr/>
          <p:nvPr>
            <p:custDataLst>
              <p:tags r:id="rId24"/>
            </p:custDataLst>
          </p:nvPr>
        </p:nvSpPr>
        <p:spPr>
          <a:xfrm>
            <a:off x="6849353" y="4763883"/>
            <a:ext cx="79218" cy="132029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6883680" y="4961266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预防过敏：使用抗过敏药物进行预防过敏处理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术前用药及心理护理</a:t>
            </a:r>
            <a:endParaRPr lang="zh-CN" altLang="en-US"/>
          </a:p>
        </p:txBody>
      </p:sp>
      <p:sp>
        <p:nvSpPr>
          <p:cNvPr id="80" name="矩形: 单圆角 79"/>
          <p:cNvSpPr/>
          <p:nvPr>
            <p:custDataLst>
              <p:tags r:id="rId2"/>
            </p:custDataLst>
          </p:nvPr>
        </p:nvSpPr>
        <p:spPr>
          <a:xfrm flipV="1">
            <a:off x="608330" y="1336418"/>
            <a:ext cx="5327338" cy="2248211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" name="矩形 80"/>
          <p:cNvSpPr/>
          <p:nvPr>
            <p:custDataLst>
              <p:tags r:id="rId3"/>
            </p:custDataLst>
          </p:nvPr>
        </p:nvSpPr>
        <p:spPr>
          <a:xfrm>
            <a:off x="2398833" y="1336418"/>
            <a:ext cx="1746973" cy="662556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01</a:t>
            </a:r>
            <a:endParaRPr lang="en-US" altLang="zh-CN" sz="3600" b="1"/>
          </a:p>
        </p:txBody>
      </p:sp>
      <p:sp>
        <p:nvSpPr>
          <p:cNvPr id="82" name="文本框 178"/>
          <p:cNvSpPr txBox="1"/>
          <p:nvPr>
            <p:custDataLst>
              <p:tags r:id="rId4"/>
            </p:custDataLst>
          </p:nvPr>
        </p:nvSpPr>
        <p:spPr>
          <a:xfrm>
            <a:off x="673625" y="2245433"/>
            <a:ext cx="5198668" cy="11900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5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术前用药：根据医生建议，使用抗凝血药物、抗生素等药物，预防感染和血栓形成。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  <p:sp>
        <p:nvSpPr>
          <p:cNvPr id="6" name="矩形: 单圆角 79"/>
          <p:cNvSpPr/>
          <p:nvPr>
            <p:custDataLst>
              <p:tags r:id="rId5"/>
            </p:custDataLst>
          </p:nvPr>
        </p:nvSpPr>
        <p:spPr>
          <a:xfrm flipV="1">
            <a:off x="608330" y="3886781"/>
            <a:ext cx="5327338" cy="2248211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398833" y="3886781"/>
            <a:ext cx="1746973" cy="662556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03</a:t>
            </a:r>
            <a:endParaRPr lang="en-US" altLang="zh-CN" sz="3600" b="1"/>
          </a:p>
        </p:txBody>
      </p:sp>
      <p:sp>
        <p:nvSpPr>
          <p:cNvPr id="8" name="文本框 178"/>
          <p:cNvSpPr txBox="1"/>
          <p:nvPr>
            <p:custDataLst>
              <p:tags r:id="rId7"/>
            </p:custDataLst>
          </p:nvPr>
        </p:nvSpPr>
        <p:spPr>
          <a:xfrm>
            <a:off x="673625" y="4795795"/>
            <a:ext cx="5198668" cy="11900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  <a:sym typeface="+mn-ea"/>
              </a:rPr>
              <a:t>术前检查：进行心电图、血液检查等，确保患者身体状况适合手术。</a:t>
            </a:r>
            <a:endParaRPr lang="zh-CN" altLang="en-US" sz="1800">
              <a:latin typeface="+mn-ea"/>
              <a:ea typeface="+mn-ea"/>
              <a:sym typeface="+mn-ea"/>
            </a:endParaRPr>
          </a:p>
        </p:txBody>
      </p:sp>
      <p:sp>
        <p:nvSpPr>
          <p:cNvPr id="13" name="矩形: 单圆角 79"/>
          <p:cNvSpPr/>
          <p:nvPr>
            <p:custDataLst>
              <p:tags r:id="rId8"/>
            </p:custDataLst>
          </p:nvPr>
        </p:nvSpPr>
        <p:spPr>
          <a:xfrm flipV="1">
            <a:off x="6249982" y="1336418"/>
            <a:ext cx="5327338" cy="2248211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8040485" y="1336418"/>
            <a:ext cx="1746973" cy="661916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02</a:t>
            </a:r>
            <a:endParaRPr lang="en-US" altLang="zh-CN" sz="3600" b="1"/>
          </a:p>
        </p:txBody>
      </p:sp>
      <p:sp>
        <p:nvSpPr>
          <p:cNvPr id="15" name="文本框 178"/>
          <p:cNvSpPr txBox="1"/>
          <p:nvPr>
            <p:custDataLst>
              <p:tags r:id="rId10"/>
            </p:custDataLst>
          </p:nvPr>
        </p:nvSpPr>
        <p:spPr>
          <a:xfrm>
            <a:off x="6315278" y="2245433"/>
            <a:ext cx="5198668" cy="11891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5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心理护理：与患者沟通，了解其心理状态，减轻其焦虑和紧张情绪，增强其信心和勇气。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  <p:sp>
        <p:nvSpPr>
          <p:cNvPr id="17" name="矩形: 单圆角 79"/>
          <p:cNvSpPr/>
          <p:nvPr>
            <p:custDataLst>
              <p:tags r:id="rId11"/>
            </p:custDataLst>
          </p:nvPr>
        </p:nvSpPr>
        <p:spPr>
          <a:xfrm flipV="1">
            <a:off x="6249982" y="3886781"/>
            <a:ext cx="5327338" cy="2248211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2"/>
            </p:custDataLst>
          </p:nvPr>
        </p:nvSpPr>
        <p:spPr>
          <a:xfrm>
            <a:off x="8040485" y="3886781"/>
            <a:ext cx="1746973" cy="661916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04</a:t>
            </a:r>
            <a:endParaRPr lang="en-US" altLang="zh-CN" sz="3600" b="1"/>
          </a:p>
        </p:txBody>
      </p:sp>
      <p:sp>
        <p:nvSpPr>
          <p:cNvPr id="19" name="文本框 178"/>
          <p:cNvSpPr txBox="1"/>
          <p:nvPr>
            <p:custDataLst>
              <p:tags r:id="rId13"/>
            </p:custDataLst>
          </p:nvPr>
        </p:nvSpPr>
        <p:spPr>
          <a:xfrm>
            <a:off x="6315278" y="4795795"/>
            <a:ext cx="5198668" cy="11891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5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术前指导：向患者及家属讲解手术过程、注意事项及术后护理等，使其了解手术并配合治疗。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术中护理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手术设备及物品准备</a:t>
            </a:r>
            <a:endParaRPr lang="zh-CN" altLang="en-US"/>
          </a:p>
        </p:txBody>
      </p:sp>
      <p:cxnSp>
        <p:nvCxnSpPr>
          <p:cNvPr id="184" name="直接箭头连接符 183"/>
          <p:cNvCxnSpPr/>
          <p:nvPr>
            <p:custDataLst>
              <p:tags r:id="rId2"/>
            </p:custDataLst>
          </p:nvPr>
        </p:nvCxnSpPr>
        <p:spPr>
          <a:xfrm>
            <a:off x="608330" y="3669937"/>
            <a:ext cx="10969626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3"/>
            </p:custDataLst>
          </p:nvPr>
        </p:nvCxnSpPr>
        <p:spPr>
          <a:xfrm flipV="1">
            <a:off x="4597631" y="3664853"/>
            <a:ext cx="3813" cy="112091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文"/>
          <p:cNvSpPr txBox="1"/>
          <p:nvPr>
            <p:custDataLst>
              <p:tags r:id="rId4"/>
            </p:custDataLst>
          </p:nvPr>
        </p:nvSpPr>
        <p:spPr>
          <a:xfrm>
            <a:off x="3673064" y="5015802"/>
            <a:ext cx="1852947" cy="465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手术耗材：如导丝、导管、支架等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 flipH="1">
            <a:off x="7567049" y="3712511"/>
            <a:ext cx="0" cy="56045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文"/>
          <p:cNvSpPr txBox="1"/>
          <p:nvPr>
            <p:custDataLst>
              <p:tags r:id="rId6"/>
            </p:custDataLst>
          </p:nvPr>
        </p:nvSpPr>
        <p:spPr>
          <a:xfrm>
            <a:off x="6640576" y="4504907"/>
            <a:ext cx="1852947" cy="465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手术用品：如手术衣、手套、口罩、帽子等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84" name="直接连接符 83"/>
          <p:cNvCxnSpPr/>
          <p:nvPr>
            <p:custDataLst>
              <p:tags r:id="rId7"/>
            </p:custDataLst>
          </p:nvPr>
        </p:nvCxnSpPr>
        <p:spPr>
          <a:xfrm flipH="1" flipV="1">
            <a:off x="10534561" y="3664853"/>
            <a:ext cx="635" cy="13484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文"/>
          <p:cNvSpPr txBox="1"/>
          <p:nvPr>
            <p:custDataLst>
              <p:tags r:id="rId8"/>
            </p:custDataLst>
          </p:nvPr>
        </p:nvSpPr>
        <p:spPr>
          <a:xfrm>
            <a:off x="9608087" y="5257905"/>
            <a:ext cx="1852947" cy="465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急救设备及药品：如除颤器、氧气、急救药品等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9"/>
            </p:custDataLst>
          </p:nvPr>
        </p:nvSpPr>
        <p:spPr>
          <a:xfrm>
            <a:off x="705553" y="4088057"/>
            <a:ext cx="1852947" cy="465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手术床：确保患者舒适，便于操作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10"/>
            </p:custDataLst>
          </p:nvPr>
        </p:nvCxnSpPr>
        <p:spPr>
          <a:xfrm flipH="1">
            <a:off x="3116417" y="2674200"/>
            <a:ext cx="0" cy="93537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1"/>
            </p:custDataLst>
          </p:nvPr>
        </p:nvSpPr>
        <p:spPr>
          <a:xfrm>
            <a:off x="2059678" y="2142336"/>
            <a:ext cx="2112207" cy="4619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手术器械：包括胃镜、支架、钳子、剪刀等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97" name="直接连接符 96"/>
          <p:cNvCxnSpPr/>
          <p:nvPr>
            <p:custDataLst>
              <p:tags r:id="rId12"/>
            </p:custDataLst>
          </p:nvPr>
        </p:nvCxnSpPr>
        <p:spPr>
          <a:xfrm flipV="1">
            <a:off x="9048899" y="2270695"/>
            <a:ext cx="3813" cy="133315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正文"/>
          <p:cNvSpPr txBox="1"/>
          <p:nvPr>
            <p:custDataLst>
              <p:tags r:id="rId13"/>
            </p:custDataLst>
          </p:nvPr>
        </p:nvSpPr>
        <p:spPr>
          <a:xfrm>
            <a:off x="7994701" y="1748362"/>
            <a:ext cx="2112207" cy="4619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术后护理用品：如引流管、纱布、绷带等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5" name="直接连接符 4"/>
          <p:cNvCxnSpPr/>
          <p:nvPr>
            <p:custDataLst>
              <p:tags r:id="rId14"/>
            </p:custDataLst>
          </p:nvPr>
        </p:nvCxnSpPr>
        <p:spPr>
          <a:xfrm flipH="1">
            <a:off x="6081387" y="3340143"/>
            <a:ext cx="3813" cy="26752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文"/>
          <p:cNvSpPr txBox="1"/>
          <p:nvPr>
            <p:custDataLst>
              <p:tags r:id="rId15"/>
            </p:custDataLst>
          </p:nvPr>
        </p:nvSpPr>
        <p:spPr>
          <a:xfrm>
            <a:off x="5027190" y="2812091"/>
            <a:ext cx="2112207" cy="4619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手术辅助设备：如监护仪、麻醉机等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6"/>
            </p:custDataLst>
          </p:nvPr>
        </p:nvSpPr>
        <p:spPr>
          <a:xfrm>
            <a:off x="4532816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17"/>
            </p:custDataLst>
          </p:nvPr>
        </p:nvSpPr>
        <p:spPr>
          <a:xfrm>
            <a:off x="7500328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18"/>
            </p:custDataLst>
          </p:nvPr>
        </p:nvSpPr>
        <p:spPr>
          <a:xfrm>
            <a:off x="10467839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19"/>
            </p:custDataLst>
          </p:nvPr>
        </p:nvSpPr>
        <p:spPr>
          <a:xfrm>
            <a:off x="1565305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92" name="直接连接符 91"/>
          <p:cNvCxnSpPr/>
          <p:nvPr>
            <p:custDataLst>
              <p:tags r:id="rId20"/>
            </p:custDataLst>
          </p:nvPr>
        </p:nvCxnSpPr>
        <p:spPr>
          <a:xfrm flipV="1">
            <a:off x="1632026" y="3685823"/>
            <a:ext cx="635" cy="18427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>
            <p:custDataLst>
              <p:tags r:id="rId21"/>
            </p:custDataLst>
          </p:nvPr>
        </p:nvSpPr>
        <p:spPr>
          <a:xfrm>
            <a:off x="3049696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2"/>
            </p:custDataLst>
          </p:nvPr>
        </p:nvSpPr>
        <p:spPr>
          <a:xfrm>
            <a:off x="8984084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3"/>
            </p:custDataLst>
          </p:nvPr>
        </p:nvSpPr>
        <p:spPr>
          <a:xfrm>
            <a:off x="6016572" y="3603215"/>
            <a:ext cx="133443" cy="13344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  <p:custDataLst>
      <p:tags r:id="rId2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https://d.book118.com/817063151000006045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PLACING_PICTURE_USER_VIEWPORT" val="{&quot;height&quot;:10800,&quot;width&quot;:19200}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Simple &amp; Creative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4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  <p:tag name="PA" val="v5.2.1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  <p:tag name="PA" val="v5.2.1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  <p:tag name="PA" val="v5.2.1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  <p:tag name="PA" val="v5.2.1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LINE_FILL_TYPE" val="2"/>
  <p:tag name="KSO_WM_UNIT_LINE_FORE_SCHEMECOLOR_INDEX" val="14"/>
  <p:tag name="KSO_WM_UNIT_LINE_FORE_SCHEMECOLOR_INDEX_BRIGHTNESS" val="0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与聆听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  <p:tag name="KSO_WM_TEMPLATE_THUMBS_INDEX" val="1、1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Simple &amp; Creative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48"/>
</p:tagLst>
</file>

<file path=ppt/tags/tag90.xml><?xml version="1.0" encoding="utf-8"?>
<p:tagLst xmlns:p="http://schemas.openxmlformats.org/presentationml/2006/main">
  <p:tag name="KSO_WM_BEAUTIFY_FLAG" val="#wm#"/>
  <p:tag name="KSO_WM_SLIDE_CONTENT_AREA" val="{&quot;left&quot;:&quot;46.45&quot;,&quot;top&quot;:&quot;101.75&quot;,&quot;width&quot;:&quot;613.6&quot;,&quot;height&quot;:&quot;315.15&quot;}"/>
  <p:tag name="KSO_WM_SLIDE_ID" val="custom2023023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  <p:tag name="KSO_WM_TEMPLATE_THUMBS_INDEX" val="1、11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USESOURCEFORMAT_APPLY" val="0"/>
  <p:tag name="KSO_WM_UNIT_VALUE" val="17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1_1"/>
  <p:tag name="KSO_WM_UNIT_INDEX" val="1_1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1_2"/>
  <p:tag name="KSO_WM_UNIT_INDEX" val="1_1_2"/>
  <p:tag name="KSO_WM_UNIT_LAYERLEVEL" val="1_1_1"/>
  <p:tag name="KSO_WM_UNIT_PRESET_TEXT" val="01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2_1"/>
  <p:tag name="KSO_WM_UNIT_INDEX" val="1_2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2_2"/>
  <p:tag name="KSO_WM_UNIT_INDEX" val="1_2_2"/>
  <p:tag name="KSO_WM_UNIT_LAYERLEVEL" val="1_1_1"/>
  <p:tag name="KSO_WM_UNIT_PRESET_TEXT" val="02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3_1"/>
  <p:tag name="KSO_WM_UNIT_INDEX" val="1_3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3_2"/>
  <p:tag name="KSO_WM_UNIT_INDEX" val="1_3_2"/>
  <p:tag name="KSO_WM_UNIT_LAYERLEVEL" val="1_1_1"/>
  <p:tag name="KSO_WM_UNIT_PRESET_TEXT" val="03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4_1"/>
  <p:tag name="KSO_WM_UNIT_INDEX" val="1_4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4_2"/>
  <p:tag name="KSO_WM_UNIT_INDEX" val="1_4_2"/>
  <p:tag name="KSO_WM_UNIT_LAYERLEVEL" val="1_1_1"/>
  <p:tag name="KSO_WM_UNIT_PRESET_TEXT" val="04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5_1"/>
  <p:tag name="KSO_WM_UNIT_INDEX" val="1_5_1"/>
  <p:tag name="KSO_WM_UNIT_LAYERLEVEL" val="1_1_1"/>
  <p:tag name="KSO_WM_UNIT_LINE_FILL_TYPE" val="2"/>
  <p:tag name="KSO_WM_UNIT_LINE_FORE_SCHEMECOLOR_INDEX" val="15"/>
  <p:tag name="KSO_WM_UNIT_LINE_FORE_SCHEMECOLOR_INDEX_BRIGHTNESS" val="0.6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i*1_5_2"/>
  <p:tag name="KSO_WM_UNIT_INDEX" val="1_5_2"/>
  <p:tag name="KSO_WM_UNIT_LAYERLEVEL" val="1_1_1"/>
  <p:tag name="KSO_WM_UNIT_PRESET_TEXT" val="05.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25.9,&quot;width&quot;:799.65}"/>
  <p:tag name="KSO_WM_TAG_VERSION" val="3.0"/>
  <p:tag name="KSO_WM_TEMPLATE_CATEGORY" val="custom"/>
  <p:tag name="KSO_WM_TEMPLATE_INDEX" val="20230230"/>
  <p:tag name="KSO_WM_UNIT_COMPATIBLE" val="0"/>
  <p:tag name="KSO_WM_UNIT_DIAGRAM_ISNUMVISUAL" val="0"/>
  <p:tag name="KSO_WM_UNIT_DIAGRAM_ISREFERUNIT" val="0"/>
  <p:tag name="KSO_WM_UNIT_HIGHLIGHT" val="0"/>
  <p:tag name="KSO_WM_UNIT_ID" val="custom2023023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1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7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7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7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7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7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7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7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7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7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42.xml><?xml version="1.0" encoding="utf-8"?>
<p:tagLst xmlns:p="http://schemas.openxmlformats.org/presentationml/2006/main">
  <p:tag name="KSO_WM_TEMPLATE_CATEGORY" val="custom"/>
  <p:tag name="KSO_WM_TEMPLATE_INDEX" val="20230230"/>
</p:tagLst>
</file>

<file path=ppt/tags/tag14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2"/>
  <p:tag name="KSO_WM_UNIT_INDEX" val="1_1_2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8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8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8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Two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9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1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3_1"/>
  <p:tag name="KSO_WM_UNIT_INDEX" val="1_3_1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2_1"/>
  <p:tag name="KSO_WM_UNIT_INDEX" val="1_2_1"/>
  <p:tag name="KSO_WM_UNIT_LAYERLEVEL" val="1_1_1"/>
  <p:tag name="KSO_WM_UNIT_SUBTYPE" val="d"/>
  <p:tag name="KSO_WM_UNIT_TEXT_FILL_FORE_SCHEMECOLOR_INDEX" val="6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7_1"/>
  <p:tag name="KSO_WM_UNIT_INDEX" val="1_7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7_1"/>
  <p:tag name="KSO_WM_UNIT_INDEX" val="1_7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5_1"/>
  <p:tag name="KSO_WM_UNIT_INDEX" val="1_5_1"/>
  <p:tag name="KSO_WM_UNIT_LAYERLEVEL" val="1_1_1"/>
  <p:tag name="KSO_WM_UNIT_SUBTYPE" val="d"/>
  <p:tag name="KSO_WM_UNIT_TEXT_FILL_FORE_SCHEMECOLOR_INDEX" val="9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6_1"/>
  <p:tag name="KSO_WM_UNIT_INDEX" val="1_6_1"/>
  <p:tag name="KSO_WM_UNIT_LAYERLEVEL" val="1_1_1"/>
  <p:tag name="KSO_WM_UNIT_SUBTYPE" val="d"/>
  <p:tag name="KSO_WM_UNIT_TEXT_FILL_FORE_SCHEMECOLOR_INDEX" val="10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4_1"/>
  <p:tag name="KSO_WM_UNIT_INDEX" val="1_4_1"/>
  <p:tag name="KSO_WM_UNIT_LAYERLEVEL" val="1_1_1"/>
  <p:tag name="KSO_WM_UNIT_SUBTYPE" val="d"/>
  <p:tag name="KSO_WM_UNIT_TEXT_FILL_FORE_SCHEMECOLOR_INDEX" val="8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6.xml><?xml version="1.0" encoding="utf-8"?>
<p:tagLst xmlns:p="http://schemas.openxmlformats.org/presentationml/2006/main">
  <p:tag name="KSO_WM_TEMPLATE_CATEGORY" val="custom"/>
  <p:tag name="KSO_WM_TEMPLATE_INDEX" val="20230230"/>
</p:tagLst>
</file>

<file path=ppt/tags/tag20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5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5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5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5*l_h_i*1_5_3"/>
  <p:tag name="KSO_WM_UNIT_INDEX" val="1_5_3"/>
  <p:tag name="KSO_WM_UNIT_LAYERLEVEL" val="1_1_1"/>
  <p:tag name="KSO_WM_UNIT_SHADOW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5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01_5*l_h_i*1_6_3"/>
  <p:tag name="KSO_WM_UNIT_INDEX" val="1_6_3"/>
  <p:tag name="KSO_WM_UNIT_LAYERLEVEL" val="1_1_1"/>
  <p:tag name="KSO_WM_UNIT_SHADOW_SCHEMECOLOR_INDEX" val="10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01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31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32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3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33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234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35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3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36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237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2_2"/>
  <p:tag name="KSO_WM_UNIT_INDEX" val="1_2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38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3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39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240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4_2"/>
  <p:tag name="KSO_WM_UNIT_INDEX" val="1_4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41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3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42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24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e*1"/>
  <p:tag name="KSO_WM_UNIT_INDEX" val="1"/>
  <p:tag name="KSO_WM_UNIT_LAYERLEVEL" val="1"/>
  <p:tag name="KSO_WM_UNIT_NOCLEAR" val="0"/>
  <p:tag name="KSO_WM_UNIT_PRESET_TEXT" val="Part Three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4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5.xml><?xml version="1.0" encoding="utf-8"?>
<p:tagLst xmlns:p="http://schemas.openxmlformats.org/presentationml/2006/main">
  <p:tag name="KSO_WM_BEAUTIFY_FLAG" val="#wm#"/>
  <p:tag name="KSO_WM_SLIDE_CONTENT_AREA" val="{&quot;left&quot;:&quot;26.85&quot;,&quot;top&quot;:&quot;79.65&quot;,&quot;width&quot;:&quot;618.65&quot;,&quot;height&quot;:&quot;320.9&quot;}"/>
  <p:tag name="KSO_WM_SLIDE_ID" val="custom2023023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30"/>
  <p:tag name="KSO_WM_TEMPLATE_MASTER_TYPE" val="0"/>
  <p:tag name="KSO_WM_TEMPLATE_SUBCATEGORY" val="29"/>
</p:tagLst>
</file>

<file path=ppt/tags/tag2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2"/>
  <p:tag name="KSO_WM_UNIT_INDEX" val="1_1_2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6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8.xml><?xml version="1.0" encoding="utf-8"?>
<p:tagLst xmlns:p="http://schemas.openxmlformats.org/presentationml/2006/main">
  <p:tag name="KSO_WM_TEMPLATE_CATEGORY" val="custom"/>
  <p:tag name="KSO_WM_TEMPLATE_INDEX" val="20230230"/>
</p:tagLst>
</file>

<file path=ppt/tags/tag26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3F4D63"/>
      </a:dk2>
      <a:lt2>
        <a:srgbClr val="E7F0FD"/>
      </a:lt2>
      <a:accent1>
        <a:srgbClr val="116CEE"/>
      </a:accent1>
      <a:accent2>
        <a:srgbClr val="1B7ED6"/>
      </a:accent2>
      <a:accent3>
        <a:srgbClr val="268FBE"/>
      </a:accent3>
      <a:accent4>
        <a:srgbClr val="30A1A6"/>
      </a:accent4>
      <a:accent5>
        <a:srgbClr val="3BB28E"/>
      </a:accent5>
      <a:accent6>
        <a:srgbClr val="45C476"/>
      </a:accent6>
      <a:hlink>
        <a:srgbClr val="0563C1"/>
      </a:hlink>
      <a:folHlink>
        <a:srgbClr val="954F72"/>
      </a:folHlink>
    </a:clrScheme>
    <a:fontScheme name="自定义 13">
      <a:majorFont>
        <a:latin typeface="MiSans Heavy"/>
        <a:ea typeface="MiSans Heavy"/>
        <a:cs typeface="Arial"/>
      </a:majorFont>
      <a:minorFont>
        <a:latin typeface="MiSans Light"/>
        <a:ea typeface="MiSans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rgbClr val="FF5DA9">
              <a:alpha val="10000"/>
            </a:srgb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Light</vt:lpstr>
      <vt:lpstr>Wingdings</vt:lpstr>
      <vt:lpstr>Calibri Light</vt:lpstr>
      <vt:lpstr>微软雅黑</vt:lpstr>
      <vt:lpstr>Office Theme</vt:lpstr>
      <vt:lpstr>取除胃内支架的护理查房</vt:lpstr>
      <vt:lpstr>目录</vt:lpstr>
      <vt:lpstr>患者病情评估</vt:lpstr>
      <vt:lpstr>患者基本信息</vt:lpstr>
      <vt:lpstr>手术及治疗过程</vt:lpstr>
      <vt:lpstr>临床表现及诊断结果</vt:lpstr>
      <vt:lpstr>护理问题及措施</vt:lpstr>
      <vt:lpstr>术前准备</vt:lpstr>
      <vt:lpstr>术前宣教</vt:lpstr>
      <vt:lpstr>术前常规检查</vt:lpstr>
      <vt:lpstr>术前胃肠道准备</vt:lpstr>
      <vt:lpstr>术前用药及心理护理</vt:lpstr>
      <vt:lpstr>术中护理</vt:lpstr>
      <vt:lpstr>手术设备及物品准备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2024-09-19T14:26:48.507</cp:lastPrinted>
  <dcterms:created xsi:type="dcterms:W3CDTF">2024-09-19T06:26:48Z</dcterms:created>
  <dcterms:modified xsi:type="dcterms:W3CDTF">2024-09-19T06:26:51Z</dcterms:modified>
</cp:coreProperties>
</file>