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 panose="020b0503020204020204" charset="-122"/>
              </a:r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 panose="020b0503020204020204" charset="-122"/>
              </a:rPr>
              <a:t>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56F50-13D1-4CFE-93E9-EECE444F0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F6A52-C736-4F2A-84A1-7B921932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7C684-B2F7-4721-9A19-BBE9414C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44CF8-D162-460F-B80C-97B9FE761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727DD-8B97-4029-88B2-30A98B891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C2877-1DCD-4792-9E17-28218048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2BA5C-FC15-4700-B0DF-60822B90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4055D-4679-47EC-B3C9-3212F6FA4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C2AE2-ACED-4A54-8F56-747363E3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45B35-BBDE-4E1B-9BCA-934BCDC8F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AD809-BC88-4FB0-B7BC-D43236ACE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>
              <a:defRPr/>
            </a:pPr>
            <a:fld id="{24D8A48A-BC7B-4E94-A1B9-7DBEE3EA9A83}" type="datetimeFigureOut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>
              <a:defRPr/>
            </a:pPr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defRPr/>
            </a:pPr>
            <a:fld id="{DC05FEBE-4EB8-47FF-ACEB-4CD056A78647}" type="slidenum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>
    <p:wipe dir="r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사용자 지정 레이아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3765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3765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ko-KR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2495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BCE5507-3792-44F3-9755-85EFD8F4356B}" type="slidenum">
              <a:rPr kumimoji="0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algun Gothic" panose="020b0503020000020004" charset="-127"/>
                <a:ea typeface="Malgun Gothic" panose="020b0503020000020004" charset="-127"/>
                <a:cs typeface="+mn-cs"/>
              </a:rPr>
              <a:t/>
            </a:fld>
            <a:endParaRPr kumimoji="0" lang="ko-KR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algun Gothic" panose="020b0503020000020004" charset="-127"/>
              <a:ea typeface="Malgun Gothic" panose="020b0503020000020004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BE3FA-8922-4564-A30C-66F770003860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6F548-ECFC-473E-89C5-550F7942793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17600" y="486833"/>
            <a:ext cx="14020800" cy="1767417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1117600" y="8475133"/>
            <a:ext cx="3657600" cy="486833"/>
          </a:xfrm>
        </p:spPr>
        <p:txBody>
          <a:bodyPr/>
          <a:lstStyle/>
          <a:p>
            <a:pPr fontAlgn="base"/>
            <a:fld id="{263DB197-84B0-484E-9C0F-88358ECCB797}" type="datetimeFigureOut">
              <a:rPr lang="zh-CN" altLang="en-US" strike="noStrike" noProof="1" smtClean="0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5384800" y="8475133"/>
            <a:ext cx="5486400" cy="486833"/>
          </a:xfrm>
        </p:spPr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11480800" y="8475133"/>
            <a:ext cx="3657600" cy="486833"/>
          </a:xfrm>
        </p:spPr>
        <p:txBody>
          <a:bodyPr/>
          <a:lstStyle/>
          <a:p>
            <a:pPr fontAlgn="base"/>
            <a:fld id="{E077DA78-E013-4A8C-AD75-63A150561B10}" type="slidenum">
              <a:rPr lang="zh-CN" altLang="en-US" strike="noStrike" noProof="1" smtClean="0">
                <a:latin typeface="Arial" pitchFamily="34" charset="0"/>
                <a:ea typeface="微软雅黑" panose="020b050302020402020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.png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tags" Target="../tags/tag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8.png" /><Relationship Id="rId4" Type="http://schemas.openxmlformats.org/officeDocument/2006/relationships/image" Target="../media/image2.jpeg" /><Relationship Id="rId5" Type="http://schemas.openxmlformats.org/officeDocument/2006/relationships/tags" Target="../tags/tag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Relationship Id="rId4" Type="http://schemas.openxmlformats.org/officeDocument/2006/relationships/tags" Target="../tags/tag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641020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矩形 3073" title=""/>
          <p:cNvSpPr/>
          <p:nvPr/>
        </p:nvSpPr>
        <p:spPr>
          <a:xfrm>
            <a:off x="3575050" y="2924175"/>
            <a:ext cx="4914900" cy="1673225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600" b="1">
                <a:gradFill rotWithShape="0">
                  <a:gsLst>
                    <a:gs pos="0">
                      <a:srgbClr val="9999FF"/>
                    </a:gs>
                    <a:gs pos="100000">
                      <a:srgbClr val="009999"/>
                    </a:gs>
                  </a:gsLst>
                  <a:lin ang="5400000" scaled="1"/>
                </a:gradFill>
                <a:effectLst>
                  <a:outerShdw dist="53882" dir="2699999" algn="ctr" rotWithShape="0">
                    <a:srgbClr val="C0C0C0">
                      <a:alpha val="79999"/>
                    </a:srgb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小马过河</a:t>
            </a:r>
            <a:endParaRPr lang="zh-CN" altLang="en-US" sz="9600" b="1">
              <a:gradFill rotWithShape="0">
                <a:gsLst>
                  <a:gs pos="0">
                    <a:srgbClr val="9999FF"/>
                  </a:gs>
                  <a:gs pos="100000">
                    <a:srgbClr val="009999"/>
                  </a:gs>
                </a:gsLst>
                <a:lin ang="5400000" scaled="1"/>
              </a:gradFill>
              <a:effectLst>
                <a:outerShdw dist="53882" dir="2699999" algn="ctr" rotWithShape="0">
                  <a:srgbClr val="C0C0C0">
                    <a:alpha val="79999"/>
                  </a:srgb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9" title=""/>
          <p:cNvPicPr>
            <a:picLocks noChangeAspect="1" noChangeArrowheads="1"/>
          </p:cNvPicPr>
          <p:nvPr/>
        </p:nvPicPr>
        <p:blipFill>
          <a:blip r:embed="rId2"/>
          <a:srcRect r="17690" b="6883"/>
          <a:stretch>
            <a:fillRect/>
          </a:stretch>
        </p:blipFill>
        <p:spPr bwMode="auto">
          <a:xfrm>
            <a:off x="0" y="0"/>
            <a:ext cx="12192000" cy="686308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TextBox 5" title=""/>
          <p:cNvSpPr txBox="1"/>
          <p:nvPr/>
        </p:nvSpPr>
        <p:spPr>
          <a:xfrm>
            <a:off x="1952595" y="285728"/>
            <a:ext cx="3607619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chemeClr val="tx2">
                    <a:lumMod val="75000"/>
                  </a:schemeClr>
                </a:solidFill>
              </a:rPr>
              <a:t>脑力激荡</a:t>
            </a:r>
            <a:endParaRPr lang="zh-CN" altLang="en-US" sz="4000" b="1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Box 8" title=""/>
          <p:cNvSpPr txBox="1"/>
          <p:nvPr/>
        </p:nvSpPr>
        <p:spPr>
          <a:xfrm>
            <a:off x="2166910" y="1357298"/>
            <a:ext cx="2714644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千军 万（           ） </a:t>
            </a:r>
            <a:endParaRPr lang="zh-CN" altLang="en-US" sz="2400" b="1"/>
          </a:p>
        </p:txBody>
      </p:sp>
      <p:sp>
        <p:nvSpPr>
          <p:cNvPr id="10" name="TextBox 9" title=""/>
          <p:cNvSpPr txBox="1"/>
          <p:nvPr/>
        </p:nvSpPr>
        <p:spPr>
          <a:xfrm>
            <a:off x="3595670" y="1357298"/>
            <a:ext cx="64294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马</a:t>
            </a:r>
            <a:endParaRPr lang="zh-CN" altLang="en-US" sz="2400" b="1"/>
          </a:p>
        </p:txBody>
      </p:sp>
      <p:sp>
        <p:nvSpPr>
          <p:cNvPr id="11" name="TextBox 10" title=""/>
          <p:cNvSpPr txBox="1"/>
          <p:nvPr/>
        </p:nvSpPr>
        <p:spPr>
          <a:xfrm>
            <a:off x="4881554" y="1357298"/>
            <a:ext cx="278608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（         ）到成功</a:t>
            </a:r>
            <a:endParaRPr lang="zh-CN" altLang="en-US" sz="2400" b="1"/>
          </a:p>
        </p:txBody>
      </p:sp>
      <p:sp>
        <p:nvSpPr>
          <p:cNvPr id="12" name="TextBox 11" title=""/>
          <p:cNvSpPr txBox="1"/>
          <p:nvPr/>
        </p:nvSpPr>
        <p:spPr>
          <a:xfrm>
            <a:off x="5238744" y="1357298"/>
            <a:ext cx="64294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马</a:t>
            </a:r>
            <a:endParaRPr lang="zh-CN" altLang="en-US" sz="2400" b="1"/>
          </a:p>
        </p:txBody>
      </p:sp>
      <p:sp>
        <p:nvSpPr>
          <p:cNvPr id="13" name="TextBox 12" title=""/>
          <p:cNvSpPr txBox="1"/>
          <p:nvPr/>
        </p:nvSpPr>
        <p:spPr>
          <a:xfrm>
            <a:off x="7667636" y="1357298"/>
            <a:ext cx="278608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蛛丝（          ）迹</a:t>
            </a:r>
            <a:endParaRPr lang="zh-CN" altLang="en-US" sz="2400" b="1"/>
          </a:p>
        </p:txBody>
      </p:sp>
      <p:sp>
        <p:nvSpPr>
          <p:cNvPr id="14" name="TextBox 13" title=""/>
          <p:cNvSpPr txBox="1"/>
          <p:nvPr/>
        </p:nvSpPr>
        <p:spPr>
          <a:xfrm>
            <a:off x="8667768" y="1357298"/>
            <a:ext cx="64294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马</a:t>
            </a:r>
            <a:endParaRPr lang="zh-CN" altLang="en-US" sz="2400" b="1"/>
          </a:p>
        </p:txBody>
      </p:sp>
      <p:sp>
        <p:nvSpPr>
          <p:cNvPr id="15" name="TextBox 14" title=""/>
          <p:cNvSpPr txBox="1"/>
          <p:nvPr/>
        </p:nvSpPr>
        <p:spPr>
          <a:xfrm>
            <a:off x="2309786" y="2428868"/>
            <a:ext cx="2571768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一（         ）当先</a:t>
            </a:r>
            <a:endParaRPr lang="zh-CN" altLang="en-US" sz="2400" b="1"/>
          </a:p>
        </p:txBody>
      </p:sp>
      <p:sp>
        <p:nvSpPr>
          <p:cNvPr id="16" name="TextBox 15" title=""/>
          <p:cNvSpPr txBox="1"/>
          <p:nvPr/>
        </p:nvSpPr>
        <p:spPr>
          <a:xfrm>
            <a:off x="3024166" y="2428868"/>
            <a:ext cx="64294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马</a:t>
            </a:r>
            <a:endParaRPr lang="zh-CN" altLang="en-US" sz="2400" b="1"/>
          </a:p>
        </p:txBody>
      </p:sp>
      <p:sp>
        <p:nvSpPr>
          <p:cNvPr id="17" name="TextBox 16" title=""/>
          <p:cNvSpPr txBox="1"/>
          <p:nvPr/>
        </p:nvSpPr>
        <p:spPr>
          <a:xfrm>
            <a:off x="4952992" y="2357430"/>
            <a:ext cx="2286016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（        ）不停蹄</a:t>
            </a:r>
            <a:endParaRPr lang="zh-CN" altLang="en-US" sz="2400" b="1"/>
          </a:p>
        </p:txBody>
      </p:sp>
      <p:sp>
        <p:nvSpPr>
          <p:cNvPr id="18" name="TextBox 17" title=""/>
          <p:cNvSpPr txBox="1"/>
          <p:nvPr/>
        </p:nvSpPr>
        <p:spPr>
          <a:xfrm>
            <a:off x="5310182" y="2357430"/>
            <a:ext cx="64294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马</a:t>
            </a:r>
            <a:endParaRPr lang="zh-CN" altLang="en-US" sz="2400" b="1"/>
          </a:p>
        </p:txBody>
      </p:sp>
      <p:sp>
        <p:nvSpPr>
          <p:cNvPr id="19" name="TextBox 18" title=""/>
          <p:cNvSpPr txBox="1"/>
          <p:nvPr/>
        </p:nvSpPr>
        <p:spPr>
          <a:xfrm>
            <a:off x="7739074" y="2357430"/>
            <a:ext cx="2428892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单枪匹（             </a:t>
            </a:r>
            <a:r>
              <a:rPr lang="zh-CN" altLang="en-US" sz="2400" smtClean="0"/>
              <a:t>）</a:t>
            </a:r>
            <a:endParaRPr lang="zh-CN" altLang="en-US" sz="2400"/>
          </a:p>
        </p:txBody>
      </p:sp>
      <p:sp>
        <p:nvSpPr>
          <p:cNvPr id="20" name="TextBox 19" title=""/>
          <p:cNvSpPr txBox="1"/>
          <p:nvPr/>
        </p:nvSpPr>
        <p:spPr>
          <a:xfrm>
            <a:off x="9111080" y="2339952"/>
            <a:ext cx="64294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马</a:t>
            </a:r>
            <a:endParaRPr lang="zh-CN" altLang="en-US" sz="24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6" grpId="0"/>
      <p:bldP spid="18" grpId="0"/>
      <p:bldP spid="20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: 圆角 1" title=""/>
          <p:cNvSpPr/>
          <p:nvPr/>
        </p:nvSpPr>
        <p:spPr>
          <a:xfrm>
            <a:off x="1523365" y="1463040"/>
            <a:ext cx="8990330" cy="4622165"/>
          </a:xfrm>
          <a:prstGeom prst="roundRect">
            <a:avLst/>
          </a:prstGeom>
          <a:noFill/>
          <a:ln w="38100"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9320" name="组合 27" title=""/>
          <p:cNvGrpSpPr/>
          <p:nvPr/>
        </p:nvGrpSpPr>
        <p:grpSpPr>
          <a:xfrm rot="19680000">
            <a:off x="417195" y="798830"/>
            <a:ext cx="2858770" cy="880110"/>
            <a:chOff x="2694384" y="508317"/>
            <a:chExt cx="1845563" cy="637982"/>
          </a:xfrm>
        </p:grpSpPr>
        <p:sp>
          <p:nvSpPr>
            <p:cNvPr id="8" name="矩形: 圆角 28"/>
            <p:cNvSpPr/>
            <p:nvPr/>
          </p:nvSpPr>
          <p:spPr bwMode="auto">
            <a:xfrm rot="19996946">
              <a:off x="2694384" y="609051"/>
              <a:ext cx="565061" cy="471492"/>
            </a:xfrm>
            <a:prstGeom prst="roundRect">
              <a:avLst/>
            </a:prstGeom>
            <a:solidFill>
              <a:srgbClr val="FFCCCC"/>
            </a:solidFill>
            <a:ln>
              <a:solidFill>
                <a:srgbClr val="FF9999">
                  <a:alpha val="30196"/>
                </a:srgbClr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  <a:sym typeface="+mn-ea"/>
                </a:rPr>
                <a:t>我</a:t>
              </a:r>
              <a:endPara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endParaRPr>
            </a:p>
          </p:txBody>
        </p:sp>
        <p:sp>
          <p:nvSpPr>
            <p:cNvPr id="9" name="矩形: 圆角 29"/>
            <p:cNvSpPr/>
            <p:nvPr/>
          </p:nvSpPr>
          <p:spPr bwMode="auto">
            <a:xfrm rot="432022">
              <a:off x="3358179" y="508317"/>
              <a:ext cx="565061" cy="471492"/>
            </a:xfrm>
            <a:prstGeom prst="roundRect">
              <a:avLst/>
            </a:prstGeom>
            <a:solidFill>
              <a:srgbClr val="CCFFCC"/>
            </a:solidFill>
            <a:ln>
              <a:solidFill>
                <a:srgbClr val="99FF99">
                  <a:alpha val="20000"/>
                </a:srgbClr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  <a:sym typeface="+mn-ea"/>
                </a:rPr>
                <a:t>会</a:t>
              </a:r>
              <a:endPara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endParaRPr>
            </a:p>
          </p:txBody>
        </p:sp>
        <p:sp>
          <p:nvSpPr>
            <p:cNvPr id="10" name="矩形: 圆角 30"/>
            <p:cNvSpPr/>
            <p:nvPr/>
          </p:nvSpPr>
          <p:spPr bwMode="auto">
            <a:xfrm rot="1932324">
              <a:off x="3973367" y="674808"/>
              <a:ext cx="566580" cy="471491"/>
            </a:xfrm>
            <a:prstGeom prst="roundRect">
              <a:avLst/>
            </a:prstGeom>
            <a:solidFill>
              <a:srgbClr val="FFCC99"/>
            </a:solidFill>
            <a:ln>
              <a:solidFill>
                <a:srgbClr val="FFCC66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3600" b="1" i="0" u="none" strike="noStrike" kern="1200" cap="none" spc="0" normalizeH="0" baseline="0" noProof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  <a:sym typeface="+mn-ea"/>
                </a:rPr>
                <a:t>读</a:t>
              </a:r>
              <a:endPara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endParaRPr>
            </a:p>
          </p:txBody>
        </p:sp>
      </p:grpSp>
      <p:sp>
        <p:nvSpPr>
          <p:cNvPr id="13" name="TextBox 1" title=""/>
          <p:cNvSpPr txBox="1"/>
          <p:nvPr/>
        </p:nvSpPr>
        <p:spPr>
          <a:xfrm>
            <a:off x="1873885" y="1363980"/>
            <a:ext cx="844359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eaLnBrk="0" hangingPunct="0">
              <a:lnSpc>
                <a:spcPct val="180000"/>
              </a:lnSpc>
              <a:buFont typeface="+mj-ea"/>
              <a:buNone/>
            </a:pPr>
            <a:r>
              <a:rPr lang="zh-CN" altLang="en-US" sz="4000" b="1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马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棚  老马  小马 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愿意  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驮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麦子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0" eaLnBrk="0" hangingPunct="0">
              <a:lnSpc>
                <a:spcPct val="180000"/>
              </a:lnSpc>
              <a:buFont typeface="+mj-ea"/>
              <a:buNone/>
            </a:pP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磨坊  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小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河  挡住  为难  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老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牛  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0" eaLnBrk="0" hangingPunct="0">
              <a:lnSpc>
                <a:spcPct val="180000"/>
              </a:lnSpc>
              <a:buFont typeface="+mj-ea"/>
              <a:buNone/>
            </a:pP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突然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松鼠  拦住  吃惊  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难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为情  动脑筋  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试一试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 小心   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730375" y="1725295"/>
            <a:ext cx="6654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磨</a:t>
            </a:r>
            <a:endParaRPr lang="zh-CN" altLang="en-US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5" name="组合 5" title=""/>
          <p:cNvGrpSpPr/>
          <p:nvPr/>
        </p:nvGrpSpPr>
        <p:grpSpPr>
          <a:xfrm>
            <a:off x="2493963" y="795022"/>
            <a:ext cx="3432175" cy="2214880"/>
            <a:chOff x="2240504" y="4326807"/>
            <a:chExt cx="3432498" cy="2216909"/>
          </a:xfrm>
        </p:grpSpPr>
        <p:sp>
          <p:nvSpPr>
            <p:cNvPr id="17" name="左大括号 16"/>
            <p:cNvSpPr/>
            <p:nvPr/>
          </p:nvSpPr>
          <p:spPr>
            <a:xfrm>
              <a:off x="2240504" y="5008786"/>
              <a:ext cx="264820" cy="1194894"/>
            </a:xfrm>
            <a:prstGeom prst="leftBrace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TextBox 15"/>
            <p:cNvSpPr txBox="1"/>
            <p:nvPr/>
          </p:nvSpPr>
          <p:spPr>
            <a:xfrm>
              <a:off x="2506012" y="4326807"/>
              <a:ext cx="3166990" cy="221690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480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m</a:t>
              </a:r>
              <a:r>
                <a:rPr lang="zh-CN" altLang="en-US" sz="280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Ó</a:t>
              </a:r>
              <a:r>
                <a:rPr lang="zh-CN" altLang="en-US" sz="36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（消磨）</a:t>
              </a:r>
              <a:r>
                <a:rPr lang="zh-CN" altLang="en-US" sz="28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 </a:t>
              </a:r>
              <a:endPara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440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m</a:t>
              </a:r>
              <a:r>
                <a:rPr lang="en-US" altLang="zh-CN" sz="2800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Ò</a:t>
              </a:r>
              <a:r>
                <a:rPr lang="zh-CN" altLang="en-US" sz="36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（磨坊）</a:t>
              </a:r>
              <a:endPara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7" name="文本框 6" title=""/>
          <p:cNvSpPr txBox="1"/>
          <p:nvPr/>
        </p:nvSpPr>
        <p:spPr>
          <a:xfrm>
            <a:off x="5926455" y="1747520"/>
            <a:ext cx="69342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坊</a:t>
            </a:r>
            <a:endParaRPr lang="zh-CN" altLang="en-US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grpSp>
        <p:nvGrpSpPr>
          <p:cNvPr id="8" name="组合 5" title=""/>
          <p:cNvGrpSpPr/>
          <p:nvPr/>
        </p:nvGrpSpPr>
        <p:grpSpPr>
          <a:xfrm>
            <a:off x="6765925" y="1177290"/>
            <a:ext cx="3456940" cy="1753235"/>
            <a:chOff x="2240504" y="4761543"/>
            <a:chExt cx="3432498" cy="1574302"/>
          </a:xfrm>
        </p:grpSpPr>
        <p:sp>
          <p:nvSpPr>
            <p:cNvPr id="9" name="左大括号 8"/>
            <p:cNvSpPr/>
            <p:nvPr/>
          </p:nvSpPr>
          <p:spPr>
            <a:xfrm>
              <a:off x="2240504" y="5033525"/>
              <a:ext cx="264814" cy="1115297"/>
            </a:xfrm>
            <a:prstGeom prst="leftBrace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TextBox 15"/>
            <p:cNvSpPr txBox="1"/>
            <p:nvPr/>
          </p:nvSpPr>
          <p:spPr>
            <a:xfrm>
              <a:off x="2506012" y="4761543"/>
              <a:ext cx="3166990" cy="157430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3600" b="1">
                  <a:solidFill>
                    <a:srgbClr val="FF00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fāng</a:t>
              </a:r>
              <a:r>
                <a:rPr lang="zh-CN" altLang="en-US" sz="36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（街坊） </a:t>
              </a:r>
              <a:endPara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3600" b="1">
                  <a:solidFill>
                    <a:srgbClr val="FF00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fáng</a:t>
              </a:r>
              <a:r>
                <a:rPr lang="zh-CN" altLang="en-US" sz="36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（磨坊）</a:t>
              </a:r>
              <a:endPara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1" name="文本框 10" title=""/>
          <p:cNvSpPr txBox="1"/>
          <p:nvPr/>
        </p:nvSpPr>
        <p:spPr>
          <a:xfrm>
            <a:off x="1730375" y="3870325"/>
            <a:ext cx="69342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没</a:t>
            </a:r>
            <a:endParaRPr lang="zh-CN" altLang="en-US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grpSp>
        <p:nvGrpSpPr>
          <p:cNvPr id="2" name="组合 5" title=""/>
          <p:cNvGrpSpPr/>
          <p:nvPr/>
        </p:nvGrpSpPr>
        <p:grpSpPr>
          <a:xfrm>
            <a:off x="2494280" y="3412490"/>
            <a:ext cx="3826510" cy="1753235"/>
            <a:chOff x="2240504" y="4761544"/>
            <a:chExt cx="3432498" cy="1424857"/>
          </a:xfrm>
        </p:grpSpPr>
        <p:sp>
          <p:nvSpPr>
            <p:cNvPr id="3" name="左大括号 2"/>
            <p:cNvSpPr/>
            <p:nvPr/>
          </p:nvSpPr>
          <p:spPr>
            <a:xfrm>
              <a:off x="2240504" y="5032856"/>
              <a:ext cx="150757" cy="950387"/>
            </a:xfrm>
            <a:prstGeom prst="leftBrace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2506012" y="4761544"/>
              <a:ext cx="3166990" cy="142485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3600" b="1">
                  <a:solidFill>
                    <a:srgbClr val="FF00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méi  </a:t>
              </a:r>
              <a:r>
                <a:rPr lang="en-US" altLang="zh-CN" sz="36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(</a:t>
              </a:r>
              <a:r>
                <a:rPr lang="zh-CN" altLang="en-US" sz="36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没有</a:t>
              </a:r>
              <a:r>
                <a:rPr lang="en-US" altLang="zh-CN" sz="36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)  </a:t>
              </a:r>
              <a:endParaRPr lang="en-US" alt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3600" b="1">
                  <a:solidFill>
                    <a:srgbClr val="FF0000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mò</a:t>
              </a:r>
              <a:r>
                <a:rPr lang="zh-CN" altLang="en-US" sz="3600" b="1">
                  <a:solidFill>
                    <a:srgbClr val="FF0000"/>
                  </a:solidFill>
                  <a:latin typeface="楷体" panose="02010609060101010101" charset="-122"/>
                  <a:ea typeface="楷体" panose="02010609060101010101" charset="-122"/>
                </a:rPr>
                <a:t>（淹没）</a:t>
              </a:r>
              <a:endPara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2" title=""/>
          <p:cNvPicPr>
            <a:picLocks noChangeAspect="1"/>
          </p:cNvPicPr>
          <p:nvPr/>
        </p:nvPicPr>
        <p:blipFill>
          <a:blip r:embed="rId2"/>
          <a:srcRect b="3094"/>
          <a:stretch>
            <a:fillRect/>
          </a:stretch>
        </p:blipFill>
        <p:spPr>
          <a:xfrm>
            <a:off x="0" y="-14816"/>
            <a:ext cx="12192000" cy="687281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1" name="TextBox 6" title=""/>
          <p:cNvSpPr txBox="1"/>
          <p:nvPr/>
        </p:nvSpPr>
        <p:spPr>
          <a:xfrm>
            <a:off x="804333" y="1123951"/>
            <a:ext cx="10756900" cy="40925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4000" b="1">
                <a:solidFill>
                  <a:srgbClr val="0000FF"/>
                </a:solidFill>
                <a:latin typeface="宋体" panose="02010600030101010101" pitchFamily="2" charset="-122"/>
              </a:rPr>
              <a:t>    _____</a:t>
            </a:r>
            <a:r>
              <a:rPr lang="zh-CN" altLang="en-US" sz="4000" b="1">
                <a:solidFill>
                  <a:srgbClr val="0000FF"/>
                </a:solidFill>
                <a:latin typeface="宋体" panose="02010600030101010101" pitchFamily="2" charset="-122"/>
              </a:rPr>
              <a:t>帮</a:t>
            </a:r>
            <a:r>
              <a:rPr lang="en-US" altLang="zh-CN" sz="4000" b="1">
                <a:solidFill>
                  <a:srgbClr val="0000FF"/>
                </a:solidFill>
                <a:latin typeface="宋体" panose="02010600030101010101" pitchFamily="2" charset="-122"/>
              </a:rPr>
              <a:t>_____</a:t>
            </a:r>
            <a:r>
              <a:rPr lang="zh-CN" altLang="en-US" sz="4000" b="1">
                <a:solidFill>
                  <a:srgbClr val="0000FF"/>
                </a:solidFill>
                <a:latin typeface="宋体" panose="02010600030101010101" pitchFamily="2" charset="-122"/>
              </a:rPr>
              <a:t>把半口袋麦子驮到磨坊去，路上遇到一条小河，</a:t>
            </a:r>
            <a:r>
              <a:rPr lang="en-US" altLang="zh-CN" sz="4000" b="1">
                <a:solidFill>
                  <a:srgbClr val="0000FF"/>
                </a:solidFill>
                <a:latin typeface="宋体" panose="02010600030101010101" pitchFamily="2" charset="-122"/>
              </a:rPr>
              <a:t>_____</a:t>
            </a:r>
            <a:r>
              <a:rPr lang="zh-CN" altLang="en-US" sz="4000" b="1">
                <a:solidFill>
                  <a:srgbClr val="0000FF"/>
                </a:solidFill>
                <a:latin typeface="宋体" panose="02010600030101010101" pitchFamily="2" charset="-122"/>
              </a:rPr>
              <a:t>说河水浅可以过去，</a:t>
            </a:r>
            <a:r>
              <a:rPr lang="en-US" altLang="zh-CN" sz="4000" b="1">
                <a:solidFill>
                  <a:srgbClr val="0000FF"/>
                </a:solidFill>
                <a:latin typeface="宋体" panose="02010600030101010101" pitchFamily="2" charset="-122"/>
              </a:rPr>
              <a:t>____</a:t>
            </a:r>
            <a:r>
              <a:rPr lang="zh-CN" altLang="en-US" sz="4000" b="1">
                <a:solidFill>
                  <a:srgbClr val="0000FF"/>
                </a:solidFill>
                <a:latin typeface="宋体" panose="02010600030101010101" pitchFamily="2" charset="-122"/>
              </a:rPr>
              <a:t>却说河水深很危险。小马回去问妈妈，妈妈叫他去试一试。小马试了试，原来河水既不深也不浅。</a:t>
            </a:r>
            <a:endParaRPr lang="zh-CN" altLang="en-US" sz="40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sp>
        <p:nvSpPr>
          <p:cNvPr id="3" name="TextBox 2" title=""/>
          <p:cNvSpPr txBox="1"/>
          <p:nvPr/>
        </p:nvSpPr>
        <p:spPr>
          <a:xfrm>
            <a:off x="1960033" y="1162051"/>
            <a:ext cx="1439333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00FF"/>
                </a:solidFill>
                <a:latin typeface="Calibri"/>
              </a:rPr>
              <a:t>小马</a:t>
            </a:r>
            <a:endParaRPr lang="zh-CN" altLang="en-US" sz="4000" b="1">
              <a:solidFill>
                <a:srgbClr val="FF00FF"/>
              </a:solidFill>
              <a:latin typeface="Calibri"/>
            </a:endParaRPr>
          </a:p>
        </p:txBody>
      </p:sp>
      <p:sp>
        <p:nvSpPr>
          <p:cNvPr id="4" name="TextBox 3" title=""/>
          <p:cNvSpPr txBox="1"/>
          <p:nvPr/>
        </p:nvSpPr>
        <p:spPr>
          <a:xfrm>
            <a:off x="3782484" y="1183217"/>
            <a:ext cx="1441449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00FF"/>
                </a:solidFill>
                <a:latin typeface="Calibri"/>
              </a:rPr>
              <a:t>妈妈</a:t>
            </a:r>
            <a:endParaRPr lang="zh-CN" altLang="en-US" sz="4000" b="1">
              <a:solidFill>
                <a:srgbClr val="FF00FF"/>
              </a:solidFill>
              <a:latin typeface="Calibri"/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5583767" y="1983317"/>
            <a:ext cx="1462617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00FF"/>
                </a:solidFill>
                <a:latin typeface="Calibri"/>
              </a:rPr>
              <a:t>老牛</a:t>
            </a:r>
            <a:endParaRPr lang="zh-CN" altLang="en-US" sz="4000" b="1">
              <a:solidFill>
                <a:srgbClr val="FF00FF"/>
              </a:solidFill>
              <a:latin typeface="Calibri"/>
            </a:endParaRPr>
          </a:p>
        </p:txBody>
      </p:sp>
      <p:sp>
        <p:nvSpPr>
          <p:cNvPr id="6" name="TextBox 5" title=""/>
          <p:cNvSpPr txBox="1"/>
          <p:nvPr/>
        </p:nvSpPr>
        <p:spPr>
          <a:xfrm>
            <a:off x="827617" y="2743200"/>
            <a:ext cx="1344083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00FF"/>
                </a:solidFill>
                <a:latin typeface="Calibri"/>
              </a:rPr>
              <a:t>松鼠</a:t>
            </a:r>
            <a:endParaRPr lang="zh-CN" altLang="en-US" sz="4000" b="1">
              <a:solidFill>
                <a:srgbClr val="FF00FF"/>
              </a:solidFill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7" title=""/>
          <p:cNvPicPr>
            <a:picLocks noChangeAspect="1"/>
          </p:cNvPicPr>
          <p:nvPr/>
        </p:nvPicPr>
        <p:blipFill>
          <a:blip r:embed="rId2"/>
          <a:srcRect t="44833" b="162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TextBox 1" title=""/>
          <p:cNvSpPr txBox="1"/>
          <p:nvPr/>
        </p:nvSpPr>
        <p:spPr>
          <a:xfrm>
            <a:off x="527381" y="256251"/>
            <a:ext cx="2880319" cy="10509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buFontTx/>
              <a:buNone/>
              <a:defRPr/>
            </a:pPr>
            <a:r>
              <a:rPr kumimoji="0" lang="zh-CN" altLang="en-US" sz="4800" b="1" kern="1200" cap="all" spc="0" normalizeH="0" baseline="0" noProof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33CC33"/>
                </a:solidFill>
                <a:effectLst>
                  <a:reflection blurRad="12700" stA="28000" endPos="45000" dist="1000" dir="5400000" sy="-100000" algn="bl" rotWithShape="0"/>
                </a:effectLst>
                <a:latin typeface="+mn-ea"/>
                <a:ea typeface="+mn-ea"/>
                <a:cs typeface="+mn-cs"/>
              </a:rPr>
              <a:t>课文解读</a:t>
            </a:r>
            <a:endParaRPr kumimoji="0" lang="zh-CN" altLang="en-US" sz="4800" b="1" kern="1200" cap="all" spc="0" normalizeH="0" baseline="0" noProof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33CC33"/>
              </a:solidFill>
              <a:effectLst>
                <a:reflection blurRad="12700" stA="28000" endPos="45000" dist="1000" dir="5400000" sy="-100000" algn="bl" rotWithShape="0"/>
              </a:effectLst>
              <a:latin typeface="+mn-ea"/>
              <a:ea typeface="+mn-ea"/>
              <a:cs typeface="+mn-cs"/>
            </a:endParaRPr>
          </a:p>
        </p:txBody>
      </p:sp>
      <p:sp>
        <p:nvSpPr>
          <p:cNvPr id="3" name="TextBox 2" title=""/>
          <p:cNvSpPr txBox="1"/>
          <p:nvPr/>
        </p:nvSpPr>
        <p:spPr>
          <a:xfrm>
            <a:off x="1295400" y="1989667"/>
            <a:ext cx="9025467" cy="1799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4265" b="1">
                <a:latin typeface="黑体" panose="02010609060101010101" pitchFamily="49" charset="-122"/>
                <a:ea typeface="黑体" panose="02010609060101010101" pitchFamily="49" charset="-122"/>
              </a:rPr>
              <a:t>    分角色朗读课文，思考：小马有什么样的性格？</a:t>
            </a:r>
            <a:endParaRPr lang="zh-CN" altLang="en-US" sz="4265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 title=""/>
          <p:cNvGrpSpPr/>
          <p:nvPr/>
        </p:nvGrpSpPr>
        <p:grpSpPr>
          <a:xfrm>
            <a:off x="971551" y="651933"/>
            <a:ext cx="4923367" cy="1555694"/>
            <a:chOff x="5356583" y="273122"/>
            <a:chExt cx="3691949" cy="1166924"/>
          </a:xfrm>
        </p:grpSpPr>
        <p:sp>
          <p:nvSpPr>
            <p:cNvPr id="4" name="圆角矩形标注 3"/>
            <p:cNvSpPr/>
            <p:nvPr/>
          </p:nvSpPr>
          <p:spPr>
            <a:xfrm>
              <a:off x="5364519" y="273122"/>
              <a:ext cx="3618935" cy="1141563"/>
            </a:xfrm>
            <a:prstGeom prst="wedgeRoundRectCallout">
              <a:avLst>
                <a:gd name="adj1" fmla="val -4154"/>
                <a:gd name="adj2" fmla="val 79173"/>
                <a:gd name="adj3" fmla="val 16667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447" name="TextBox 4"/>
            <p:cNvSpPr txBox="1"/>
            <p:nvPr/>
          </p:nvSpPr>
          <p:spPr>
            <a:xfrm>
              <a:off x="5356583" y="287370"/>
              <a:ext cx="3691949" cy="115267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lnSpc>
                  <a:spcPct val="110000"/>
                </a:lnSpc>
              </a:pPr>
              <a:r>
                <a:rPr lang="zh-CN" altLang="en-US" sz="4265" b="1">
                  <a:latin typeface="楷体" panose="02010609060101010101" charset="-122"/>
                  <a:ea typeface="楷体" panose="02010609060101010101" charset="-122"/>
                </a:rPr>
                <a:t>你已经长大了，能帮妈妈做点儿事吗？</a:t>
              </a:r>
              <a:endParaRPr lang="zh-CN" altLang="en-US" sz="4265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7" name="组合 6" title=""/>
          <p:cNvGrpSpPr/>
          <p:nvPr/>
        </p:nvGrpSpPr>
        <p:grpSpPr>
          <a:xfrm>
            <a:off x="6288617" y="632884"/>
            <a:ext cx="4607983" cy="1632787"/>
            <a:chOff x="5364088" y="235242"/>
            <a:chExt cx="3456384" cy="1223605"/>
          </a:xfrm>
        </p:grpSpPr>
        <p:sp>
          <p:nvSpPr>
            <p:cNvPr id="8" name="圆角矩形标注 7"/>
            <p:cNvSpPr/>
            <p:nvPr/>
          </p:nvSpPr>
          <p:spPr>
            <a:xfrm>
              <a:off x="5364088" y="235242"/>
              <a:ext cx="3456384" cy="1216632"/>
            </a:xfrm>
            <a:prstGeom prst="wedgeRoundRectCallout">
              <a:avLst>
                <a:gd name="adj1" fmla="val -29842"/>
                <a:gd name="adj2" fmla="val 68890"/>
                <a:gd name="adj3" fmla="val 16667"/>
              </a:avLst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445" name="TextBox 8"/>
            <p:cNvSpPr txBox="1"/>
            <p:nvPr/>
          </p:nvSpPr>
          <p:spPr>
            <a:xfrm>
              <a:off x="5436096" y="307250"/>
              <a:ext cx="3312368" cy="115159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0000"/>
                </a:lnSpc>
              </a:pPr>
              <a:r>
                <a:rPr lang="zh-CN" altLang="en-US" sz="4265" b="1">
                  <a:latin typeface="楷体" panose="02010609060101010101" charset="-122"/>
                  <a:ea typeface="楷体" panose="02010609060101010101" charset="-122"/>
                </a:rPr>
                <a:t>怎么不能？我很愿意帮您做事。</a:t>
              </a:r>
              <a:endParaRPr lang="zh-CN" altLang="en-US" sz="4265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10" name="TextBox 9" title=""/>
          <p:cNvSpPr txBox="1"/>
          <p:nvPr/>
        </p:nvSpPr>
        <p:spPr>
          <a:xfrm>
            <a:off x="8401051" y="3045884"/>
            <a:ext cx="3213100" cy="9455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265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连蹦带跳</a:t>
            </a:r>
            <a:endParaRPr kumimoji="0" lang="zh-CN" altLang="en-US" sz="42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1" name="TextBox 10" title=""/>
          <p:cNvSpPr txBox="1"/>
          <p:nvPr/>
        </p:nvSpPr>
        <p:spPr>
          <a:xfrm>
            <a:off x="8591551" y="4974167"/>
            <a:ext cx="3168649" cy="945515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4265" b="1">
                <a:solidFill>
                  <a:srgbClr val="FF00FF"/>
                </a:solidFill>
                <a:latin typeface="楷体" panose="02010609060101010101" charset="-122"/>
                <a:ea typeface="楷体" panose="02010609060101010101" charset="-122"/>
              </a:rPr>
              <a:t>天真、活泼</a:t>
            </a:r>
            <a:endParaRPr lang="zh-CN" altLang="en-US" sz="4265" b="1">
              <a:solidFill>
                <a:srgbClr val="FF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4442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533" y="2315633"/>
            <a:ext cx="3915833" cy="401108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443" name="Picture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565400"/>
            <a:ext cx="2700867" cy="3871384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" title=""/>
          <p:cNvGrpSpPr/>
          <p:nvPr/>
        </p:nvGrpSpPr>
        <p:grpSpPr>
          <a:xfrm>
            <a:off x="6576484" y="1509184"/>
            <a:ext cx="4607983" cy="2355335"/>
            <a:chOff x="5364088" y="235242"/>
            <a:chExt cx="3456384" cy="1766623"/>
          </a:xfrm>
        </p:grpSpPr>
        <p:sp>
          <p:nvSpPr>
            <p:cNvPr id="4" name="圆角矩形标注 3"/>
            <p:cNvSpPr/>
            <p:nvPr/>
          </p:nvSpPr>
          <p:spPr>
            <a:xfrm>
              <a:off x="5364088" y="235242"/>
              <a:ext cx="3456384" cy="1725731"/>
            </a:xfrm>
            <a:prstGeom prst="wedgeRoundRectCallout">
              <a:avLst>
                <a:gd name="adj1" fmla="val -72402"/>
                <a:gd name="adj2" fmla="val -12718"/>
                <a:gd name="adj3" fmla="val 16667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201" name="TextBox 4"/>
            <p:cNvSpPr txBox="1"/>
            <p:nvPr/>
          </p:nvSpPr>
          <p:spPr>
            <a:xfrm>
              <a:off x="5436096" y="307250"/>
              <a:ext cx="3312368" cy="169461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0000"/>
                </a:lnSpc>
              </a:pPr>
              <a:r>
                <a:rPr lang="zh-CN" altLang="en-US" sz="4265" b="1">
                  <a:latin typeface="楷体" panose="02010609060101010101" charset="-122"/>
                  <a:ea typeface="楷体" panose="02010609060101010101" charset="-122"/>
                </a:rPr>
                <a:t>那好啊，你把这半口袋麦子驮到磨坊去吧。</a:t>
              </a:r>
              <a:endParaRPr lang="zh-CN" altLang="en-US" sz="4265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cxnSp>
        <p:nvCxnSpPr>
          <p:cNvPr id="10" name="直接连接符 9" title=""/>
          <p:cNvCxnSpPr/>
          <p:nvPr/>
        </p:nvCxnSpPr>
        <p:spPr>
          <a:xfrm>
            <a:off x="8784167" y="2372784"/>
            <a:ext cx="2112433" cy="0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/>
        </p:nvCxnSpPr>
        <p:spPr>
          <a:xfrm>
            <a:off x="6756400" y="3045884"/>
            <a:ext cx="4127500" cy="0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/>
        </p:nvCxnSpPr>
        <p:spPr>
          <a:xfrm>
            <a:off x="6756400" y="3759200"/>
            <a:ext cx="2266951" cy="0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 title=""/>
          <p:cNvSpPr txBox="1"/>
          <p:nvPr/>
        </p:nvSpPr>
        <p:spPr>
          <a:xfrm>
            <a:off x="7296151" y="4580467"/>
            <a:ext cx="3168649" cy="974725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lIns="121500" tIns="60750" rIns="121500" bIns="6075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4265" b="1">
                <a:solidFill>
                  <a:srgbClr val="FF00FF"/>
                </a:solidFill>
                <a:latin typeface="楷体" panose="02010609060101010101" charset="-122"/>
                <a:ea typeface="楷体" panose="02010609060101010101" charset="-122"/>
              </a:rPr>
              <a:t>过河的原因</a:t>
            </a:r>
            <a:endParaRPr lang="zh-CN" altLang="en-US" sz="4265" b="1">
              <a:solidFill>
                <a:srgbClr val="FF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8199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284" y="1221317"/>
            <a:ext cx="4529667" cy="463973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686435" y="510540"/>
            <a:ext cx="110159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smtClean="0">
                <a:latin typeface="楷体" panose="02010609060101010101" charset="-122"/>
                <a:ea typeface="楷体" panose="02010609060101010101" charset="-122"/>
              </a:rPr>
              <a:t>小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</a:rPr>
              <a:t>马驮起口袋，飞快地往磨坊跑去。跑着跑着，</a:t>
            </a:r>
            <a:endParaRPr lang="zh-CN" altLang="en-US" sz="4000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6670" y="3895725"/>
            <a:ext cx="12245340" cy="2982595"/>
          </a:xfrm>
          <a:prstGeom prst="rect">
            <a:avLst/>
          </a:prstGeom>
        </p:spPr>
      </p:pic>
      <p:sp>
        <p:nvSpPr>
          <p:cNvPr id="7" name="矩形: 圆角 1" title=""/>
          <p:cNvSpPr/>
          <p:nvPr/>
        </p:nvSpPr>
        <p:spPr>
          <a:xfrm>
            <a:off x="349885" y="198120"/>
            <a:ext cx="11353165" cy="3481070"/>
          </a:xfrm>
          <a:prstGeom prst="roundRect">
            <a:avLst/>
          </a:prstGeom>
          <a:noFill/>
          <a:ln w="38100"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686435" y="1106805"/>
            <a:ext cx="10532745" cy="25533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sym typeface="+mn-ea"/>
              </a:rPr>
              <a:t>一条小河挡住了去路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，河水哗哗地流着。</a:t>
            </a:r>
            <a:r>
              <a:rPr lang="zh-CN" altLang="en-US" sz="400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小马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为难</a:t>
            </a:r>
            <a:r>
              <a:rPr lang="zh-CN" altLang="en-US" sz="4000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了，心想：我能不能过去呢？如果妈妈在身边，问问她该怎么办，那多好啊！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  <a:sym typeface="+mn-ea"/>
              </a:rPr>
              <a:t>可是他离家已经很远了。</a:t>
            </a:r>
            <a:endParaRPr lang="zh-CN" altLang="en-US" sz="4000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 title=""/>
          <p:cNvPicPr>
            <a:picLocks noChangeAspect="1"/>
          </p:cNvPicPr>
          <p:nvPr/>
        </p:nvPicPr>
        <p:blipFill>
          <a:blip r:embed="rId2"/>
          <a:srcRect l="291" r="26352" b="20540"/>
          <a:stretch>
            <a:fillRect/>
          </a:stretch>
        </p:blipFill>
        <p:spPr>
          <a:xfrm>
            <a:off x="0" y="0"/>
            <a:ext cx="12192000" cy="6877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TextBox 2" title=""/>
          <p:cNvSpPr txBox="1"/>
          <p:nvPr/>
        </p:nvSpPr>
        <p:spPr>
          <a:xfrm>
            <a:off x="5486400" y="5029200"/>
            <a:ext cx="4032250" cy="73088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  <a:sym typeface="+mn-ea"/>
              </a:rPr>
              <a:t>一条小河挡住了去路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  <a:sym typeface="+mn-ea"/>
            </a:endParaRPr>
          </a:p>
        </p:txBody>
      </p:sp>
      <p:grpSp>
        <p:nvGrpSpPr>
          <p:cNvPr id="2" name="组合 5" title=""/>
          <p:cNvGrpSpPr/>
          <p:nvPr/>
        </p:nvGrpSpPr>
        <p:grpSpPr>
          <a:xfrm>
            <a:off x="1703388" y="165100"/>
            <a:ext cx="4105275" cy="3168650"/>
            <a:chOff x="179512" y="123478"/>
            <a:chExt cx="4104456" cy="2376264"/>
          </a:xfrm>
        </p:grpSpPr>
        <p:sp>
          <p:nvSpPr>
            <p:cNvPr id="4" name="云形标注 3"/>
            <p:cNvSpPr/>
            <p:nvPr/>
          </p:nvSpPr>
          <p:spPr>
            <a:xfrm>
              <a:off x="179512" y="123478"/>
              <a:ext cx="4104456" cy="2376264"/>
            </a:xfrm>
            <a:prstGeom prst="cloudCallout">
              <a:avLst>
                <a:gd name="adj1" fmla="val 65192"/>
                <a:gd name="adj2" fmla="val -13604"/>
              </a:avLst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175" name="TextBox 4"/>
            <p:cNvSpPr txBox="1"/>
            <p:nvPr/>
          </p:nvSpPr>
          <p:spPr>
            <a:xfrm>
              <a:off x="794317" y="310436"/>
              <a:ext cx="3489651" cy="159195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lnSpc>
                  <a:spcPct val="110000"/>
                </a:lnSpc>
              </a:pPr>
              <a:r>
                <a:rPr lang="zh-CN" altLang="en-US" sz="3000" b="1">
                  <a:latin typeface="楷体" panose="02010609060101010101" charset="-122"/>
                  <a:ea typeface="楷体" panose="02010609060101010101" charset="-122"/>
                </a:rPr>
                <a:t>我能不能过去呢？如果妈妈在身边，问问她该怎么办，那多好啊！</a:t>
              </a:r>
              <a:endParaRPr lang="zh-CN" altLang="en-US" sz="3000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7" name="TextBox 6" title=""/>
          <p:cNvSpPr txBox="1"/>
          <p:nvPr/>
        </p:nvSpPr>
        <p:spPr>
          <a:xfrm>
            <a:off x="7720013" y="1714500"/>
            <a:ext cx="2840037" cy="1370965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 b="1">
                <a:solidFill>
                  <a:srgbClr val="FF00FF"/>
                </a:solidFill>
                <a:latin typeface="楷体" panose="02010609060101010101" charset="-122"/>
                <a:ea typeface="楷体" panose="02010609060101010101" charset="-122"/>
              </a:rPr>
              <a:t>小马依赖妈妈，做事情没主见。</a:t>
            </a:r>
            <a:endParaRPr lang="zh-CN" altLang="en-US" sz="3200" b="1">
              <a:solidFill>
                <a:srgbClr val="FF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6" name="图片 2560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960" y="0"/>
            <a:ext cx="1200404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0584" y="1966384"/>
            <a:ext cx="2997200" cy="3543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82" name="TextBox 2" title=""/>
          <p:cNvSpPr txBox="1"/>
          <p:nvPr/>
        </p:nvSpPr>
        <p:spPr>
          <a:xfrm>
            <a:off x="4923367" y="577851"/>
            <a:ext cx="2019300" cy="82994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zh-CN" altLang="en-US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问松鼠</a:t>
            </a:r>
            <a:endParaRPr lang="zh-CN" altLang="en-US" sz="5335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3" name="组合 12" title=""/>
          <p:cNvGrpSpPr/>
          <p:nvPr/>
        </p:nvGrpSpPr>
        <p:grpSpPr>
          <a:xfrm>
            <a:off x="1081617" y="2209800"/>
            <a:ext cx="2851149" cy="770863"/>
            <a:chOff x="1030" y="3143"/>
            <a:chExt cx="3182" cy="908"/>
          </a:xfrm>
        </p:grpSpPr>
        <p:sp>
          <p:nvSpPr>
            <p:cNvPr id="14" name="圆角矩形标注 8"/>
            <p:cNvSpPr/>
            <p:nvPr/>
          </p:nvSpPr>
          <p:spPr>
            <a:xfrm>
              <a:off x="1030" y="3178"/>
              <a:ext cx="3182" cy="873"/>
            </a:xfrm>
            <a:prstGeom prst="wedgeRoundRectCallout">
              <a:avLst>
                <a:gd name="adj1" fmla="val 64377"/>
                <a:gd name="adj2" fmla="val 31482"/>
                <a:gd name="adj3" fmla="val 16667"/>
              </a:avLst>
            </a:prstGeom>
            <a:solidFill>
              <a:srgbClr val="D9FFFF"/>
            </a:solidFill>
            <a:ln w="127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endParaRPr>
            </a:p>
          </p:txBody>
        </p:sp>
        <p:sp>
          <p:nvSpPr>
            <p:cNvPr id="26629" name="TextBox 11"/>
            <p:cNvSpPr txBox="1"/>
            <p:nvPr/>
          </p:nvSpPr>
          <p:spPr>
            <a:xfrm>
              <a:off x="1060" y="3143"/>
              <a:ext cx="3003" cy="88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 typeface="Arial" pitchFamily="34" charset="0"/>
              </a:pPr>
              <a:r>
                <a:rPr lang="zh-CN" altLang="en-US" sz="4265" b="1">
                  <a:solidFill>
                    <a:srgbClr val="FF00FF"/>
                  </a:solidFill>
                  <a:latin typeface="楷体" panose="02010609060101010101" charset="-122"/>
                  <a:ea typeface="楷体" panose="02010609060101010101" charset="-122"/>
                  <a:sym typeface="宋体" panose="02010600030101010101" pitchFamily="2" charset="-122"/>
                </a:rPr>
                <a:t>水很深吗？</a:t>
              </a:r>
              <a:endParaRPr lang="zh-CN" altLang="en-US" sz="4265" b="1">
                <a:solidFill>
                  <a:srgbClr val="FF00FF"/>
                </a:solidFill>
                <a:latin typeface="楷体" panose="02010609060101010101" charset="-122"/>
                <a:ea typeface="楷体" panose="02010609060101010101" charset="-122"/>
                <a:sym typeface="宋体" panose="02010600030101010101" pitchFamily="2" charset="-122"/>
              </a:endParaRPr>
            </a:p>
          </p:txBody>
        </p:sp>
      </p:grpSp>
      <p:grpSp>
        <p:nvGrpSpPr>
          <p:cNvPr id="4" name="组合 15" title=""/>
          <p:cNvGrpSpPr/>
          <p:nvPr/>
        </p:nvGrpSpPr>
        <p:grpSpPr>
          <a:xfrm>
            <a:off x="6951133" y="2220384"/>
            <a:ext cx="5164667" cy="3243655"/>
            <a:chOff x="7625" y="5829"/>
            <a:chExt cx="6101" cy="3825"/>
          </a:xfrm>
        </p:grpSpPr>
        <p:sp>
          <p:nvSpPr>
            <p:cNvPr id="17" name="圆角矩形标注 5"/>
            <p:cNvSpPr/>
            <p:nvPr/>
          </p:nvSpPr>
          <p:spPr>
            <a:xfrm>
              <a:off x="7625" y="5859"/>
              <a:ext cx="5616" cy="3739"/>
            </a:xfrm>
            <a:prstGeom prst="wedgeRoundRectCallout">
              <a:avLst>
                <a:gd name="adj1" fmla="val -60193"/>
                <a:gd name="adj2" fmla="val 15107"/>
                <a:gd name="adj3" fmla="val 16667"/>
              </a:avLst>
            </a:prstGeom>
            <a:solidFill>
              <a:srgbClr val="E5FFE5"/>
            </a:solidFill>
            <a:ln w="1270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endParaRPr>
            </a:p>
          </p:txBody>
        </p:sp>
        <p:sp>
          <p:nvSpPr>
            <p:cNvPr id="26632" name="文本框 2"/>
            <p:cNvSpPr txBox="1"/>
            <p:nvPr/>
          </p:nvSpPr>
          <p:spPr>
            <a:xfrm>
              <a:off x="7722" y="5829"/>
              <a:ext cx="6004" cy="382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buFont typeface="Arial" pitchFamily="34" charset="0"/>
              </a:pPr>
              <a:r>
                <a:rPr lang="en-US" altLang="zh-CN" sz="4265" b="1">
                  <a:solidFill>
                    <a:srgbClr val="0000FF"/>
                  </a:solidFill>
                  <a:latin typeface="楷体" panose="02010609060101010101" charset="-122"/>
                  <a:ea typeface="楷体" panose="02010609060101010101" charset="-122"/>
                  <a:sym typeface="宋体" panose="02010600030101010101" pitchFamily="2" charset="-122"/>
                </a:rPr>
                <a:t>    </a:t>
              </a:r>
              <a:r>
                <a:rPr lang="zh-CN" altLang="en-US" sz="4265" b="1">
                  <a:solidFill>
                    <a:srgbClr val="0000FF"/>
                  </a:solidFill>
                  <a:latin typeface="楷体" panose="02010609060101010101" charset="-122"/>
                  <a:ea typeface="楷体" panose="02010609060101010101" charset="-122"/>
                  <a:sym typeface="宋体" panose="02010600030101010101" pitchFamily="2" charset="-122"/>
                </a:rPr>
                <a:t>深得很哩！昨天，我的一个伙伴就是掉在这条河里淹死的！</a:t>
              </a:r>
              <a:endParaRPr lang="zh-CN" altLang="en-US" sz="426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宋体" panose="02010600030101010101" pitchFamily="2" charset="-122"/>
              </a:endParaRPr>
            </a:p>
          </p:txBody>
        </p:sp>
      </p:grp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https://d.book118.com/817064102032006046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"/>
  <p:tag name="KSO_WM_TEMPLATE_TOPIC_DEFAULT" val="1"/>
  <p:tag name="KSO_WM_TEMPLATE_TOPIC_ID" val="2869567"/>
</p:tagLst>
</file>

<file path=ppt/tags/tag2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"/>
  <p:tag name="KSO_WM_TEMPLATE_TOPIC_DEFAULT" val="1"/>
  <p:tag name="KSO_WM_TEMPLATE_TOPIC_ID" val="2869567"/>
</p:tagLst>
</file>

<file path=ppt/tags/tag3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微软雅黑</vt:lpstr>
      <vt:lpstr>宋体</vt:lpstr>
      <vt:lpstr>Malgun Gothic</vt:lpstr>
      <vt:lpstr>华文新魏</vt:lpstr>
      <vt:lpstr>黑体</vt:lpstr>
      <vt:lpstr>楷体</vt:lpstr>
      <vt:lpstr>Calibri Light</vt:lpstr>
      <vt:lpstr>方正姚体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2024-09-21T05:54:27.696</cp:lastPrinted>
  <dcterms:created xsi:type="dcterms:W3CDTF">2024-09-20T21:54:27Z</dcterms:created>
  <dcterms:modified xsi:type="dcterms:W3CDTF">2024-09-20T21:54:29Z</dcterms:modified>
</cp:coreProperties>
</file>