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ACEEAA-4F8B-46C8-8416-445E2A62E0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ADC3B7-989E-41F3-BB3B-9CE9A1AB01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485DE8-32D0-4616-A2AA-67329FD19B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2728E5-73AD-4B8D-9977-49F7A9370A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0C7520-CB5A-4C08-A2A3-67CFF6A541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E157C3F-3FA0-41B5-A101-43EE074DB0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F84CE44-C6CA-432F-80B4-A7541BB1BA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05ACD9-8A3D-44A8-B4C3-920C4EFD58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211C31-5634-4932-8139-E7961311C7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6F0937-EE9B-4C3F-9D72-EF0D86D573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C424DA-FF64-409A-91A4-5C1F908E18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706501203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合同法的人类发展和人类合同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人类合同的发展历程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人类合同的主要类型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合同法在人类发展中的作用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合同法面临的挑战与未来发展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促进社会公平正义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合同法通过规定合同双方的权利义务，促进社会公平正义的实现。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合同法的定义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合同法是调整平等主体之间的交易关系的法律，它主要规定合同的订立、合同的效力及合同的履行、变更、解除、保全、违约责任等问题。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保护当事人的合法权益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合同法赋予依法成立的合同以法律效力，保障当事人的合法权益不受侵犯。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维护社会经济秩序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合同法通过规范交易行为，维护社会经济秩序，促进社会主义市场经济的健康发展。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合同法的定义与作用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自愿原则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当事人依法享有自愿订立合同的权利，任何单位和个人不得非法干预。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平等原则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合同当事人的法律地位平等，一方不得将自己的意志强加给另一方。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公平原则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当事人应当遵循公平原则确定各方的权利和义务。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遵守法律原则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当事人在订立、履行合同过程中，应当遵守法律、行政法规，尊重社会公德，不得扰乱社会经济秩序，损害社会公共利益。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诚信原则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当事人行使权利、履行义务应当遵循诚实信用原则。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合同法的基本原则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古代合同法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古代合同法起源于罗马法，经历了漫长的发展历程。在罗马法中，合同被视为一种合意，是双方当事人意思表示一致的结果。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中世纪合同法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中世纪时期，随着商业的兴起和城市的发展，合同法得到了进一步的发展。此时，合同法开始注重保护商人的利益，强调合同的自由和意思自治。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现代合同法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现代合同法在继承和发展古代和中世纪合同法的基础上，更加注重保护消费者的利益和维护社会公共利益。同时，现代合同法还借鉴了其他国家的先进经验和国际惯例，不断完善和发展。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合同法的历史与发展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人类合同的发展历程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古代合同制度起源于简单商品交换，随着私有制和商品经济的发展逐渐形成。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起源与初期形态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古代罗马法的影响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875" r="16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古代合同的特点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875" r="16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罗马法中的契约制度对古代合同制度产生了深远影响，为合同制度的发展奠定了基础。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古代合同注重形式，强调当事人的合意和诚信原则，同时受到身份和等级的限制。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古代合同制度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中世纪城市的兴起促进了商业和贸易的繁荣，为合同制度的发展提供了社会基础。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042" r="1304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7625" r="1762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8292" b="8292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中世纪城市的发展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行会制度对中世纪合同制度产生了重要影响，行会规章中包含了大量关于合同的规定。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中世纪行会制度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中世纪合同开始注重当事人的意思自治和平等原则，但仍受到身份和宗教等因素的限制。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中世纪合同的特点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中世纪合同制度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资本主义的兴起促进了商品经济和市场经济的发展，为现代合同制度的确立提供了经济基础。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875" r="16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资本主义的发展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各国纷纷制定自己的合同法，以规范市场经济中的交易行为，保护当事人的合法权益。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各国合同法的制定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8000" b="80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现代合同强调当事人的意思自治、平等自愿、等价有偿等原则，同时注重合同的履行和违约责任。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现代合同的特点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现代合同制度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人类合同的主要类型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80108" y="1287672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025751" y="1468427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买卖合同是出卖人转移标的物的所有权于买受人，买受人支付价款的合同。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999470" y="1050728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480108" y="3069093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2773369" y="3249848"/>
            <a:ext cx="6286500" cy="9715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买卖合同的法律特征：买卖合同是一方转移标的物的所有权、另一方支付价款的合同；买卖合同是双务合同；买卖合同是有偿合同；买卖合同多是诺成合同；买卖合同为要式或不要式合同。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060033" y="2832149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480108" y="4850514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025751" y="503126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买卖合同的当事人的权利和义务：出卖人的主要义务：交付标的物、物的瑕疵担保义务、权利的瑕疵担保义务、交付有关单证和资料；买受人的主要义务：支付价款、检验义务。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999470" y="4613570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1836" r="11836"/>
          <a:stretch>
            <a:fillRect/>
          </a:stretch>
        </p:blipFill>
        <p:spPr>
          <a:xfrm>
            <a:off x="1099415" y="1124574"/>
            <a:ext cx="1926336" cy="1682496"/>
          </a:xfrm>
          <a:prstGeom prst="hexagon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7065" r="7065"/>
          <a:stretch>
            <a:fillRect/>
          </a:stretch>
        </p:blipFill>
        <p:spPr>
          <a:xfrm>
            <a:off x="9163113" y="2905301"/>
            <a:ext cx="1926336" cy="1682496"/>
          </a:xfrm>
          <a:prstGeom prst="hexagon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6329" b="6329"/>
          <a:stretch>
            <a:fillRect/>
          </a:stretch>
        </p:blipFill>
        <p:spPr>
          <a:xfrm>
            <a:off x="1099415" y="4686721"/>
            <a:ext cx="1926336" cy="1682496"/>
          </a:xfrm>
          <a:prstGeom prst="hexagon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买卖合同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1585540" y="4130989"/>
            <a:ext cx="9388340" cy="0"/>
          </a:xfrm>
          <a:prstGeom prst="line">
            <a:avLst/>
          </a:prstGeom>
          <a:ln w="28575">
            <a:solidFill>
              <a:schemeClr val="dk1">
                <a:lumMod val="75000"/>
                <a:lumOff val="2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grpSp>
        <p:nvGrpSpPr>
          <p:cNvPr id="3" name="Group 3"/>
          <p:cNvGrpSpPr/>
          <p:nvPr/>
        </p:nvGrpSpPr>
        <p:grpSpPr>
          <a:xfrm>
            <a:off x="994886" y="3540384"/>
            <a:ext cx="1181195" cy="1181195"/>
            <a:chOff x="994886" y="3540384"/>
            <a:chExt cx="1181195" cy="1181195"/>
          </a:xfrm>
        </p:grpSpPr>
        <p:sp>
          <p:nvSpPr>
            <p:cNvPr id="4" name="AutoShape 4"/>
            <p:cNvSpPr/>
            <p:nvPr/>
          </p:nvSpPr>
          <p:spPr>
            <a:xfrm>
              <a:off x="994886" y="3540384"/>
              <a:ext cx="1181195" cy="118119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320641" y="3876712"/>
            <a:ext cx="529780" cy="508540"/>
            <a:chOff x="1320641" y="3876712"/>
            <a:chExt cx="529780" cy="508540"/>
          </a:xfrm>
        </p:grpSpPr>
        <p:sp>
          <p:nvSpPr>
            <p:cNvPr id="6" name="Freeform 6"/>
            <p:cNvSpPr/>
            <p:nvPr/>
          </p:nvSpPr>
          <p:spPr>
            <a:xfrm>
              <a:off x="1674876" y="4088643"/>
              <a:ext cx="18193" cy="19050"/>
            </a:xfrm>
            <a:custGeom>
              <a:rect l="l" t="t" r="r" b="b"/>
              <a:pathLst>
                <a:path w="11" h="19050">
                  <a:moveTo>
                    <a:pt x="11" y="0"/>
                  </a:moveTo>
                  <a:cubicBezTo>
                    <a:pt x="8" y="0"/>
                    <a:pt x="4" y="0"/>
                    <a:pt x="0" y="0"/>
                  </a:cubicBezTo>
                  <a:cubicBezTo>
                    <a:pt x="3" y="0"/>
                    <a:pt x="7" y="0"/>
                    <a:pt x="1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1320641" y="3876712"/>
              <a:ext cx="529780" cy="508540"/>
            </a:xfrm>
            <a:custGeom>
              <a:rect l="l" t="t" r="r" b="b"/>
              <a:pathLst>
                <a:path w="308" h="296">
                  <a:moveTo>
                    <a:pt x="228" y="218"/>
                  </a:moveTo>
                  <a:cubicBezTo>
                    <a:pt x="224" y="215"/>
                    <a:pt x="224" y="215"/>
                    <a:pt x="224" y="215"/>
                  </a:cubicBezTo>
                  <a:cubicBezTo>
                    <a:pt x="228" y="212"/>
                    <a:pt x="228" y="212"/>
                    <a:pt x="228" y="212"/>
                  </a:cubicBezTo>
                  <a:cubicBezTo>
                    <a:pt x="230" y="212"/>
                    <a:pt x="230" y="212"/>
                    <a:pt x="230" y="212"/>
                  </a:cubicBezTo>
                  <a:cubicBezTo>
                    <a:pt x="232" y="212"/>
                    <a:pt x="263" y="210"/>
                    <a:pt x="278" y="209"/>
                  </a:cubicBezTo>
                  <a:cubicBezTo>
                    <a:pt x="295" y="197"/>
                    <a:pt x="292" y="183"/>
                    <a:pt x="288" y="176"/>
                  </a:cubicBezTo>
                  <a:cubicBezTo>
                    <a:pt x="287" y="176"/>
                    <a:pt x="285" y="176"/>
                    <a:pt x="284" y="176"/>
                  </a:cubicBezTo>
                  <a:cubicBezTo>
                    <a:pt x="283" y="176"/>
                    <a:pt x="283" y="176"/>
                    <a:pt x="283" y="176"/>
                  </a:cubicBezTo>
                  <a:cubicBezTo>
                    <a:pt x="283" y="176"/>
                    <a:pt x="283" y="176"/>
                    <a:pt x="283" y="176"/>
                  </a:cubicBezTo>
                  <a:cubicBezTo>
                    <a:pt x="278" y="176"/>
                    <a:pt x="231" y="174"/>
                    <a:pt x="229" y="174"/>
                  </a:cubicBezTo>
                  <a:cubicBezTo>
                    <a:pt x="226" y="174"/>
                    <a:pt x="226" y="174"/>
                    <a:pt x="226" y="174"/>
                  </a:cubicBezTo>
                  <a:cubicBezTo>
                    <a:pt x="222" y="171"/>
                    <a:pt x="222" y="171"/>
                    <a:pt x="222" y="171"/>
                  </a:cubicBezTo>
                  <a:cubicBezTo>
                    <a:pt x="226" y="168"/>
                    <a:pt x="226" y="168"/>
                    <a:pt x="226" y="168"/>
                  </a:cubicBezTo>
                  <a:cubicBezTo>
                    <a:pt x="228" y="168"/>
                    <a:pt x="228" y="168"/>
                    <a:pt x="228" y="168"/>
                  </a:cubicBezTo>
                  <a:cubicBezTo>
                    <a:pt x="231" y="168"/>
                    <a:pt x="280" y="164"/>
                    <a:pt x="284" y="164"/>
                  </a:cubicBezTo>
                  <a:cubicBezTo>
                    <a:pt x="290" y="164"/>
                    <a:pt x="292" y="164"/>
                    <a:pt x="292" y="164"/>
                  </a:cubicBezTo>
                  <a:cubicBezTo>
                    <a:pt x="292" y="164"/>
                    <a:pt x="292" y="164"/>
                    <a:pt x="292" y="164"/>
                  </a:cubicBezTo>
                  <a:cubicBezTo>
                    <a:pt x="302" y="155"/>
                    <a:pt x="308" y="144"/>
                    <a:pt x="296" y="133"/>
                  </a:cubicBezTo>
                  <a:cubicBezTo>
                    <a:pt x="285" y="123"/>
                    <a:pt x="243" y="125"/>
                    <a:pt x="214" y="124"/>
                  </a:cubicBezTo>
                  <a:cubicBezTo>
                    <a:pt x="213" y="124"/>
                    <a:pt x="213" y="124"/>
                    <a:pt x="213" y="124"/>
                  </a:cubicBezTo>
                  <a:cubicBezTo>
                    <a:pt x="212" y="124"/>
                    <a:pt x="212" y="124"/>
                    <a:pt x="212" y="124"/>
                  </a:cubicBezTo>
                  <a:cubicBezTo>
                    <a:pt x="212" y="124"/>
                    <a:pt x="219" y="124"/>
                    <a:pt x="217" y="124"/>
                  </a:cubicBezTo>
                  <a:cubicBezTo>
                    <a:pt x="213" y="124"/>
                    <a:pt x="209" y="124"/>
                    <a:pt x="206" y="124"/>
                  </a:cubicBezTo>
                  <a:cubicBezTo>
                    <a:pt x="192" y="123"/>
                    <a:pt x="167" y="123"/>
                    <a:pt x="165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6" y="120"/>
                    <a:pt x="169" y="120"/>
                    <a:pt x="179" y="119"/>
                  </a:cubicBezTo>
                  <a:cubicBezTo>
                    <a:pt x="165" y="90"/>
                    <a:pt x="188" y="73"/>
                    <a:pt x="192" y="58"/>
                  </a:cubicBezTo>
                  <a:cubicBezTo>
                    <a:pt x="206" y="5"/>
                    <a:pt x="178" y="0"/>
                    <a:pt x="178" y="0"/>
                  </a:cubicBezTo>
                  <a:cubicBezTo>
                    <a:pt x="178" y="0"/>
                    <a:pt x="108" y="96"/>
                    <a:pt x="101" y="126"/>
                  </a:cubicBezTo>
                  <a:cubicBezTo>
                    <a:pt x="96" y="148"/>
                    <a:pt x="67" y="146"/>
                    <a:pt x="58" y="146"/>
                  </a:cubicBezTo>
                  <a:cubicBezTo>
                    <a:pt x="10" y="144"/>
                    <a:pt x="0" y="264"/>
                    <a:pt x="53" y="275"/>
                  </a:cubicBezTo>
                  <a:cubicBezTo>
                    <a:pt x="64" y="277"/>
                    <a:pt x="76" y="265"/>
                    <a:pt x="99" y="275"/>
                  </a:cubicBezTo>
                  <a:cubicBezTo>
                    <a:pt x="149" y="296"/>
                    <a:pt x="192" y="287"/>
                    <a:pt x="232" y="286"/>
                  </a:cubicBezTo>
                  <a:cubicBezTo>
                    <a:pt x="259" y="285"/>
                    <a:pt x="257" y="266"/>
                    <a:pt x="255" y="256"/>
                  </a:cubicBezTo>
                  <a:cubicBezTo>
                    <a:pt x="242" y="256"/>
                    <a:pt x="229" y="255"/>
                    <a:pt x="227" y="255"/>
                  </a:cubicBezTo>
                  <a:cubicBezTo>
                    <a:pt x="225" y="255"/>
                    <a:pt x="225" y="255"/>
                    <a:pt x="225" y="255"/>
                  </a:cubicBezTo>
                  <a:cubicBezTo>
                    <a:pt x="221" y="252"/>
                    <a:pt x="221" y="252"/>
                    <a:pt x="221" y="252"/>
                  </a:cubicBezTo>
                  <a:cubicBezTo>
                    <a:pt x="225" y="249"/>
                    <a:pt x="225" y="249"/>
                    <a:pt x="225" y="249"/>
                  </a:cubicBezTo>
                  <a:cubicBezTo>
                    <a:pt x="227" y="249"/>
                    <a:pt x="227" y="249"/>
                    <a:pt x="227" y="249"/>
                  </a:cubicBezTo>
                  <a:cubicBezTo>
                    <a:pt x="229" y="249"/>
                    <a:pt x="247" y="248"/>
                    <a:pt x="262" y="247"/>
                  </a:cubicBezTo>
                  <a:cubicBezTo>
                    <a:pt x="275" y="237"/>
                    <a:pt x="272" y="227"/>
                    <a:pt x="269" y="220"/>
                  </a:cubicBezTo>
                  <a:cubicBezTo>
                    <a:pt x="253" y="219"/>
                    <a:pt x="232" y="218"/>
                    <a:pt x="230" y="218"/>
                  </a:cubicBezTo>
                  <a:lnTo>
                    <a:pt x="228" y="21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506450" y="3540384"/>
            <a:ext cx="1179100" cy="1181195"/>
            <a:chOff x="5506450" y="3540384"/>
            <a:chExt cx="1179100" cy="1181195"/>
          </a:xfrm>
        </p:grpSpPr>
        <p:sp>
          <p:nvSpPr>
            <p:cNvPr id="9" name="AutoShape 9"/>
            <p:cNvSpPr/>
            <p:nvPr/>
          </p:nvSpPr>
          <p:spPr>
            <a:xfrm>
              <a:off x="5506450" y="3540384"/>
              <a:ext cx="1179100" cy="1181195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5935409" y="3917288"/>
            <a:ext cx="321183" cy="427387"/>
            <a:chOff x="5935409" y="3917288"/>
            <a:chExt cx="321183" cy="427387"/>
          </a:xfrm>
        </p:grpSpPr>
        <p:sp>
          <p:nvSpPr>
            <p:cNvPr id="11" name="Freeform 11"/>
            <p:cNvSpPr/>
            <p:nvPr/>
          </p:nvSpPr>
          <p:spPr>
            <a:xfrm>
              <a:off x="5935409" y="4109884"/>
              <a:ext cx="150114" cy="234791"/>
            </a:xfrm>
            <a:custGeom>
              <a:rect l="l" t="t" r="r" b="b"/>
              <a:pathLst>
                <a:path w="57" h="89">
                  <a:moveTo>
                    <a:pt x="0" y="9"/>
                  </a:moveTo>
                  <a:lnTo>
                    <a:pt x="0" y="9"/>
                  </a:lnTo>
                  <a:lnTo>
                    <a:pt x="0" y="73"/>
                  </a:lnTo>
                  <a:lnTo>
                    <a:pt x="57" y="89"/>
                  </a:lnTo>
                  <a:lnTo>
                    <a:pt x="57" y="25"/>
                  </a:lnTo>
                  <a:lnTo>
                    <a:pt x="16" y="14"/>
                  </a:lnTo>
                  <a:lnTo>
                    <a:pt x="41" y="7"/>
                  </a:lnTo>
                  <a:lnTo>
                    <a:pt x="3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6109145" y="4109884"/>
              <a:ext cx="147447" cy="234791"/>
            </a:xfrm>
            <a:custGeom>
              <a:rect l="l" t="t" r="r" b="b"/>
              <a:pathLst>
                <a:path w="56" h="89">
                  <a:moveTo>
                    <a:pt x="21" y="0"/>
                  </a:moveTo>
                  <a:lnTo>
                    <a:pt x="15" y="7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0" y="25"/>
                  </a:lnTo>
                  <a:lnTo>
                    <a:pt x="0" y="89"/>
                  </a:lnTo>
                  <a:lnTo>
                    <a:pt x="56" y="73"/>
                  </a:lnTo>
                  <a:lnTo>
                    <a:pt x="56" y="9"/>
                  </a:lnTo>
                  <a:lnTo>
                    <a:pt x="21" y="0"/>
                  </a:lnTo>
                  <a:close/>
                  <a:moveTo>
                    <a:pt x="41" y="39"/>
                  </a:moveTo>
                  <a:lnTo>
                    <a:pt x="17" y="46"/>
                  </a:lnTo>
                  <a:lnTo>
                    <a:pt x="17" y="34"/>
                  </a:lnTo>
                  <a:lnTo>
                    <a:pt x="41" y="28"/>
                  </a:lnTo>
                  <a:lnTo>
                    <a:pt x="41" y="3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5995892" y="3917288"/>
              <a:ext cx="202787" cy="229457"/>
            </a:xfrm>
            <a:custGeom>
              <a:rect l="l" t="t" r="r" b="b"/>
              <a:pathLst>
                <a:path w="77" h="87">
                  <a:moveTo>
                    <a:pt x="38" y="87"/>
                  </a:moveTo>
                  <a:lnTo>
                    <a:pt x="77" y="42"/>
                  </a:lnTo>
                  <a:lnTo>
                    <a:pt x="48" y="42"/>
                  </a:lnTo>
                  <a:lnTo>
                    <a:pt x="48" y="0"/>
                  </a:lnTo>
                  <a:lnTo>
                    <a:pt x="29" y="0"/>
                  </a:lnTo>
                  <a:lnTo>
                    <a:pt x="29" y="42"/>
                  </a:lnTo>
                  <a:lnTo>
                    <a:pt x="0" y="42"/>
                  </a:lnTo>
                  <a:lnTo>
                    <a:pt x="38" y="8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78243" y="3540384"/>
            <a:ext cx="1179100" cy="1181195"/>
            <a:chOff x="9978243" y="3540384"/>
            <a:chExt cx="1179100" cy="1181195"/>
          </a:xfrm>
        </p:grpSpPr>
        <p:sp>
          <p:nvSpPr>
            <p:cNvPr id="15" name="AutoShape 15"/>
            <p:cNvSpPr/>
            <p:nvPr/>
          </p:nvSpPr>
          <p:spPr>
            <a:xfrm>
              <a:off x="9978243" y="3540384"/>
              <a:ext cx="1179100" cy="1181195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10351433" y="3876712"/>
            <a:ext cx="424244" cy="464725"/>
            <a:chOff x="10351433" y="3876712"/>
            <a:chExt cx="424244" cy="464725"/>
          </a:xfrm>
        </p:grpSpPr>
        <p:sp>
          <p:nvSpPr>
            <p:cNvPr id="17" name="Freeform 17"/>
            <p:cNvSpPr/>
            <p:nvPr/>
          </p:nvSpPr>
          <p:spPr>
            <a:xfrm>
              <a:off x="10351433" y="3876712"/>
              <a:ext cx="424244" cy="325850"/>
            </a:xfrm>
            <a:custGeom>
              <a:rect l="l" t="t" r="r" b="b"/>
              <a:pathLst>
                <a:path w="150" h="115">
                  <a:moveTo>
                    <a:pt x="139" y="42"/>
                  </a:moveTo>
                  <a:lnTo>
                    <a:pt x="150" y="0"/>
                  </a:lnTo>
                  <a:lnTo>
                    <a:pt x="107" y="10"/>
                  </a:lnTo>
                  <a:lnTo>
                    <a:pt x="118" y="21"/>
                  </a:lnTo>
                  <a:lnTo>
                    <a:pt x="77" y="61"/>
                  </a:lnTo>
                  <a:lnTo>
                    <a:pt x="59" y="44"/>
                  </a:lnTo>
                  <a:lnTo>
                    <a:pt x="0" y="104"/>
                  </a:lnTo>
                  <a:lnTo>
                    <a:pt x="11" y="115"/>
                  </a:lnTo>
                  <a:lnTo>
                    <a:pt x="11" y="115"/>
                  </a:lnTo>
                  <a:lnTo>
                    <a:pt x="59" y="67"/>
                  </a:lnTo>
                  <a:lnTo>
                    <a:pt x="77" y="84"/>
                  </a:lnTo>
                  <a:lnTo>
                    <a:pt x="129" y="32"/>
                  </a:lnTo>
                  <a:lnTo>
                    <a:pt x="139" y="4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10390962" y="4228089"/>
              <a:ext cx="56579" cy="11334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10490022" y="4174273"/>
              <a:ext cx="59436" cy="167164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10594607" y="4117599"/>
              <a:ext cx="59436" cy="223838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10693667" y="4063687"/>
              <a:ext cx="62198" cy="277654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22" name="Picture 22"/>
          <p:cNvPicPr>
            <a:picLocks noChangeAspect="1"/>
          </p:cNvPicPr>
          <p:nvPr/>
        </p:nvPicPr>
        <p:blipFill>
          <a:blip r:embed="rId2"/>
          <a:srcRect t="1653" b="1653"/>
          <a:stretch>
            <a:fillRect/>
          </a:stretch>
        </p:blipFill>
        <p:spPr>
          <a:xfrm>
            <a:off x="387332" y="1711400"/>
            <a:ext cx="2396303" cy="1604591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3"/>
          <a:srcRect t="5642" b="5642"/>
          <a:stretch>
            <a:fillRect/>
          </a:stretch>
        </p:blipFill>
        <p:spPr>
          <a:xfrm>
            <a:off x="4897849" y="4920583"/>
            <a:ext cx="2396303" cy="1574955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4"/>
          <a:srcRect t="1536" b="1536"/>
          <a:stretch>
            <a:fillRect/>
          </a:stretch>
        </p:blipFill>
        <p:spPr>
          <a:xfrm>
            <a:off x="9369642" y="1711400"/>
            <a:ext cx="2396303" cy="1604591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381368" y="5057263"/>
            <a:ext cx="41148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租赁合同是出租人将租赁物交付承租人使用、收益，承租人支付租金的合同。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752954" y="5104888"/>
            <a:ext cx="4114800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租赁合同的当事人的权利和义务：出租人的主要义务：交付出租物、维修租赁物、权利瑕疵担保、对租赁物的瑕疵担保；承租人的主要义务：支付租金、妥善保管租赁物、返还租赁物。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036093" y="1905000"/>
            <a:ext cx="4119815" cy="14763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租赁合同的法律特征：租赁合同是转移财产使用权的合同；租赁合同是双务、有偿、诺成合同；租赁合同的标的物具有特定性。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租赁合同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https://d.book118.com/817065012033006041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2024-09-13T22:00:43.343</cp:lastPrinted>
  <dcterms:created xsi:type="dcterms:W3CDTF">2024-09-13T14:00:43Z</dcterms:created>
  <dcterms:modified xsi:type="dcterms:W3CDTF">2024-09-13T14:00:45Z</dcterms:modified>
</cp:coreProperties>
</file>