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1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ANABNR2" TargetMode="Ex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4DBF8-7CA1-4EDD-94B1-58A314995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3BBAA-6B4F-4671-A54F-DF8320EE3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2A1E66-9076-4CF5-A233-A31C69814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1F7CB1-3C62-4B2F-96EE-9F11F7E438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A9A7B6-66D3-43DD-A501-680889F297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28B74-C9E5-4C78-9BFD-209A7EFC7B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66BE22-7FE6-491A-AE40-E7E3093DB1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573225-4F7B-469C-A131-1CD77B52D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3DF116-F05C-4747-98D9-CB98D9FA2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9BC921-42E0-40CB-BA3B-7C239EFB8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2CC9D-DF96-4F30-AF4F-934958F5C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a:effectLst/>
      </p:bgPr>
    </p:bg>
    <p:spTree>
      <p:nvGrpSpPr>
        <p:cNvPr id="1" name=""/>
        <p:cNvGrpSpPr/>
        <p:nvPr/>
      </p:nvGrpSpPr>
      <p:grpSpPr>
        <a:xfrm>
          <a:off x="0" y="0"/>
          <a:ext cx="0" cy="0"/>
        </a:xfrm>
      </p:grpSpPr>
      <p:sp>
        <p:nvSpPr>
          <p:cNvPr id="539651" name="Rectangle 3"/>
          <p:cNvSpPr/>
          <p:nvPr/>
        </p:nvSpPr>
        <p:spPr bwMode="hidden">
          <a:xfrm>
            <a:off x="228600" y="3200400"/>
            <a:ext cx="8763000" cy="1341438"/>
          </a:xfrm>
          <a:prstGeom prst="rect">
            <a:avLst/>
          </a:prstGeom>
          <a:gradFill rotWithShape="0">
            <a:gsLst>
              <a:gs pos="0">
                <a:schemeClr val="bg2"/>
              </a:gs>
              <a:gs pos="100000">
                <a:schemeClr val="bg1"/>
              </a:gs>
            </a:gsLst>
            <a:path path="shape">
              <a:fillToRect l="50000" t="50000" r="50000" b="50000"/>
            </a:path>
          </a:grad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pic>
        <p:nvPicPr>
          <p:cNvPr id="539655" name="Picture 7"/>
          <p:cNvPicPr>
            <a:picLocks noChangeAspect="1"/>
          </p:cNvPicPr>
          <p:nvPr/>
        </p:nvPicPr>
        <p:blipFill>
          <a:blip r:embed="rId2" r:link="rId1"/>
          <a:srcRect l="-899" t="-1312" b="-36960"/>
          <a:stretch>
            <a:fillRect/>
          </a:stretch>
        </p:blipFill>
        <p:spPr>
          <a:xfrm>
            <a:off x="533400" y="3200400"/>
            <a:ext cx="8458200" cy="1158875"/>
          </a:xfrm>
          <a:prstGeom prst="rect">
            <a:avLst/>
          </a:prstGeom>
          <a:noFill/>
          <a:ln>
            <a:miter lim="800000"/>
          </a:ln>
        </p:spPr>
      </p:pic>
      <p:sp>
        <p:nvSpPr>
          <p:cNvPr id="539667" name="Rectangle 13"/>
          <p:cNvSpPr/>
          <p:nvPr/>
        </p:nvSpPr>
        <p:spPr bwMode="hidden">
          <a:xfrm>
            <a:off x="795338" y="2895600"/>
            <a:ext cx="304800" cy="990600"/>
          </a:xfrm>
          <a:prstGeom prst="rect">
            <a:avLst/>
          </a:prstGeom>
          <a:solidFill>
            <a:schemeClr val="accent2">
              <a:alpha val="50000"/>
            </a:schemeClr>
          </a:solid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9668" name="Rectangle 14"/>
          <p:cNvSpPr>
            <a:spLocks noGrp="1"/>
          </p:cNvSpPr>
          <p:nvPr>
            <p:ph type="ctrTitle"/>
          </p:nvPr>
        </p:nvSpPr>
        <p:spPr>
          <a:xfrm>
            <a:off x="1143000" y="1981200"/>
            <a:ext cx="7772400"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t>单击此处编辑母版标题样式</a:t>
            </a:r>
          </a:p>
        </p:txBody>
      </p:sp>
      <p:sp>
        <p:nvSpPr>
          <p:cNvPr id="539669" name="Rectangle 15"/>
          <p:cNvSpPr>
            <a:spLocks noGrp="1"/>
          </p:cNvSpPr>
          <p:nvPr>
            <p:ph type="subTitle" idx="1"/>
          </p:nvPr>
        </p:nvSpPr>
        <p:spPr>
          <a:xfrm>
            <a:off x="2038350" y="4351338"/>
            <a:ext cx="6400800" cy="13716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
                <a:srgbClr val="A50021"/>
              </a:buClr>
              <a:buSzPct val="75000"/>
              <a:buFont typeface="Wingdings" pitchFamily="2" charset="2"/>
              <a:buNone/>
              <a:defRPr kumimoji="1" lang="en-US" altLang="en-US" sz="3200" b="0" i="0" u="none" baseline="0">
                <a:solidFill>
                  <a:schemeClr val="tx1"/>
                </a:solidFill>
                <a:effectLst/>
                <a:latin typeface="Times New Roman" pitchFamily="18" charset="0"/>
                <a:ea typeface="宋体" pitchFamily="2" charset="-122"/>
              </a:defRPr>
            </a:lvl1pPr>
            <a:lvl2pPr marL="457200" indent="114300" algn="ctr" defTabSz="914400" rtl="0" eaLnBrk="1" fontAlgn="base" hangingPunct="1">
              <a:lnSpc>
                <a:spcPct val="100000"/>
              </a:lnSpc>
              <a:spcBef>
                <a:spcPct val="20000"/>
              </a:spcBef>
              <a:spcAft>
                <a:spcPct val="0"/>
              </a:spcAft>
              <a:buClr>
                <a:schemeClr val="accent2"/>
              </a:buClr>
              <a:buSzPct val="75000"/>
              <a:buFont typeface="Wingdings" pitchFamily="2" charset="2"/>
              <a:buNone/>
              <a:defRPr kumimoji="1" lang="en-US" altLang="en-US" sz="2800" b="0" i="0" u="none" baseline="0">
                <a:solidFill>
                  <a:schemeClr val="tx1"/>
                </a:solidFill>
                <a:effectLst/>
                <a:latin typeface="Times New Roman" pitchFamily="18" charset="0"/>
                <a:ea typeface="宋体" pitchFamily="2" charset="-122"/>
              </a:defRPr>
            </a:lvl2pPr>
            <a:lvl3pPr marL="914400" indent="227012" algn="ctr" defTabSz="914400" rtl="0" eaLnBrk="1" fontAlgn="base" hangingPunct="1">
              <a:lnSpc>
                <a:spcPct val="100000"/>
              </a:lnSpc>
              <a:spcBef>
                <a:spcPct val="20000"/>
              </a:spcBef>
              <a:spcAft>
                <a:spcPct val="0"/>
              </a:spcAft>
              <a:buClr>
                <a:srgbClr val="666699"/>
              </a:buClr>
              <a:buSzPct val="70000"/>
              <a:buFont typeface="Wingdings" pitchFamily="2" charset="2"/>
              <a:buNone/>
              <a:defRPr kumimoji="1" lang="en-US" altLang="en-US" sz="2400" b="0" i="0" u="none" baseline="0">
                <a:solidFill>
                  <a:schemeClr val="tx1"/>
                </a:solidFill>
                <a:effectLst/>
                <a:latin typeface="Times New Roman" pitchFamily="18" charset="0"/>
                <a:ea typeface="宋体" pitchFamily="2" charset="-122"/>
              </a:defRPr>
            </a:lvl3pPr>
            <a:lvl4pPr marL="1371600" indent="112712" algn="ctr" defTabSz="914400" rtl="0" eaLnBrk="1" fontAlgn="base" hangingPunct="1">
              <a:lnSpc>
                <a:spcPct val="100000"/>
              </a:lnSpc>
              <a:spcBef>
                <a:spcPct val="20000"/>
              </a:spcBef>
              <a:spcAft>
                <a:spcPct val="0"/>
              </a:spcAft>
              <a:buClrTx/>
              <a:buSzPct val="60000"/>
              <a:buFont typeface="Wingdings" pitchFamily="2" charset="2"/>
              <a:buNone/>
              <a:defRPr kumimoji="1" lang="en-US" altLang="en-US" sz="2000" b="0" i="0" u="none" baseline="0">
                <a:solidFill>
                  <a:schemeClr val="tx1"/>
                </a:solidFill>
                <a:effectLst/>
                <a:latin typeface="Times New Roman" pitchFamily="18" charset="0"/>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Pct val="55000"/>
              <a:buFont typeface="Wingdings" pitchFamily="2" charset="2"/>
              <a:buNone/>
              <a:defRPr kumimoji="1" lang="en-US" altLang="en-US" sz="2000" b="0" i="0" u="none" baseline="0">
                <a:solidFill>
                  <a:schemeClr val="tx1"/>
                </a:solidFill>
                <a:effectLst/>
                <a:latin typeface="Times New Roman" pitchFamily="18" charset="0"/>
                <a:ea typeface="宋体" pitchFamily="2" charset="-122"/>
              </a:defRPr>
            </a:lvl5pPr>
          </a:lstStyle>
          <a:p>
            <a:pPr lvl="0"/>
            <a:r>
              <a:t>单击此处编辑母版副标题样式</a:t>
            </a:r>
          </a:p>
        </p:txBody>
      </p:sp>
      <p:sp>
        <p:nvSpPr>
          <p:cNvPr id="539670" name="Rectangle 16"/>
          <p:cNvSpPr>
            <a:spLocks noGrp="1"/>
          </p:cNvSpPr>
          <p:nvPr>
            <p:ph type="dt" sz="half" idx="2"/>
          </p:nvPr>
        </p:nvSpPr>
        <p:spPr>
          <a:xfrm>
            <a:off x="685800" y="6324600"/>
            <a:ext cx="19050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endParaRPr kumimoji="0" lang="en-US" altLang="zh-CN" sz="1400">
              <a:solidFill>
                <a:schemeClr val="tx2"/>
              </a:solidFill>
            </a:endParaRPr>
          </a:p>
        </p:txBody>
      </p:sp>
      <p:sp>
        <p:nvSpPr>
          <p:cNvPr id="539671" name="Rectangle 17"/>
          <p:cNvSpPr>
            <a:spLocks noGrp="1"/>
          </p:cNvSpPr>
          <p:nvPr>
            <p:ph type="ftr" sz="quarter" idx="3"/>
          </p:nvPr>
        </p:nvSpPr>
        <p:spPr>
          <a:xfrm>
            <a:off x="3124200" y="6324600"/>
            <a:ext cx="28956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kumimoji="0" lang="en-US" altLang="zh-CN" sz="1400">
              <a:solidFill>
                <a:schemeClr val="tx2"/>
              </a:solidFill>
            </a:endParaRPr>
          </a:p>
        </p:txBody>
      </p:sp>
      <p:sp>
        <p:nvSpPr>
          <p:cNvPr id="539672" name="Rectangle 18"/>
          <p:cNvSpPr>
            <a:spLocks noGrp="1"/>
          </p:cNvSpPr>
          <p:nvPr>
            <p:ph type="sldNum" sz="quarter" idx="4"/>
          </p:nvPr>
        </p:nvSpPr>
        <p:spPr>
          <a:xfrm>
            <a:off x="6553200" y="6324600"/>
            <a:ext cx="19050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r"/>
            <a:fld id="{AA3DDBA1-644F-47E0-BE61-E45F5F1932C0}" type="slidenum">
              <a:rPr kumimoji="0" lang="zh-CN" altLang="en-US" sz="1400">
                <a:solidFill>
                  <a:schemeClr val="tx2"/>
                </a:solidFill>
              </a:rPr>
              <a:t>‹#›</a:t>
            </a:fld>
            <a:endParaRPr kumimoji="0" lang="en-US" altLang="zh-CN" sz="1400">
              <a:solidFill>
                <a:schemeClr val="tx2"/>
              </a:solidFill>
            </a:endParaRPr>
          </a:p>
        </p:txBody>
      </p:sp>
    </p:spTree>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lvl="0"/>
            <a:endParaRPr kumimoji="0" lang="en-US" altLang="zh-CN" sz="1400">
              <a:solidFill>
                <a:schemeClr val="tx2"/>
              </a:solidFill>
            </a:endParaRPr>
          </a:p>
        </p:txBody>
      </p:sp>
      <p:sp>
        <p:nvSpPr>
          <p:cNvPr id="5" name="Footer Placeholder 4"/>
          <p:cNvSpPr>
            <a:spLocks noGrp="1"/>
          </p:cNvSpPr>
          <p:nvPr>
            <p:ph type="ftr" sz="quarter" idx="11"/>
          </p:nvPr>
        </p:nvSpPr>
        <p:spPr/>
        <p:txBody>
          <a:bodyPr/>
          <a:lstStyle/>
          <a:p>
            <a:pPr lvl="0" algn="ctr"/>
            <a:endParaRPr kumimoji="0" lang="en-US" altLang="zh-CN" sz="1400">
              <a:solidFill>
                <a:schemeClr val="tx2"/>
              </a:solidFill>
            </a:endParaRPr>
          </a:p>
        </p:txBody>
      </p:sp>
      <p:sp>
        <p:nvSpPr>
          <p:cNvPr id="6" name="Slide Number Placeholder 5"/>
          <p:cNvSpPr>
            <a:spLocks noGrp="1"/>
          </p:cNvSpPr>
          <p:nvPr>
            <p:ph type="sldNum" sz="quarter" idx="12"/>
          </p:nvPr>
        </p:nvSpPr>
        <p:spPr/>
        <p:txBody>
          <a:bodyPr/>
          <a:lstStyle/>
          <a:p>
            <a:pPr lvl="0" algn="r"/>
            <a:fld id="{93AE1883-0942-4AA3-9DB2-9C7C3A0314B1}" type="slidenum">
              <a:rPr kumimoji="0" lang="zh-CN" altLang="en-US">
                <a:solidFill>
                  <a:schemeClr val="tx2"/>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2.jpeg" /><Relationship Id="rId4" Type="http://schemas.openxmlformats.org/officeDocument/2006/relationships/image" Target="anabnr2" TargetMode="External" /><Relationship Id="rId5" Type="http://schemas.openxmlformats.org/officeDocument/2006/relationships/image" Target="../media/image3.png" /><Relationship Id="rId6" Type="http://schemas.openxmlformats.org/officeDocument/2006/relationships/image" Target="file:///D:\qq&#25991;&#20214;\712321467\Image\C2C\Image2\%7b75232B38-A165-1FB7-499C-2E1C792CACB5%7d.png" TargetMode="External" /><Relationship Id="rId7" Type="http://schemas.openxmlformats.org/officeDocument/2006/relationships/image" Target="../media/image4.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538649" name="Rectangle 19"/>
          <p:cNvSpPr/>
          <p:nvPr/>
        </p:nvSpPr>
        <p:spPr bwMode="hidden">
          <a:xfrm>
            <a:off x="152400" y="0"/>
            <a:ext cx="1447800" cy="6858000"/>
          </a:xfrm>
          <a:prstGeom prst="rect">
            <a:avLst/>
          </a:prstGeom>
          <a:gradFill rotWithShape="0">
            <a:gsLst>
              <a:gs pos="0">
                <a:schemeClr val="bg2"/>
              </a:gs>
              <a:gs pos="100000">
                <a:schemeClr val="bg1"/>
              </a:gs>
            </a:gsLst>
            <a:lin ang="0" scaled="1"/>
          </a:grad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8650" name="矩形 538649"/>
          <p:cNvSpPr/>
          <p:nvPr/>
        </p:nvSpPr>
        <p:spPr bwMode="hidden">
          <a:xfrm>
            <a:off x="1676400" y="0"/>
            <a:ext cx="7467600" cy="1219200"/>
          </a:xfrm>
          <a:prstGeom prst="rect">
            <a:avLst/>
          </a:prstGeom>
          <a:gradFill rotWithShape="0">
            <a:gsLst>
              <a:gs pos="0">
                <a:schemeClr val="bg2"/>
              </a:gs>
              <a:gs pos="100000">
                <a:schemeClr val="bg1"/>
              </a:gs>
            </a:gsLst>
            <a:path path="shape">
              <a:fillToRect l="50000" t="50000" r="50000" b="50000"/>
            </a:path>
          </a:grad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8651" name="矩形 538650"/>
          <p:cNvSpPr/>
          <p:nvPr/>
        </p:nvSpPr>
        <p:spPr>
          <a:xfrm>
            <a:off x="457200" y="0"/>
            <a:ext cx="1219200" cy="762000"/>
          </a:xfrm>
          <a:prstGeom prst="rect">
            <a:avLst/>
          </a:prstGeom>
          <a:blipFill rotWithShape="0">
            <a:blip r:embed="rId3"/>
            <a:tile tx="0" ty="0" sx="100000" sy="100000" flip="none" algn="tl"/>
          </a:blipFill>
          <a:ln>
            <a:noFill/>
            <a:miter lim="800000"/>
          </a:ln>
          <a:effectLst/>
        </p:spPr>
        <p:txBody>
          <a:bodyPr wrap="none" anchor="ctr" anchorCtr="0">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8652" name="矩形 538651"/>
          <p:cNvSpPr/>
          <p:nvPr/>
        </p:nvSpPr>
        <p:spPr>
          <a:xfrm>
            <a:off x="0" y="0"/>
            <a:ext cx="457200" cy="6858000"/>
          </a:xfrm>
          <a:prstGeom prst="rect">
            <a:avLst/>
          </a:prstGeom>
          <a:blipFill rotWithShape="0">
            <a:blip r:embed="rId3"/>
            <a:tile tx="0" ty="0" sx="100000" sy="100000" flip="none" algn="tl"/>
          </a:blip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8653" name="标题占位符 538652"/>
          <p:cNvSpPr>
            <a:spLocks noGrp="1"/>
          </p:cNvSpPr>
          <p:nvPr>
            <p:ph type="title"/>
          </p:nvPr>
        </p:nvSpPr>
        <p:spPr>
          <a:xfrm>
            <a:off x="1066800" y="838200"/>
            <a:ext cx="7772400"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t>单击此处编辑母版标题样式</a:t>
            </a:r>
          </a:p>
        </p:txBody>
      </p:sp>
      <p:sp>
        <p:nvSpPr>
          <p:cNvPr id="538655" name="日期占位符 538654"/>
          <p:cNvSpPr>
            <a:spLocks noGrp="1"/>
          </p:cNvSpPr>
          <p:nvPr>
            <p:ph type="dt" sz="half" idx="2"/>
          </p:nvPr>
        </p:nvSpPr>
        <p:spPr>
          <a:xfrm>
            <a:off x="1066800" y="6413500"/>
            <a:ext cx="19050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endParaRPr kumimoji="0" lang="en-US" altLang="zh-CN" sz="1400">
              <a:solidFill>
                <a:schemeClr val="tx2"/>
              </a:solidFill>
            </a:endParaRPr>
          </a:p>
        </p:txBody>
      </p:sp>
      <p:sp>
        <p:nvSpPr>
          <p:cNvPr id="538656" name="Rectangle 20"/>
          <p:cNvSpPr>
            <a:spLocks noGrp="1"/>
          </p:cNvSpPr>
          <p:nvPr>
            <p:ph type="ftr" sz="quarter" idx="3"/>
          </p:nvPr>
        </p:nvSpPr>
        <p:spPr>
          <a:xfrm>
            <a:off x="3429000" y="6413500"/>
            <a:ext cx="28956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kumimoji="0" lang="en-US" altLang="zh-CN" sz="1400">
              <a:solidFill>
                <a:schemeClr val="tx2"/>
              </a:solidFill>
            </a:endParaRPr>
          </a:p>
        </p:txBody>
      </p:sp>
      <p:pic>
        <p:nvPicPr>
          <p:cNvPr id="538657" name="Picture 21"/>
          <p:cNvPicPr>
            <a:picLocks noChangeAspect="1"/>
          </p:cNvPicPr>
          <p:nvPr/>
        </p:nvPicPr>
        <p:blipFill>
          <a:blip r:embed="rId5" r:link="rId4"/>
          <a:stretch>
            <a:fillRect/>
          </a:stretch>
        </p:blipFill>
        <p:spPr>
          <a:xfrm>
            <a:off x="1228725" y="0"/>
            <a:ext cx="7915275" cy="754063"/>
          </a:xfrm>
          <a:prstGeom prst="rect">
            <a:avLst/>
          </a:prstGeom>
          <a:noFill/>
          <a:ln>
            <a:miter lim="800000"/>
          </a:ln>
        </p:spPr>
      </p:pic>
      <p:sp>
        <p:nvSpPr>
          <p:cNvPr id="538658" name="Rectangle 22"/>
          <p:cNvSpPr/>
          <p:nvPr/>
        </p:nvSpPr>
        <p:spPr>
          <a:xfrm>
            <a:off x="304800" y="457200"/>
            <a:ext cx="2514600" cy="304800"/>
          </a:xfrm>
          <a:prstGeom prst="rect">
            <a:avLst/>
          </a:prstGeom>
          <a:solidFill>
            <a:schemeClr val="accent2">
              <a:alpha val="50000"/>
            </a:schemeClr>
          </a:solidFill>
          <a:ln>
            <a:noFill/>
            <a:miter lim="800000"/>
          </a:ln>
        </p:spPr>
        <p:txBody>
          <a:bodyPr wrap="none" anchor="ctr"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ctr"/>
            <a:endParaRPr lang="zh-CN" altLang="en-US"/>
          </a:p>
        </p:txBody>
      </p:sp>
      <p:sp>
        <p:nvSpPr>
          <p:cNvPr id="538659" name="Rectangle 23"/>
          <p:cNvSpPr>
            <a:spLocks noGrp="1"/>
          </p:cNvSpPr>
          <p:nvPr>
            <p:ph type="sldNum" sz="quarter" idx="4"/>
          </p:nvPr>
        </p:nvSpPr>
        <p:spPr>
          <a:xfrm>
            <a:off x="8229600" y="6413500"/>
            <a:ext cx="914400" cy="457200"/>
          </a:xfrm>
          <a:prstGeom prst="rect">
            <a:avLst/>
          </a:prstGeom>
          <a:noFill/>
          <a:ln>
            <a:noFill/>
            <a:miter lim="800000"/>
          </a:ln>
        </p:spPr>
        <p:txBody>
          <a:bodyPr anchor="b" anchorCtr="0"/>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lgn="r"/>
            <a:fld id="{4F5D6514-19B0-4EAA-92C8-160EF6D52C93}" type="slidenum">
              <a:rPr kumimoji="0" lang="zh-CN" altLang="en-US">
                <a:solidFill>
                  <a:schemeClr val="tx2"/>
                </a:solidFill>
              </a:rPr>
              <a:t>‹#›</a:t>
            </a:fld>
            <a:endParaRPr kumimoji="0" lang="en-US" altLang="zh-CN" sz="1400">
              <a:solidFill>
                <a:schemeClr val="tx2"/>
              </a:solidFill>
            </a:endParaRPr>
          </a:p>
        </p:txBody>
      </p:sp>
      <p:sp>
        <p:nvSpPr>
          <p:cNvPr id="538660" name="Rectangle 24"/>
          <p:cNvSpPr>
            <a:spLocks noGrp="1"/>
          </p:cNvSpPr>
          <p:nvPr>
            <p:ph type="body" idx="1"/>
          </p:nvPr>
        </p:nvSpPr>
        <p:spPr>
          <a:xfrm>
            <a:off x="1066800" y="2101850"/>
            <a:ext cx="7772400" cy="4114800"/>
          </a:xfrm>
          <a:prstGeom prst="rect">
            <a:avLst/>
          </a:prstGeom>
          <a:noFill/>
          <a:ln>
            <a:noFill/>
            <a:miter lim="800000"/>
          </a:ln>
          <a:effectLst/>
        </p:spPr>
        <p:txBody>
          <a:bodyPr>
            <a:noAutofit/>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pic>
        <p:nvPicPr>
          <p:cNvPr id="538661" name="图片 1073743875" descr="学科网 zxxk.com"/>
          <p:cNvPicPr>
            <a:picLocks noChangeAspect="1"/>
          </p:cNvPicPr>
          <p:nvPr/>
        </p:nvPicPr>
        <p:blipFill>
          <a:blip r:embed="rId7" r:link="rId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816" r:id="rId2"/>
  </p:sldLayoutIdLst>
  <p:transition/>
  <p:timing/>
  <p:hf hdr="0" dt="0"/>
  <p:txStyles>
    <p:titleStyle>
      <a:lvl1pPr marL="0" indent="0" algn="l" defTabSz="914400" rtl="0" eaLnBrk="1" fontAlgn="base" hangingPunct="1">
        <a:lnSpc>
          <a:spcPct val="100000"/>
        </a:lnSpc>
        <a:spcBef>
          <a:spcPct val="0"/>
        </a:spcBef>
        <a:spcAft>
          <a:spcPct val="0"/>
        </a:spcAft>
        <a:buClrTx/>
        <a:buSzTx/>
        <a:buFontTx/>
        <a:buNone/>
        <a:defRPr kumimoji="1" sz="4400" b="0" i="0" u="none" baseline="0">
          <a:solidFill>
            <a:schemeClr val="tx2"/>
          </a:solidFill>
          <a:effectLst/>
          <a:latin typeface="Times New Roman" pitchFamily="18" charset="0"/>
          <a:ea typeface="宋体" pitchFamily="2" charset="-122"/>
        </a:defRPr>
      </a:lvl1pPr>
    </p:titleStyle>
    <p:body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sz="2000" b="0" i="0" u="none" baseline="0">
          <a:solidFill>
            <a:schemeClr val="tx1"/>
          </a:solidFill>
          <a:effectLst/>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tytj5" TargetMode="External" /><Relationship Id="rId3" Type="http://schemas.openxmlformats.org/officeDocument/2006/relationships/image" Target="../media/image5.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runtech" TargetMode="External" /><Relationship Id="rId3"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22-s" TargetMode="External"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new2" TargetMode="Externa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14024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8322"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68323" name="NotDefined 3"/>
          <p:cNvSpPr>
            <a:spLocks noGrp="1"/>
          </p:cNvSpPr>
          <p:nvPr>
            <p:ph type="body" idx="4294967295"/>
          </p:nvPr>
        </p:nvSpPr>
        <p:spPr>
          <a:xfrm>
            <a:off x="1066800" y="213360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buNone/>
            </a:pPr>
            <a:endParaRPr lang="zh-CN" altLang="en-US"/>
          </a:p>
        </p:txBody>
      </p:sp>
      <p:sp>
        <p:nvSpPr>
          <p:cNvPr id="568324" name="WordArt 4"/>
          <p:cNvSpPr/>
          <p:nvPr/>
        </p:nvSpPr>
        <p:spPr>
          <a:xfrm>
            <a:off x="914400" y="838200"/>
            <a:ext cx="5410200" cy="1143000"/>
          </a:xfrm>
        </p:spPr>
        <p:txBody>
          <a:bodyPr wrap="none" fromWordArt="1">
            <a:prstTxWarp prst="textSlantUp">
              <a:avLst>
                <a:gd name="adj" fmla="val 32056"/>
              </a:avLst>
            </a:prstTxWarp>
            <a:no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effectLst/>
                <a:latin typeface="Times New Roman" pitchFamily="18" charset="0"/>
                <a:ea typeface="宋体" pitchFamily="2" charset="-122"/>
              </a:defRPr>
            </a:lvl5pPr>
          </a:lstStyle>
          <a:p>
            <a:pPr algn="ctr"/>
            <a:r>
              <a:rPr sz="3600" kern="10">
                <a:ln>
                  <a:solidFill>
                    <a:srgbClr val="CC99FF"/>
                  </a:solidFill>
                  <a:miter lim="800000"/>
                </a:ln>
                <a:gradFill rotWithShape="0">
                  <a:gsLst>
                    <a:gs pos="0">
                      <a:srgbClr val="6600CC"/>
                    </a:gs>
                    <a:gs pos="100000">
                      <a:srgbClr val="CC00CC"/>
                    </a:gs>
                  </a:gsLst>
                  <a:lin ang="5400000" scaled="1"/>
                </a:gradFill>
                <a:effectLst>
                  <a:outerShdw dist="53882" dir="2700000" algn="ctr">
                    <a:srgbClr val="9999FF"/>
                  </a:outerShdw>
                </a:effectLst>
                <a:latin typeface="宋体"/>
              </a:rPr>
              <a:t>跑的技术原理</a:t>
            </a:r>
          </a:p>
        </p:txBody>
      </p:sp>
      <p:sp>
        <p:nvSpPr>
          <p:cNvPr id="568325" name="Text Box 5"/>
          <p:cNvSpPr txBox="1"/>
          <p:nvPr/>
        </p:nvSpPr>
        <p:spPr>
          <a:xfrm>
            <a:off x="4098925" y="5603875"/>
            <a:ext cx="3232150" cy="822325"/>
          </a:xfrm>
          <a:prstGeom prst="rect">
            <a:avLst/>
          </a:prstGeom>
          <a:noFill/>
          <a:ln>
            <a:noFill/>
            <a:miter lim="800000"/>
          </a:ln>
          <a:effectLst/>
        </p:spPr>
        <p:txBody>
          <a:bodyPr wrap="none" anchor="t" anchorCtr="0">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r>
              <a:t>授课对象：04体（一）</a:t>
            </a:r>
          </a:p>
          <a:p>
            <a:pPr lvl="0"/>
            <a:r>
              <a:t>授课教师：杨志敏</a:t>
            </a:r>
          </a:p>
        </p:txBody>
      </p:sp>
      <p:pic>
        <p:nvPicPr>
          <p:cNvPr id="568326" name="Picture 6"/>
          <p:cNvPicPr>
            <a:picLocks noChangeAspect="1"/>
          </p:cNvPicPr>
          <p:nvPr/>
        </p:nvPicPr>
        <p:blipFill>
          <a:blip r:embed="rId3" r:link="rId2"/>
          <a:stretch>
            <a:fillRect/>
          </a:stretch>
        </p:blipFill>
        <p:spPr>
          <a:xfrm>
            <a:off x="457200" y="2133600"/>
            <a:ext cx="8382000" cy="4724400"/>
          </a:xfrm>
          <a:prstGeom prst="rect">
            <a:avLst/>
          </a:prstGeom>
          <a:noFill/>
          <a:ln>
            <a:miter lim="800000"/>
          </a:ln>
        </p:spPr>
      </p:pic>
      <p:sp>
        <p:nvSpPr>
          <p:cNvPr id="568327" name="Text Box 7"/>
          <p:cNvSpPr txBox="1"/>
          <p:nvPr/>
        </p:nvSpPr>
        <p:spPr>
          <a:xfrm>
            <a:off x="6553200" y="5583238"/>
            <a:ext cx="1905000" cy="457200"/>
          </a:xfrm>
          <a:prstGeom prst="rect">
            <a:avLst/>
          </a:prstGeom>
          <a:noFill/>
          <a:ln>
            <a:noFill/>
            <a:miter lim="800000"/>
          </a:ln>
          <a:effectLst/>
        </p:spPr>
        <p:txBody>
          <a:bodyPr>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endParaRPr/>
          </a:p>
        </p:txBody>
      </p:sp>
      <p:sp>
        <p:nvSpPr>
          <p:cNvPr id="568328" name="Text Box 8"/>
          <p:cNvSpPr txBox="1"/>
          <p:nvPr/>
        </p:nvSpPr>
        <p:spPr>
          <a:xfrm>
            <a:off x="6948488" y="1392238"/>
            <a:ext cx="2195512" cy="517525"/>
          </a:xfrm>
          <a:prstGeom prst="rect">
            <a:avLst/>
          </a:prstGeom>
          <a:noFill/>
          <a:ln>
            <a:noFill/>
            <a:miter lim="800000"/>
          </a:ln>
          <a:effectLst/>
        </p:spPr>
        <p:txBody>
          <a:bodyPr>
            <a:spAutoFit/>
          </a:bodyPr>
          <a:lstStyle>
            <a:defPPr>
              <a:defRPr lang="en-US"/>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effectLst/>
                <a:latin typeface="Times New Roman" pitchFamily="18" charset="0"/>
                <a:ea typeface="宋体" pitchFamily="2" charset="-122"/>
              </a:defRPr>
            </a:lvl5pPr>
          </a:lstStyle>
          <a:p>
            <a:pPr lvl="0"/>
            <a:r>
              <a:rPr lang="zh-CN" altLang="en-US" sz="1400"/>
              <a:t> </a:t>
            </a:r>
          </a:p>
          <a:p>
            <a:pPr lvl="0"/>
            <a:endParaRPr lang="zh-CN" altLang="en-US" sz="1400"/>
          </a:p>
        </p:txBody>
      </p:sp>
      <p:sp>
        <p:nvSpPr>
          <p:cNvPr id="2" name="灯片编号占位符 1">
            <a:extLst>
              <a:ext uri="{FF2B5EF4-FFF2-40B4-BE49-F238E27FC236}">
                <a16:creationId xmlns:a16="http://schemas.microsoft.com/office/drawing/2014/main" id="{9A516D12-FF86-7F4F-48EE-74CD629E2F96}"/>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a:t>
            </a:fld>
            <a:endParaRPr lang="en-US"/>
          </a:p>
        </p:txBody>
      </p:sp>
      <p:sp>
        <p:nvSpPr>
          <p:cNvPr id="3" name="页脚占位符 2">
            <a:extLst>
              <a:ext uri="{FF2B5EF4-FFF2-40B4-BE49-F238E27FC236}">
                <a16:creationId xmlns:a16="http://schemas.microsoft.com/office/drawing/2014/main" id="{87B39AF5-B0E6-E795-827F-733AC686B2C2}"/>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9346"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rPr lang="zh-CN" altLang="en-US"/>
              <a:t>一．</a:t>
            </a:r>
            <a:r>
              <a:rPr lang="zh-CN" altLang="en-US" b="1"/>
              <a:t>田径运动技术</a:t>
            </a:r>
            <a:r>
              <a:rPr lang="zh-CN" altLang="en-US"/>
              <a:t>：</a:t>
            </a:r>
          </a:p>
        </p:txBody>
      </p:sp>
      <p:sp>
        <p:nvSpPr>
          <p:cNvPr id="569347"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buNone/>
            </a:pPr>
            <a:r>
              <a:rPr lang="zh-CN" altLang="en-US"/>
              <a:t>             人们合理运用身体能力和动作提高运动成绩（跑的快、跳的高和远、掷的远）的有效方法。它是由动作的方向、幅度、角度、速度、力量、四肢和躯干的屈伸、重心所处的位置等因素协调配合而形成的，既有时间上的要求，又有空间上的要求。</a:t>
            </a:r>
          </a:p>
          <a:p>
            <a:pPr lvl="0">
              <a:buNone/>
            </a:pPr>
            <a:r>
              <a:rPr lang="zh-CN" altLang="en-US"/>
              <a:t>跑（竞走）是属于周期性运动 </a:t>
            </a:r>
          </a:p>
          <a:p>
            <a:pPr lvl="0">
              <a:buNone/>
            </a:pPr>
            <a:endParaRPr lang="zh-CN" altLang="en-US"/>
          </a:p>
        </p:txBody>
      </p:sp>
      <p:sp>
        <p:nvSpPr>
          <p:cNvPr id="2" name="灯片编号占位符 1">
            <a:extLst>
              <a:ext uri="{FF2B5EF4-FFF2-40B4-BE49-F238E27FC236}">
                <a16:creationId xmlns:a16="http://schemas.microsoft.com/office/drawing/2014/main" id="{B5F41E06-15CC-9048-BC1A-91BED5203AC6}"/>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2</a:t>
            </a:fld>
            <a:endParaRPr lang="en-US"/>
          </a:p>
        </p:txBody>
      </p:sp>
      <p:sp>
        <p:nvSpPr>
          <p:cNvPr id="3" name="页脚占位符 2">
            <a:extLst>
              <a:ext uri="{FF2B5EF4-FFF2-40B4-BE49-F238E27FC236}">
                <a16:creationId xmlns:a16="http://schemas.microsoft.com/office/drawing/2014/main" id="{6410F65B-BDC8-D3A0-A168-31A8338943E7}"/>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569347">
                                            <p:txEl>
                                              <p:pRg st="0" end="0"/>
                                            </p:txEl>
                                          </p:spTgt>
                                        </p:tgtEl>
                                        <p:attrNameLst>
                                          <p:attrName>style.visibility</p:attrName>
                                        </p:attrNameLst>
                                      </p:cBhvr>
                                      <p:to>
                                        <p:strVal val="visible"/>
                                      </p:to>
                                    </p:set>
                                    <p:anim calcmode="lin" valueType="num">
                                      <p:cBhvr additive="base">
                                        <p:cTn id="7" dur="500" fill="hold"/>
                                        <p:tgtEl>
                                          <p:spTgt spid="5693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69347">
                                            <p:txEl>
                                              <p:pRg st="0" end="0"/>
                                            </p:txEl>
                                          </p:spTgt>
                                        </p:tgtEl>
                                        <p:attrNameLst>
                                          <p:attrName>ppt_y</p:attrName>
                                        </p:attrNameLst>
                                      </p:cBhvr>
                                      <p:tavLst>
                                        <p:tav tm="0">
                                          <p:val>
                                            <p:strVal val="#ppt_y"/>
                                          </p:val>
                                        </p:tav>
                                        <p:tav tm="100000">
                                          <p:val>
                                            <p:strVal val="#ppt_y"/>
                                          </p:val>
                                        </p:tav>
                                      </p:tavLst>
                                    </p:anim>
                                  </p:childTnLst>
                                  <p:subTnLst>
                                    <p:audio>
                                      <p:cMediaNode showWhenStopped="0">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569347">
                                            <p:txEl>
                                              <p:pRg st="1" end="1"/>
                                            </p:txEl>
                                          </p:spTgt>
                                        </p:tgtEl>
                                        <p:attrNameLst>
                                          <p:attrName>style.visibility</p:attrName>
                                        </p:attrNameLst>
                                      </p:cBhvr>
                                      <p:to>
                                        <p:strVal val="visible"/>
                                      </p:to>
                                    </p:set>
                                    <p:anim calcmode="lin" valueType="num">
                                      <p:cBhvr additive="base">
                                        <p:cTn id="13" dur="500" fill="hold"/>
                                        <p:tgtEl>
                                          <p:spTgt spid="5693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69347">
                                            <p:txEl>
                                              <p:pRg st="1" end="1"/>
                                            </p:txEl>
                                          </p:spTgt>
                                        </p:tgtEl>
                                        <p:attrNameLst>
                                          <p:attrName>ppt_y</p:attrName>
                                        </p:attrNameLst>
                                      </p:cBhvr>
                                      <p:tavLst>
                                        <p:tav tm="0">
                                          <p:val>
                                            <p:strVal val="#ppt_y"/>
                                          </p:val>
                                        </p:tav>
                                        <p:tav tm="100000">
                                          <p:val>
                                            <p:strVal val="#ppt_y"/>
                                          </p:val>
                                        </p:tav>
                                      </p:tavLst>
                                    </p:anim>
                                  </p:childTnLst>
                                  <p:subTnLst>
                                    <p:audio>
                                      <p:cMediaNode showWhenStopped="0">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9347"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8802" name="NotDefined 2"/>
          <p:cNvSpPr>
            <a:spLocks noGrp="1"/>
          </p:cNvSpPr>
          <p:nvPr>
            <p:ph type="title"/>
          </p:nvPr>
        </p:nvSpPr>
        <p:spPr>
          <a:xfrm>
            <a:off x="990600" y="11430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t>短跑周期和动作阶段的划分</a:t>
            </a:r>
            <a:br/>
            <a:endParaRPr/>
          </a:p>
        </p:txBody>
      </p:sp>
      <p:sp>
        <p:nvSpPr>
          <p:cNvPr id="588803"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buNone/>
            </a:pPr>
            <a:endParaRPr lang="zh-CN" altLang="en-US"/>
          </a:p>
        </p:txBody>
      </p:sp>
      <p:pic>
        <p:nvPicPr>
          <p:cNvPr id="588804" name="Picture 4"/>
          <p:cNvPicPr>
            <a:picLocks noChangeAspect="1"/>
          </p:cNvPicPr>
          <p:nvPr/>
        </p:nvPicPr>
        <p:blipFill>
          <a:blip r:embed="rId3" r:link="rId2"/>
          <a:stretch>
            <a:fillRect/>
          </a:stretch>
        </p:blipFill>
        <p:spPr>
          <a:xfrm>
            <a:off x="1066800" y="2667000"/>
            <a:ext cx="8077200" cy="2743200"/>
          </a:xfrm>
          <a:prstGeom prst="rect">
            <a:avLst/>
          </a:prstGeom>
          <a:noFill/>
          <a:ln>
            <a:miter lim="800000"/>
          </a:ln>
        </p:spPr>
      </p:pic>
      <p:sp>
        <p:nvSpPr>
          <p:cNvPr id="2" name="灯片编号占位符 1">
            <a:extLst>
              <a:ext uri="{FF2B5EF4-FFF2-40B4-BE49-F238E27FC236}">
                <a16:creationId xmlns:a16="http://schemas.microsoft.com/office/drawing/2014/main" id="{9F7AD099-BFC9-1AC2-DED6-CAE37370A3B8}"/>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3</a:t>
            </a:fld>
            <a:endParaRPr lang="en-US"/>
          </a:p>
        </p:txBody>
      </p:sp>
      <p:sp>
        <p:nvSpPr>
          <p:cNvPr id="3" name="页脚占位符 2">
            <a:extLst>
              <a:ext uri="{FF2B5EF4-FFF2-40B4-BE49-F238E27FC236}">
                <a16:creationId xmlns:a16="http://schemas.microsoft.com/office/drawing/2014/main" id="{5FA55748-79B9-8FBA-B149-6EC8E26B1248}"/>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spd="med">
    <p:cover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0370"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0371"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lnSpc>
                <a:spcPct val="90000"/>
              </a:lnSpc>
              <a:buNone/>
            </a:pPr>
            <a:r>
              <a:rPr lang="zh-CN" altLang="en-US"/>
              <a:t>决定跑速的主要因素：步长和步频</a:t>
            </a:r>
          </a:p>
          <a:p>
            <a:pPr lvl="0" algn="just">
              <a:lnSpc>
                <a:spcPct val="90000"/>
              </a:lnSpc>
              <a:buNone/>
            </a:pPr>
            <a:r>
              <a:rPr lang="zh-CN" altLang="en-US"/>
              <a:t>步长：指每步所通过的距离。用钢尺测量时以两脚迹最远点之间的距离为准。</a:t>
            </a:r>
          </a:p>
          <a:p>
            <a:pPr lvl="0" algn="just">
              <a:lnSpc>
                <a:spcPct val="90000"/>
              </a:lnSpc>
              <a:buNone/>
            </a:pPr>
            <a:r>
              <a:rPr lang="zh-CN" altLang="en-US"/>
              <a:t>   </a:t>
            </a:r>
            <a:r>
              <a:rPr lang="zh-CN" altLang="en-US" sz="2000"/>
              <a:t>它主要取决于腿长，后蹬前摆的力量、角度与方向，关节韧带的柔韧性与身体个部分的协调配合等。</a:t>
            </a:r>
          </a:p>
          <a:p>
            <a:pPr lvl="0">
              <a:lnSpc>
                <a:spcPct val="90000"/>
              </a:lnSpc>
              <a:buNone/>
            </a:pPr>
            <a:r>
              <a:rPr lang="zh-CN" altLang="en-US"/>
              <a:t>步频：单位时间内所跑的步数。</a:t>
            </a:r>
          </a:p>
          <a:p>
            <a:pPr lvl="0">
              <a:lnSpc>
                <a:spcPct val="90000"/>
              </a:lnSpc>
              <a:buNone/>
            </a:pPr>
            <a:r>
              <a:rPr lang="zh-CN" altLang="en-US"/>
              <a:t>   </a:t>
            </a:r>
            <a:r>
              <a:rPr lang="zh-CN" altLang="en-US" sz="2000"/>
              <a:t>它取决于神经过程的灵活性，肌肉收缩的速度，掌握技术的程度和训练水平等。</a:t>
            </a:r>
            <a:r>
              <a:rPr lang="zh-CN" altLang="en-US"/>
              <a:t> </a:t>
            </a:r>
          </a:p>
        </p:txBody>
      </p:sp>
      <p:sp>
        <p:nvSpPr>
          <p:cNvPr id="2" name="灯片编号占位符 1">
            <a:extLst>
              <a:ext uri="{FF2B5EF4-FFF2-40B4-BE49-F238E27FC236}">
                <a16:creationId xmlns:a16="http://schemas.microsoft.com/office/drawing/2014/main" id="{3F8FF778-4DBD-2908-65E0-B4FE9BAF0378}"/>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4</a:t>
            </a:fld>
            <a:endParaRPr lang="en-US"/>
          </a:p>
        </p:txBody>
      </p:sp>
      <p:sp>
        <p:nvSpPr>
          <p:cNvPr id="3" name="页脚占位符 2">
            <a:extLst>
              <a:ext uri="{FF2B5EF4-FFF2-40B4-BE49-F238E27FC236}">
                <a16:creationId xmlns:a16="http://schemas.microsoft.com/office/drawing/2014/main" id="{90A0C78E-644A-146E-E1C7-363371D8B154}"/>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spd="med">
    <p:cover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1394"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1395"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buNone/>
            </a:pPr>
            <a:r>
              <a:rPr lang="zh-CN" altLang="en-US"/>
              <a:t>速度是位移和所用时间的比值。</a:t>
            </a:r>
          </a:p>
          <a:p>
            <a:pPr lvl="0" algn="just">
              <a:buNone/>
            </a:pPr>
            <a:r>
              <a:rPr lang="zh-CN" altLang="en-US"/>
              <a:t>        </a:t>
            </a:r>
            <a:r>
              <a:rPr lang="zh-CN" altLang="en-US">
                <a:solidFill>
                  <a:srgbClr val="1F4081"/>
                </a:solidFill>
              </a:rPr>
              <a:t>速度=步长×步频/时间</a:t>
            </a:r>
          </a:p>
          <a:p>
            <a:pPr lvl="0" algn="just">
              <a:buNone/>
            </a:pPr>
            <a:r>
              <a:rPr lang="zh-CN" altLang="en-US"/>
              <a:t>步长与步频的矛盾与统一。</a:t>
            </a:r>
          </a:p>
          <a:p>
            <a:pPr lvl="0">
              <a:buNone/>
            </a:pPr>
            <a:r>
              <a:rPr lang="zh-CN" altLang="en-US"/>
              <a:t>提高跑速的三种途径：</a:t>
            </a:r>
          </a:p>
          <a:p>
            <a:pPr lvl="0">
              <a:buNone/>
            </a:pPr>
            <a:r>
              <a:rPr lang="zh-CN" altLang="en-US"/>
              <a:t>1、步频相对稳定、增大步长</a:t>
            </a:r>
          </a:p>
          <a:p>
            <a:pPr lvl="0">
              <a:buNone/>
            </a:pPr>
            <a:r>
              <a:rPr lang="zh-CN" altLang="en-US"/>
              <a:t>2、步长相对稳定增大、增大步频</a:t>
            </a:r>
          </a:p>
          <a:p>
            <a:pPr lvl="0">
              <a:buNone/>
            </a:pPr>
            <a:r>
              <a:rPr lang="zh-CN" altLang="en-US"/>
              <a:t>3、跑的步长和步频同时增加.</a:t>
            </a:r>
          </a:p>
        </p:txBody>
      </p:sp>
      <p:sp>
        <p:nvSpPr>
          <p:cNvPr id="2" name="灯片编号占位符 1">
            <a:extLst>
              <a:ext uri="{FF2B5EF4-FFF2-40B4-BE49-F238E27FC236}">
                <a16:creationId xmlns:a16="http://schemas.microsoft.com/office/drawing/2014/main" id="{ED576EF1-9723-5D3A-AF36-9F765C02DF28}"/>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5</a:t>
            </a:fld>
            <a:endParaRPr lang="en-US"/>
          </a:p>
        </p:txBody>
      </p:sp>
      <p:sp>
        <p:nvSpPr>
          <p:cNvPr id="3" name="页脚占位符 2">
            <a:extLst>
              <a:ext uri="{FF2B5EF4-FFF2-40B4-BE49-F238E27FC236}">
                <a16:creationId xmlns:a16="http://schemas.microsoft.com/office/drawing/2014/main" id="{55040C27-E778-EDEA-6529-4ACB91D97F1E}"/>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2418"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2419"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buNone/>
            </a:pPr>
            <a:r>
              <a:rPr lang="zh-CN" altLang="en-US" sz="2800"/>
              <a:t>60年代出现的塑胶跑道，更强调前摆腿幅度，蹬地速度快。</a:t>
            </a:r>
          </a:p>
          <a:p>
            <a:pPr lvl="0" algn="just">
              <a:buNone/>
            </a:pPr>
            <a:r>
              <a:rPr lang="zh-CN" altLang="en-US" sz="2800"/>
              <a:t>影响步长、步频的因素：</a:t>
            </a:r>
          </a:p>
          <a:p>
            <a:pPr lvl="0" algn="just">
              <a:buNone/>
            </a:pPr>
            <a:r>
              <a:rPr lang="zh-CN" altLang="en-US" sz="2800"/>
              <a:t>（1）后蹬的效果</a:t>
            </a:r>
          </a:p>
          <a:p>
            <a:pPr lvl="0" algn="just">
              <a:buNone/>
            </a:pPr>
            <a:r>
              <a:rPr lang="zh-CN" altLang="en-US" sz="2800"/>
              <a:t>（2）摆动腿摆动的力量、幅度和速度</a:t>
            </a:r>
          </a:p>
          <a:p>
            <a:pPr lvl="0" algn="just">
              <a:buNone/>
            </a:pPr>
            <a:r>
              <a:rPr lang="zh-CN" altLang="en-US" sz="2800"/>
              <a:t>（3）蹬与摆的配合</a:t>
            </a:r>
          </a:p>
          <a:p>
            <a:pPr lvl="0" algn="just">
              <a:buNone/>
            </a:pPr>
            <a:r>
              <a:rPr lang="zh-CN" altLang="en-US" sz="2800"/>
              <a:t>（4）适宜的上体姿式</a:t>
            </a:r>
          </a:p>
          <a:p>
            <a:pPr lvl="0" algn="just">
              <a:buNone/>
            </a:pPr>
            <a:r>
              <a:rPr lang="zh-CN" altLang="en-US" sz="2800"/>
              <a:t>（5）支撑与腾空时间的比例.</a:t>
            </a:r>
          </a:p>
          <a:p>
            <a:pPr lvl="0">
              <a:buNone/>
            </a:pPr>
            <a:endParaRPr lang="zh-CN" altLang="en-US" sz="2800"/>
          </a:p>
        </p:txBody>
      </p:sp>
      <p:sp>
        <p:nvSpPr>
          <p:cNvPr id="2" name="灯片编号占位符 1">
            <a:extLst>
              <a:ext uri="{FF2B5EF4-FFF2-40B4-BE49-F238E27FC236}">
                <a16:creationId xmlns:a16="http://schemas.microsoft.com/office/drawing/2014/main" id="{A39C185E-2551-D558-8CFF-B46BE18C62F5}"/>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6</a:t>
            </a:fld>
            <a:endParaRPr lang="en-US"/>
          </a:p>
        </p:txBody>
      </p:sp>
      <p:sp>
        <p:nvSpPr>
          <p:cNvPr id="3" name="页脚占位符 2">
            <a:extLst>
              <a:ext uri="{FF2B5EF4-FFF2-40B4-BE49-F238E27FC236}">
                <a16:creationId xmlns:a16="http://schemas.microsoft.com/office/drawing/2014/main" id="{42516179-A4E9-5C06-1497-43831A0294EB}"/>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572419">
                                            <p:txEl>
                                              <p:pRg st="0" end="0"/>
                                            </p:txEl>
                                          </p:spTgt>
                                        </p:tgtEl>
                                        <p:attrNameLst>
                                          <p:attrName>style.visibility</p:attrName>
                                        </p:attrNameLst>
                                      </p:cBhvr>
                                      <p:to>
                                        <p:strVal val="visible"/>
                                      </p:to>
                                    </p:set>
                                    <p:animEffect transition="in" filter="box(in)">
                                      <p:cBhvr>
                                        <p:cTn id="7" dur="500"/>
                                        <p:tgtEl>
                                          <p:spTgt spid="572419">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grpId="0" nodeType="clickEffect">
                                  <p:stCondLst>
                                    <p:cond delay="0"/>
                                  </p:stCondLst>
                                  <p:childTnLst>
                                    <p:set>
                                      <p:cBhvr>
                                        <p:cTn id="11" dur="1" fill="hold">
                                          <p:stCondLst>
                                            <p:cond delay="0"/>
                                          </p:stCondLst>
                                        </p:cTn>
                                        <p:tgtEl>
                                          <p:spTgt spid="572419">
                                            <p:txEl>
                                              <p:pRg st="1" end="1"/>
                                            </p:txEl>
                                          </p:spTgt>
                                        </p:tgtEl>
                                        <p:attrNameLst>
                                          <p:attrName>style.visibility</p:attrName>
                                        </p:attrNameLst>
                                      </p:cBhvr>
                                      <p:to>
                                        <p:strVal val="visible"/>
                                      </p:to>
                                    </p:set>
                                    <p:animEffect transition="in" filter="box(in)">
                                      <p:cBhvr>
                                        <p:cTn id="12" dur="500"/>
                                        <p:tgtEl>
                                          <p:spTgt spid="572419">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500" fill="hold" grpId="0" nodeType="clickEffect">
                                  <p:stCondLst>
                                    <p:cond delay="0"/>
                                  </p:stCondLst>
                                  <p:childTnLst>
                                    <p:set>
                                      <p:cBhvr>
                                        <p:cTn id="16" dur="1" fill="hold">
                                          <p:stCondLst>
                                            <p:cond delay="0"/>
                                          </p:stCondLst>
                                        </p:cTn>
                                        <p:tgtEl>
                                          <p:spTgt spid="572419">
                                            <p:txEl>
                                              <p:pRg st="2" end="2"/>
                                            </p:txEl>
                                          </p:spTgt>
                                        </p:tgtEl>
                                        <p:attrNameLst>
                                          <p:attrName>style.visibility</p:attrName>
                                        </p:attrNameLst>
                                      </p:cBhvr>
                                      <p:to>
                                        <p:strVal val="visible"/>
                                      </p:to>
                                    </p:set>
                                    <p:animEffect transition="in" filter="box(in)">
                                      <p:cBhvr>
                                        <p:cTn id="17" dur="500"/>
                                        <p:tgtEl>
                                          <p:spTgt spid="572419">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 presetClass="entr" presetSubtype="16" dur="500" fill="hold" grpId="0" nodeType="clickEffect">
                                  <p:stCondLst>
                                    <p:cond delay="0"/>
                                  </p:stCondLst>
                                  <p:childTnLst>
                                    <p:set>
                                      <p:cBhvr>
                                        <p:cTn id="21" dur="1" fill="hold">
                                          <p:stCondLst>
                                            <p:cond delay="0"/>
                                          </p:stCondLst>
                                        </p:cTn>
                                        <p:tgtEl>
                                          <p:spTgt spid="572419">
                                            <p:txEl>
                                              <p:pRg st="3" end="3"/>
                                            </p:txEl>
                                          </p:spTgt>
                                        </p:tgtEl>
                                        <p:attrNameLst>
                                          <p:attrName>style.visibility</p:attrName>
                                        </p:attrNameLst>
                                      </p:cBhvr>
                                      <p:to>
                                        <p:strVal val="visible"/>
                                      </p:to>
                                    </p:set>
                                    <p:animEffect transition="in" filter="box(in)">
                                      <p:cBhvr>
                                        <p:cTn id="22" dur="500"/>
                                        <p:tgtEl>
                                          <p:spTgt spid="572419">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16" dur="500" fill="hold" grpId="0" nodeType="clickEffect">
                                  <p:stCondLst>
                                    <p:cond delay="0"/>
                                  </p:stCondLst>
                                  <p:childTnLst>
                                    <p:set>
                                      <p:cBhvr>
                                        <p:cTn id="26" dur="1" fill="hold">
                                          <p:stCondLst>
                                            <p:cond delay="0"/>
                                          </p:stCondLst>
                                        </p:cTn>
                                        <p:tgtEl>
                                          <p:spTgt spid="572419">
                                            <p:txEl>
                                              <p:pRg st="4" end="4"/>
                                            </p:txEl>
                                          </p:spTgt>
                                        </p:tgtEl>
                                        <p:attrNameLst>
                                          <p:attrName>style.visibility</p:attrName>
                                        </p:attrNameLst>
                                      </p:cBhvr>
                                      <p:to>
                                        <p:strVal val="visible"/>
                                      </p:to>
                                    </p:set>
                                    <p:animEffect transition="in" filter="box(in)">
                                      <p:cBhvr>
                                        <p:cTn id="27" dur="500"/>
                                        <p:tgtEl>
                                          <p:spTgt spid="572419">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4" presetClass="entr" presetSubtype="16" dur="500" fill="hold" grpId="0" nodeType="clickEffect">
                                  <p:stCondLst>
                                    <p:cond delay="0"/>
                                  </p:stCondLst>
                                  <p:childTnLst>
                                    <p:set>
                                      <p:cBhvr>
                                        <p:cTn id="31" dur="1" fill="hold">
                                          <p:stCondLst>
                                            <p:cond delay="0"/>
                                          </p:stCondLst>
                                        </p:cTn>
                                        <p:tgtEl>
                                          <p:spTgt spid="572419">
                                            <p:txEl>
                                              <p:pRg st="5" end="5"/>
                                            </p:txEl>
                                          </p:spTgt>
                                        </p:tgtEl>
                                        <p:attrNameLst>
                                          <p:attrName>style.visibility</p:attrName>
                                        </p:attrNameLst>
                                      </p:cBhvr>
                                      <p:to>
                                        <p:strVal val="visible"/>
                                      </p:to>
                                    </p:set>
                                    <p:animEffect transition="in" filter="box(in)">
                                      <p:cBhvr>
                                        <p:cTn id="32" dur="500"/>
                                        <p:tgtEl>
                                          <p:spTgt spid="572419">
                                            <p:txEl>
                                              <p:pRg st="5" end="5"/>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4" presetClass="entr" presetSubtype="16" dur="500" fill="hold" grpId="0" nodeType="clickEffect">
                                  <p:stCondLst>
                                    <p:cond delay="0"/>
                                  </p:stCondLst>
                                  <p:childTnLst>
                                    <p:set>
                                      <p:cBhvr>
                                        <p:cTn id="36" dur="1" fill="hold">
                                          <p:stCondLst>
                                            <p:cond delay="0"/>
                                          </p:stCondLst>
                                        </p:cTn>
                                        <p:tgtEl>
                                          <p:spTgt spid="572419">
                                            <p:txEl>
                                              <p:pRg st="6" end="6"/>
                                            </p:txEl>
                                          </p:spTgt>
                                        </p:tgtEl>
                                        <p:attrNameLst>
                                          <p:attrName>style.visibility</p:attrName>
                                        </p:attrNameLst>
                                      </p:cBhvr>
                                      <p:to>
                                        <p:strVal val="visible"/>
                                      </p:to>
                                    </p:set>
                                    <p:animEffect transition="in" filter="box(in)">
                                      <p:cBhvr>
                                        <p:cTn id="37" dur="500"/>
                                        <p:tgtEl>
                                          <p:spTgt spid="5724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2419"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682"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83683" name="NotDefined 3"/>
          <p:cNvSpPr>
            <a:spLocks noGrp="1"/>
          </p:cNvSpPr>
          <p:nvPr>
            <p:ph type="body" idx="4294967295"/>
          </p:nvPr>
        </p:nvSpPr>
        <p:spPr>
          <a:xfrm>
            <a:off x="685800" y="167640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ctr">
              <a:buNone/>
            </a:pPr>
            <a:endParaRPr lang="zh-CN" altLang="en-US"/>
          </a:p>
          <a:p>
            <a:pPr lvl="0">
              <a:buNone/>
            </a:pPr>
            <a:r>
              <a:rPr lang="zh-CN" altLang="en-US"/>
              <a:t>             现代短跑途中跑的最高速度已突破１２米／秒，对运动员的力量、技术和心理素质提出了极高的要求。短跑的速度、技术、力量之间关系是密不可分得，</a:t>
            </a:r>
            <a:r>
              <a:rPr lang="zh-CN" altLang="en-US">
                <a:solidFill>
                  <a:srgbClr val="A50021"/>
                </a:solidFill>
              </a:rPr>
              <a:t>速度是核心，力量是基础，技术是载体</a:t>
            </a:r>
            <a:r>
              <a:rPr lang="zh-CN" altLang="en-US"/>
              <a:t>。</a:t>
            </a:r>
          </a:p>
          <a:p>
            <a:pPr lvl="0">
              <a:buNone/>
            </a:pPr>
            <a:endParaRPr lang="zh-CN" altLang="en-US"/>
          </a:p>
        </p:txBody>
      </p:sp>
      <p:pic>
        <p:nvPicPr>
          <p:cNvPr id="2" name="Picture 2"/>
          <p:cNvPicPr>
            <a:picLocks noChangeAspect="1"/>
          </p:cNvPicPr>
          <p:nvPr/>
        </p:nvPicPr>
        <p:blipFill>
          <a:blip r:embed="rId2"/>
          <a:stretch>
            <a:fillRect/>
          </a:stretch>
        </p:blipFill>
        <p:spPr>
          <a:xfrm flipH="1">
            <a:off x="11861800" y="11264900"/>
            <a:ext cx="0" cy="0"/>
          </a:xfrm>
          <a:prstGeom prst="rect">
            <a:avLst/>
          </a:prstGeom>
          <a:ln>
            <a:noFill/>
          </a:ln>
        </p:spPr>
      </p:pic>
      <p:sp>
        <p:nvSpPr>
          <p:cNvPr id="3" name="灯片编号占位符 2">
            <a:extLst>
              <a:ext uri="{FF2B5EF4-FFF2-40B4-BE49-F238E27FC236}">
                <a16:creationId xmlns:a16="http://schemas.microsoft.com/office/drawing/2014/main" id="{1FE37894-D243-8582-4501-E09EF38A4E67}"/>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7</a:t>
            </a:fld>
            <a:endParaRPr lang="en-US"/>
          </a:p>
        </p:txBody>
      </p:sp>
      <p:sp>
        <p:nvSpPr>
          <p:cNvPr id="4" name="页脚占位符 3">
            <a:extLst>
              <a:ext uri="{FF2B5EF4-FFF2-40B4-BE49-F238E27FC236}">
                <a16:creationId xmlns:a16="http://schemas.microsoft.com/office/drawing/2014/main" id="{16FE1F95-77A2-BFBF-3BC9-21AAA6650F1B}"/>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583683">
                                            <p:txEl>
                                              <p:pRg st="1" end="1"/>
                                            </p:txEl>
                                          </p:spTgt>
                                        </p:tgtEl>
                                        <p:attrNameLst>
                                          <p:attrName>style.visibility</p:attrName>
                                        </p:attrNameLst>
                                      </p:cBhvr>
                                      <p:to>
                                        <p:strVal val="visible"/>
                                      </p:to>
                                    </p:set>
                                    <p:animEffect transition="in" filter="dissolve">
                                      <p:cBhvr>
                                        <p:cTn id="7" dur="500"/>
                                        <p:tgtEl>
                                          <p:spTgt spid="5836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683" grpId="0"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8018" name="NotDefined 2"/>
          <p:cNvSpPr>
            <a:spLocks noGrp="1"/>
          </p:cNvSpPr>
          <p:nvPr>
            <p:ph type="title"/>
          </p:nvPr>
        </p:nvSpPr>
        <p:spPr>
          <a:xfrm>
            <a:off x="684213" y="333375"/>
            <a:ext cx="8131175"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rPr lang="zh-CN" altLang="en-US" sz="4000" b="1"/>
              <a:t>  100米、</a:t>
            </a:r>
            <a:r>
              <a:rPr lang="en-US" altLang="zh-CN" sz="4000" b="1"/>
              <a:t>200</a:t>
            </a:r>
            <a:r>
              <a:rPr lang="zh-CN" altLang="en-US" sz="4000" b="1"/>
              <a:t>米纪录（成绩）一览表</a:t>
            </a:r>
          </a:p>
        </p:txBody>
      </p:sp>
      <p:graphicFrame>
        <p:nvGraphicFramePr>
          <p:cNvPr id="598393" name="Table 79"/>
          <p:cNvGraphicFramePr>
            <a:graphicFrameLocks noGrp="1"/>
          </p:cNvGraphicFramePr>
          <p:nvPr/>
        </p:nvGraphicFramePr>
        <p:xfrm>
          <a:off x="684212" y="2276475"/>
          <a:ext cx="7826375" cy="3351530"/>
        </p:xfrm>
        <a:graphic>
          <a:graphicData uri="http://schemas.openxmlformats.org/drawingml/2006/table">
            <a:tbl>
              <a:tblPr/>
              <a:tblGrid>
                <a:gridCol w="647700">
                  <a:extLst>
                    <a:ext uri="{9D8B030D-6E8A-4147-A177-3AD203B41FA5}">
                      <a16:colId xmlns:a16="http://schemas.microsoft.com/office/drawing/2014/main" val="20000"/>
                    </a:ext>
                  </a:extLst>
                </a:gridCol>
                <a:gridCol w="1079500">
                  <a:extLst>
                    <a:ext uri="{9D8B030D-6E8A-4147-A177-3AD203B41FA5}">
                      <a16:colId xmlns:a16="http://schemas.microsoft.com/office/drawing/2014/main" val="20001"/>
                    </a:ext>
                  </a:extLst>
                </a:gridCol>
                <a:gridCol w="792162">
                  <a:extLst>
                    <a:ext uri="{9D8B030D-6E8A-4147-A177-3AD203B41FA5}">
                      <a16:colId xmlns:a16="http://schemas.microsoft.com/office/drawing/2014/main" val="20002"/>
                    </a:ext>
                  </a:extLst>
                </a:gridCol>
                <a:gridCol w="1081088">
                  <a:extLst>
                    <a:ext uri="{9D8B030D-6E8A-4147-A177-3AD203B41FA5}">
                      <a16:colId xmlns:a16="http://schemas.microsoft.com/office/drawing/2014/main" val="20003"/>
                    </a:ext>
                  </a:extLst>
                </a:gridCol>
                <a:gridCol w="935038">
                  <a:extLst>
                    <a:ext uri="{9D8B030D-6E8A-4147-A177-3AD203B41FA5}">
                      <a16:colId xmlns:a16="http://schemas.microsoft.com/office/drawing/2014/main" val="20004"/>
                    </a:ext>
                  </a:extLst>
                </a:gridCol>
                <a:gridCol w="720725">
                  <a:extLst>
                    <a:ext uri="{9D8B030D-6E8A-4147-A177-3AD203B41FA5}">
                      <a16:colId xmlns:a16="http://schemas.microsoft.com/office/drawing/2014/main" val="20005"/>
                    </a:ext>
                  </a:extLst>
                </a:gridCol>
                <a:gridCol w="1503362">
                  <a:extLst>
                    <a:ext uri="{9D8B030D-6E8A-4147-A177-3AD203B41FA5}">
                      <a16:colId xmlns:a16="http://schemas.microsoft.com/office/drawing/2014/main" val="20006"/>
                    </a:ext>
                  </a:extLst>
                </a:gridCol>
                <a:gridCol w="1066800">
                  <a:extLst>
                    <a:ext uri="{9D8B030D-6E8A-4147-A177-3AD203B41FA5}">
                      <a16:colId xmlns:a16="http://schemas.microsoft.com/office/drawing/2014/main" val="20007"/>
                    </a:ext>
                  </a:extLst>
                </a:gridCol>
              </a:tblGrid>
              <a:tr h="180975">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endParaRPr lang="zh-CN" altLang="en-US" sz="1600"/>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endParaRPr lang="zh-CN" altLang="en-US" sz="1600"/>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男子</a:t>
                      </a: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endParaRPr/>
                    </a:p>
                  </a:txBody>
                  <a:tcPr>
                    <a:lnR w="12700">
                      <a:miter lim="800000"/>
                    </a:lnR>
                    <a:lnT w="28575" cap="sq">
                      <a:solidFill>
                        <a:schemeClr val="tx1"/>
                      </a:solidFill>
                      <a:miter lim="800000"/>
                    </a:lnT>
                    <a:lnB w="12700">
                      <a:solidFill>
                        <a:schemeClr val="tx1"/>
                      </a:solidFill>
                      <a:miter lim="800000"/>
                    </a:lnB>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时间</a:t>
                      </a: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gridSpan="2">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女子</a:t>
                      </a: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hMerge="1">
                  <a:txBody>
                    <a:bodyPr vert="horz" wrap="square"/>
                    <a:lstStyle/>
                    <a:p>
                      <a:endParaRPr/>
                    </a:p>
                  </a:txBody>
                  <a:tcPr>
                    <a:lnR w="12700">
                      <a:miter lim="800000"/>
                    </a:lnR>
                    <a:lnT w="28575" cap="sq">
                      <a:solidFill>
                        <a:schemeClr val="tx1"/>
                      </a:solidFill>
                      <a:miter lim="800000"/>
                    </a:lnT>
                    <a:lnB w="12700">
                      <a:solidFill>
                        <a:schemeClr val="tx1"/>
                      </a:solidFill>
                      <a:miter lim="800000"/>
                    </a:lnB>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时间</a:t>
                      </a: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extLst>
                  <a:ext uri="{0D108BD9-81ED-4DB2-BD59-A6C34878D82A}">
                    <a16:rowId xmlns:a16="http://schemas.microsoft.com/office/drawing/2014/main" val="10000"/>
                  </a:ext>
                </a:extLst>
              </a:tr>
              <a:tr h="747712">
                <a:tc rowSpan="2">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100</a:t>
                      </a:r>
                      <a:r>
                        <a:rPr lang="zh-CN" altLang="en-US" sz="1600"/>
                        <a:t>米</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世界纪录</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9.7</a:t>
                      </a:r>
                      <a:r>
                        <a:rPr lang="en-US" altLang="zh-CN" sz="1600">
                          <a:ea typeface="Times New Roman" pitchFamily="18" charset="0"/>
                        </a:rPr>
                        <a:t>4 </a:t>
                      </a:r>
                      <a:endParaRPr lang="zh-CN" altLang="en-US" sz="1600">
                        <a:ea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ea typeface="Times New Roman" pitchFamily="18" charset="0"/>
                        </a:rPr>
                        <a:t> </a:t>
                      </a:r>
                      <a:r>
                        <a:rPr lang="zh-CN" altLang="en-US" sz="1600"/>
                        <a:t>鲍威尔</a:t>
                      </a:r>
                    </a:p>
                    <a:p>
                      <a:pPr marL="0" lvl="0" indent="0">
                        <a:buNone/>
                      </a:pPr>
                      <a:r>
                        <a:rPr lang="zh-CN" altLang="en-US" sz="1600"/>
                        <a:t>（牙买加）</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endParaRPr lang="zh-CN" altLang="en-US" sz="1600"/>
                    </a:p>
                    <a:p>
                      <a:pPr marL="0" lvl="0" indent="0">
                        <a:buNone/>
                      </a:pPr>
                      <a:r>
                        <a:rPr lang="zh-CN" altLang="en-US" sz="1600"/>
                        <a:t>05.6.14</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10.49 </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乔伊娜</a:t>
                      </a:r>
                    </a:p>
                    <a:p>
                      <a:pPr marL="0" lvl="0" indent="0">
                        <a:buNone/>
                      </a:pPr>
                      <a:r>
                        <a:rPr lang="zh-CN" altLang="en-US" sz="1600"/>
                        <a:t>（美国）</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endParaRPr lang="zh-CN" altLang="en-US" sz="1600"/>
                    </a:p>
                    <a:p>
                      <a:pPr marL="0" lvl="0" indent="0">
                        <a:buNone/>
                      </a:pPr>
                      <a:r>
                        <a:rPr lang="zh-CN" altLang="en-US" sz="1600"/>
                        <a:t>88.7.16</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1"/>
                  </a:ext>
                </a:extLst>
              </a:tr>
              <a:tr h="717550">
                <a:tc vMerge="1">
                  <a:txBody>
                    <a:bodyPr vert="horz" wrap="square"/>
                    <a:lstStyle/>
                    <a:p>
                      <a:endParaRPr/>
                    </a:p>
                  </a:txBody>
                  <a:tcPr>
                    <a:lnL w="28575" cap="sq">
                      <a:solidFill>
                        <a:schemeClr val="tx1"/>
                      </a:solidFill>
                      <a:miter lim="800000"/>
                    </a:lnL>
                    <a:lnR w="12700">
                      <a:solidFill>
                        <a:schemeClr val="tx1"/>
                      </a:solidFill>
                      <a:miter lim="800000"/>
                    </a:lnR>
                    <a:lnB w="12700">
                      <a:miter lim="800000"/>
                    </a:lnB>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全国纪录</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10.17 </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周伟</a:t>
                      </a:r>
                    </a:p>
                    <a:p>
                      <a:pPr marL="0" lvl="0" indent="0">
                        <a:buNone/>
                      </a:pPr>
                      <a:endParaRPr lang="zh-CN" altLang="en-US" sz="1600">
                        <a:ea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98.6.6</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10.79</a:t>
                      </a:r>
                    </a:p>
                    <a:p>
                      <a:pPr marL="0" lvl="0" indent="0">
                        <a:buNone/>
                      </a:pPr>
                      <a:endParaRPr lang="en-US" altLang="zh-CN" sz="1600"/>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李雪梅</a:t>
                      </a:r>
                      <a:endParaRPr lang="zh-CN" altLang="en-US" sz="1600"/>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97.10.18</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2"/>
                  </a:ext>
                </a:extLst>
              </a:tr>
              <a:tr h="762000">
                <a:tc rowSpan="2">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200</a:t>
                      </a:r>
                      <a:r>
                        <a:rPr lang="zh-CN" altLang="en-US" sz="1600"/>
                        <a:t>米</a:t>
                      </a:r>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世界纪录</a:t>
                      </a:r>
                    </a:p>
                    <a:p>
                      <a:pPr marL="0" lvl="0" indent="0">
                        <a:buNone/>
                      </a:pPr>
                      <a:endParaRPr lang="zh-CN" altLang="en-US" sz="1600"/>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19.32</a:t>
                      </a:r>
                      <a:endParaRPr lang="zh-CN" altLang="en-US" sz="1600"/>
                    </a:p>
                    <a:p>
                      <a:pPr marL="0" lvl="0" indent="0">
                        <a:buNone/>
                      </a:pPr>
                      <a:endParaRPr lang="zh-CN" altLang="en-US" sz="1600">
                        <a:ea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约翰逊</a:t>
                      </a:r>
                    </a:p>
                    <a:p>
                      <a:pPr marL="0" lvl="0" indent="0">
                        <a:buNone/>
                      </a:pPr>
                      <a:r>
                        <a:rPr lang="zh-CN" altLang="en-US" sz="1600"/>
                        <a:t>（美国） </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07.9.9</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21</a:t>
                      </a:r>
                      <a:r>
                        <a:rPr lang="zh-CN" altLang="en-US" sz="1600"/>
                        <a:t>秒</a:t>
                      </a:r>
                      <a:r>
                        <a:rPr lang="en-US" altLang="zh-CN" sz="1600"/>
                        <a:t>34</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乔伊娜</a:t>
                      </a:r>
                    </a:p>
                    <a:p>
                      <a:pPr marL="0" lvl="0" indent="0">
                        <a:buNone/>
                      </a:pPr>
                      <a:r>
                        <a:rPr lang="zh-CN" altLang="en-US" sz="1600"/>
                        <a:t>（美国）</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88.9.29</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extLst>
                  <a:ext uri="{0D108BD9-81ED-4DB2-BD59-A6C34878D82A}">
                    <a16:rowId xmlns:a16="http://schemas.microsoft.com/office/drawing/2014/main" val="10003"/>
                  </a:ext>
                </a:extLst>
              </a:tr>
              <a:tr h="788988">
                <a:tc vMerge="1">
                  <a:txBody>
                    <a:bodyPr vert="horz" wrap="square"/>
                    <a:lstStyle/>
                    <a:p>
                      <a:endParaRPr/>
                    </a:p>
                  </a:txBody>
                  <a:tcPr>
                    <a:lnL w="28575" cap="sq">
                      <a:solidFill>
                        <a:schemeClr val="tx1"/>
                      </a:solidFill>
                      <a:miter lim="800000"/>
                    </a:lnL>
                    <a:lnR w="12700">
                      <a:solidFill>
                        <a:schemeClr val="tx1"/>
                      </a:solidFill>
                      <a:miter lim="800000"/>
                    </a:lnR>
                    <a:lnB w="28575" cap="sq">
                      <a:miter lim="800000"/>
                    </a:lnB>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              全国纪录</a:t>
                      </a: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ea typeface="Times New Roman" pitchFamily="18" charset="0"/>
                        </a:rPr>
                        <a:t>20.54</a:t>
                      </a:r>
                    </a:p>
                    <a:p>
                      <a:pPr marL="0" lvl="0" indent="0">
                        <a:buNone/>
                      </a:pPr>
                      <a:endParaRPr lang="zh-CN" altLang="en-US" sz="1600">
                        <a:ea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t>韩朝明</a:t>
                      </a:r>
                      <a:endParaRPr lang="zh-CN" altLang="en-US" sz="1600">
                        <a:ea typeface="Times New Roman" pitchFamily="18" charset="0"/>
                      </a:endParaRPr>
                    </a:p>
                    <a:p>
                      <a:pPr marL="0" lvl="0" indent="0">
                        <a:buNone/>
                      </a:pPr>
                      <a:endParaRPr lang="zh-CN" altLang="en-US" sz="1600">
                        <a:ea typeface="Times New Roman" pitchFamily="18" charset="0"/>
                      </a:endParaRP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96.5.7</a:t>
                      </a:r>
                    </a:p>
                    <a:p>
                      <a:pPr marL="0" lvl="0" indent="0">
                        <a:buNone/>
                      </a:pPr>
                      <a:endParaRPr lang="en-US" altLang="zh-CN" sz="1600"/>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22.01</a:t>
                      </a:r>
                    </a:p>
                    <a:p>
                      <a:pPr marL="0" lvl="0" indent="0">
                        <a:buNone/>
                      </a:pPr>
                      <a:endParaRPr lang="en-US" altLang="zh-CN" sz="1600"/>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zh-CN" altLang="en-US" sz="1600">
                          <a:ea typeface="Times New Roman" pitchFamily="18" charset="0"/>
                        </a:rPr>
                        <a:t>李雪梅</a:t>
                      </a:r>
                      <a:endParaRPr lang="zh-CN" altLang="en-US" sz="1600"/>
                    </a:p>
                    <a:p>
                      <a:pPr marL="0" lvl="0" indent="0">
                        <a:buNone/>
                      </a:pPr>
                      <a:endParaRPr lang="zh-CN" altLang="en-US" sz="1600"/>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1800" b="0" i="0" u="none" baseline="0">
                          <a:solidFill>
                            <a:schemeClr val="tx1"/>
                          </a:solidFill>
                          <a:effectLst/>
                          <a:latin typeface="Times New Roman" pitchFamily="18" charset="0"/>
                          <a:ea typeface="宋体" pitchFamily="2" charset="-122"/>
                        </a:defRPr>
                      </a:lvl5pPr>
                    </a:lstStyle>
                    <a:p>
                      <a:pPr marL="0" lvl="0" indent="0">
                        <a:buNone/>
                      </a:pPr>
                      <a:r>
                        <a:rPr lang="en-US" altLang="zh-CN" sz="1600"/>
                        <a:t>97.10.22</a:t>
                      </a:r>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extLst>
                  <a:ext uri="{0D108BD9-81ED-4DB2-BD59-A6C34878D82A}">
                    <a16:rowId xmlns:a16="http://schemas.microsoft.com/office/drawing/2014/main" val="10004"/>
                  </a:ext>
                </a:extLst>
              </a:tr>
            </a:tbl>
          </a:graphicData>
        </a:graphic>
      </p:graphicFrame>
      <p:sp>
        <p:nvSpPr>
          <p:cNvPr id="2" name="灯片编号占位符 1">
            <a:extLst>
              <a:ext uri="{FF2B5EF4-FFF2-40B4-BE49-F238E27FC236}">
                <a16:creationId xmlns:a16="http://schemas.microsoft.com/office/drawing/2014/main" id="{E93E0EDA-1357-273A-8AD2-2FB2FB285D40}"/>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8</a:t>
            </a:fld>
            <a:endParaRPr lang="en-US"/>
          </a:p>
        </p:txBody>
      </p:sp>
      <p:sp>
        <p:nvSpPr>
          <p:cNvPr id="3" name="页脚占位符 2">
            <a:extLst>
              <a:ext uri="{FF2B5EF4-FFF2-40B4-BE49-F238E27FC236}">
                <a16:creationId xmlns:a16="http://schemas.microsoft.com/office/drawing/2014/main" id="{43848F12-6FB7-2A53-915F-22F5FEA81267}"/>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4706"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84707" name="NotDefined 3"/>
          <p:cNvSpPr>
            <a:spLocks noGrp="1"/>
          </p:cNvSpPr>
          <p:nvPr>
            <p:ph type="body" idx="4294967295"/>
          </p:nvPr>
        </p:nvSpPr>
        <p:spPr>
          <a:xfrm>
            <a:off x="762000" y="205740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buNone/>
            </a:pPr>
            <a:r>
              <a:rPr lang="zh-CN" altLang="en-US" sz="2800"/>
              <a:t>             现代短跑技术的特征是以髋为轴的高速摆动－</a:t>
            </a:r>
            <a:r>
              <a:rPr lang="zh-CN" altLang="en-US" sz="2800" b="1">
                <a:solidFill>
                  <a:srgbClr val="A00804"/>
                </a:solidFill>
                <a:effectLst>
                  <a:outerShdw blurRad="38100" dist="38100" dir="2700000" algn="tl">
                    <a:srgbClr val="FFFFFF"/>
                  </a:outerShdw>
                </a:effectLst>
              </a:rPr>
              <a:t>平动运动</a:t>
            </a:r>
            <a:r>
              <a:rPr lang="zh-CN" altLang="en-US" sz="2800"/>
              <a:t>，后蹬动作是以髋为轴的高速摆动动作的延续。</a:t>
            </a:r>
            <a:br>
              <a:rPr lang="zh-CN" altLang="en-US" sz="2800"/>
            </a:br>
            <a:r>
              <a:rPr lang="zh-CN" altLang="en-US" sz="2800"/>
              <a:t>　　传统短跑理论的技术组合是由缓冲－蹬伸动作组成，这种认识破坏了人体高速跑动中跑运动动作的连续性和各运动环节用力的共济性、系统性，忽视摆动动作的主导作用，导致在专项技术和专项力量训练中，形成了一套以提高后蹬效果为主的技术理论和练习方法。 </a:t>
            </a:r>
          </a:p>
          <a:p>
            <a:pPr lvl="0">
              <a:buNone/>
            </a:pPr>
            <a:endParaRPr lang="zh-CN" altLang="en-US" sz="2800"/>
          </a:p>
        </p:txBody>
      </p:sp>
      <p:sp>
        <p:nvSpPr>
          <p:cNvPr id="2" name="灯片编号占位符 1">
            <a:extLst>
              <a:ext uri="{FF2B5EF4-FFF2-40B4-BE49-F238E27FC236}">
                <a16:creationId xmlns:a16="http://schemas.microsoft.com/office/drawing/2014/main" id="{F134ED28-B604-4239-1F39-92986073E921}"/>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9</a:t>
            </a:fld>
            <a:endParaRPr lang="en-US"/>
          </a:p>
        </p:txBody>
      </p:sp>
      <p:sp>
        <p:nvSpPr>
          <p:cNvPr id="3" name="页脚占位符 2">
            <a:extLst>
              <a:ext uri="{FF2B5EF4-FFF2-40B4-BE49-F238E27FC236}">
                <a16:creationId xmlns:a16="http://schemas.microsoft.com/office/drawing/2014/main" id="{282DDA88-EA16-C2BE-271A-892EAAEEE9CD}"/>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84707">
                                            <p:txEl>
                                              <p:pRg st="0" end="0"/>
                                            </p:txEl>
                                          </p:spTgt>
                                        </p:tgtEl>
                                        <p:attrNameLst>
                                          <p:attrName>style.visibility</p:attrName>
                                        </p:attrNameLst>
                                      </p:cBhvr>
                                      <p:to>
                                        <p:strVal val="visible"/>
                                      </p:to>
                                    </p:set>
                                    <p:animEffect transition="in" filter="blinds(horizontal)">
                                      <p:cBhvr>
                                        <p:cTn id="7" dur="500"/>
                                        <p:tgtEl>
                                          <p:spTgt spid="5847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4707"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5730"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85731" name="NotDefined 3"/>
          <p:cNvSpPr>
            <a:spLocks noGrp="1"/>
          </p:cNvSpPr>
          <p:nvPr>
            <p:ph type="body" idx="4294967295"/>
          </p:nvPr>
        </p:nvSpPr>
        <p:spPr>
          <a:xfrm>
            <a:off x="685800" y="205740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buNone/>
            </a:pPr>
            <a:r>
              <a:rPr lang="zh-CN" altLang="en-US"/>
              <a:t>            以髋为轴的摆动力量、掌趾和踝关节的退让与超等长力量以及两臂的摆动力量是现代短跑技术的需要，是短跑运动员必须重视的专项力量，这是提高短跑专项成绩的有效途径。 </a:t>
            </a:r>
          </a:p>
          <a:p>
            <a:pPr lvl="0">
              <a:buNone/>
            </a:pPr>
            <a:endParaRPr lang="zh-CN" altLang="en-US"/>
          </a:p>
        </p:txBody>
      </p:sp>
      <p:sp>
        <p:nvSpPr>
          <p:cNvPr id="2" name="灯片编号占位符 1">
            <a:extLst>
              <a:ext uri="{FF2B5EF4-FFF2-40B4-BE49-F238E27FC236}">
                <a16:creationId xmlns:a16="http://schemas.microsoft.com/office/drawing/2014/main" id="{618E3D6B-BEC3-1637-9ECD-B057FE321168}"/>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10</a:t>
            </a:fld>
            <a:endParaRPr lang="en-US"/>
          </a:p>
        </p:txBody>
      </p:sp>
      <p:sp>
        <p:nvSpPr>
          <p:cNvPr id="3" name="页脚占位符 2">
            <a:extLst>
              <a:ext uri="{FF2B5EF4-FFF2-40B4-BE49-F238E27FC236}">
                <a16:creationId xmlns:a16="http://schemas.microsoft.com/office/drawing/2014/main" id="{E2C19789-1E9B-AE5A-B222-5F8790976E24}"/>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85731">
                                            <p:txEl>
                                              <p:pRg st="0" end="0"/>
                                            </p:txEl>
                                          </p:spTgt>
                                        </p:tgtEl>
                                        <p:attrNameLst>
                                          <p:attrName>style.visibility</p:attrName>
                                        </p:attrNameLst>
                                      </p:cBhvr>
                                      <p:to>
                                        <p:strVal val="visible"/>
                                      </p:to>
                                    </p:set>
                                    <p:anim calcmode="lin" valueType="num">
                                      <p:cBhvr additive="base">
                                        <p:cTn id="7" dur="500" fill="hold"/>
                                        <p:tgtEl>
                                          <p:spTgt spid="5857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8573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5731"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42"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pPr lvl="0"/>
            <a:r>
              <a:rPr lang="zh-CN" altLang="en-US"/>
              <a:t>二．</a:t>
            </a:r>
            <a:r>
              <a:rPr lang="zh-CN" altLang="en-US" b="1"/>
              <a:t>影响人体跑动的力</a:t>
            </a:r>
            <a:r>
              <a:rPr lang="zh-CN" altLang="en-US"/>
              <a:t>：</a:t>
            </a:r>
          </a:p>
        </p:txBody>
      </p:sp>
      <p:sp>
        <p:nvSpPr>
          <p:cNvPr id="573443" name="NotDefined 3"/>
          <p:cNvSpPr>
            <a:spLocks noGrp="1"/>
          </p:cNvSpPr>
          <p:nvPr>
            <p:ph type="body" idx="4294967295"/>
          </p:nvPr>
        </p:nvSpPr>
        <p:spPr>
          <a:xfrm>
            <a:off x="304800" y="220980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buNone/>
            </a:pPr>
            <a:r>
              <a:rPr lang="zh-CN" altLang="en-US"/>
              <a:t>             根据牛顿第三定律，两个物体之间的作用力和反作用力总是同时存在，它们的大小相等、方向相反。 </a:t>
            </a:r>
          </a:p>
        </p:txBody>
      </p:sp>
      <p:pic>
        <p:nvPicPr>
          <p:cNvPr id="573445" name="Picture 5"/>
          <p:cNvPicPr>
            <a:picLocks noChangeAspect="1"/>
          </p:cNvPicPr>
          <p:nvPr/>
        </p:nvPicPr>
        <p:blipFill>
          <a:blip r:embed="rId3" r:link="rId2"/>
          <a:stretch>
            <a:fillRect/>
          </a:stretch>
        </p:blipFill>
        <p:spPr>
          <a:xfrm>
            <a:off x="4495800" y="3886200"/>
            <a:ext cx="4648200" cy="2971800"/>
          </a:xfrm>
          <a:prstGeom prst="rect">
            <a:avLst/>
          </a:prstGeom>
          <a:noFill/>
          <a:ln>
            <a:miter lim="800000"/>
          </a:ln>
        </p:spPr>
      </p:pic>
      <p:sp>
        <p:nvSpPr>
          <p:cNvPr id="2" name="灯片编号占位符 1">
            <a:extLst>
              <a:ext uri="{FF2B5EF4-FFF2-40B4-BE49-F238E27FC236}">
                <a16:creationId xmlns:a16="http://schemas.microsoft.com/office/drawing/2014/main" id="{3E6E02D4-BEF5-7E27-2699-0ED07F0E314F}"/>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11</a:t>
            </a:fld>
            <a:endParaRPr lang="en-US"/>
          </a:p>
        </p:txBody>
      </p:sp>
      <p:sp>
        <p:nvSpPr>
          <p:cNvPr id="3" name="页脚占位符 2">
            <a:extLst>
              <a:ext uri="{FF2B5EF4-FFF2-40B4-BE49-F238E27FC236}">
                <a16:creationId xmlns:a16="http://schemas.microsoft.com/office/drawing/2014/main" id="{8396A7EF-2B30-CFE7-D51E-7B95025586C8}"/>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4466"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4467"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buNone/>
            </a:pPr>
            <a:r>
              <a:rPr lang="zh-CN" altLang="en-US" sz="2800"/>
              <a:t>1、  内力：人体各部位之间相互作用时所产生的力，如肌肉收缩力（肌肉拉力）通过骨骼的传递作用于地面。（作用力与反作用力）</a:t>
            </a:r>
          </a:p>
          <a:p>
            <a:pPr lvl="0" algn="just">
              <a:buNone/>
            </a:pPr>
            <a:r>
              <a:rPr lang="zh-CN" altLang="en-US" sz="2800"/>
              <a:t>2、  外力：人体与外界物体相互作用时，外界物体对人体作用的力。</a:t>
            </a:r>
          </a:p>
          <a:p>
            <a:pPr lvl="0" algn="just">
              <a:buNone/>
            </a:pPr>
            <a:r>
              <a:rPr lang="zh-CN" altLang="en-US" sz="2800"/>
              <a:t>影响人体跑动的外力主要有：</a:t>
            </a:r>
          </a:p>
          <a:p>
            <a:pPr lvl="0" algn="just">
              <a:buNone/>
            </a:pPr>
            <a:r>
              <a:rPr lang="zh-CN" altLang="en-US" sz="2400" b="1"/>
              <a:t>    重力、支撑反作用力、摩擦力、空气阻力</a:t>
            </a:r>
            <a:r>
              <a:rPr lang="zh-CN" altLang="en-US" sz="2800"/>
              <a:t>。</a:t>
            </a:r>
          </a:p>
          <a:p>
            <a:pPr lvl="0">
              <a:buNone/>
            </a:pPr>
            <a:r>
              <a:rPr lang="zh-CN" altLang="en-US" sz="2800"/>
              <a:t>（1）、重力：是地心对人体的吸引力。 </a:t>
            </a:r>
          </a:p>
        </p:txBody>
      </p:sp>
      <p:sp>
        <p:nvSpPr>
          <p:cNvPr id="2" name="灯片编号占位符 1">
            <a:extLst>
              <a:ext uri="{FF2B5EF4-FFF2-40B4-BE49-F238E27FC236}">
                <a16:creationId xmlns:a16="http://schemas.microsoft.com/office/drawing/2014/main" id="{D071A08F-A0FC-829B-0E2F-DEAF3A8AD6F6}"/>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12</a:t>
            </a:fld>
            <a:endParaRPr lang="en-US"/>
          </a:p>
        </p:txBody>
      </p:sp>
      <p:sp>
        <p:nvSpPr>
          <p:cNvPr id="3" name="页脚占位符 2">
            <a:extLst>
              <a:ext uri="{FF2B5EF4-FFF2-40B4-BE49-F238E27FC236}">
                <a16:creationId xmlns:a16="http://schemas.microsoft.com/office/drawing/2014/main" id="{21A850BC-2ED5-E419-8F50-32B58DF959D6}"/>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74467">
                                            <p:txEl>
                                              <p:pRg st="0" end="0"/>
                                            </p:txEl>
                                          </p:spTgt>
                                        </p:tgtEl>
                                        <p:attrNameLst>
                                          <p:attrName>style.visibility</p:attrName>
                                        </p:attrNameLst>
                                      </p:cBhvr>
                                      <p:to>
                                        <p:strVal val="visible"/>
                                      </p:to>
                                    </p:set>
                                    <p:animEffect transition="in" filter="blinds(horizontal)">
                                      <p:cBhvr>
                                        <p:cTn id="7" dur="500"/>
                                        <p:tgtEl>
                                          <p:spTgt spid="57446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74467">
                                            <p:txEl>
                                              <p:pRg st="1" end="1"/>
                                            </p:txEl>
                                          </p:spTgt>
                                        </p:tgtEl>
                                        <p:attrNameLst>
                                          <p:attrName>style.visibility</p:attrName>
                                        </p:attrNameLst>
                                      </p:cBhvr>
                                      <p:to>
                                        <p:strVal val="visible"/>
                                      </p:to>
                                    </p:set>
                                    <p:animEffect transition="in" filter="blinds(horizontal)">
                                      <p:cBhvr>
                                        <p:cTn id="12" dur="500"/>
                                        <p:tgtEl>
                                          <p:spTgt spid="574467">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74467">
                                            <p:txEl>
                                              <p:pRg st="2" end="2"/>
                                            </p:txEl>
                                          </p:spTgt>
                                        </p:tgtEl>
                                        <p:attrNameLst>
                                          <p:attrName>style.visibility</p:attrName>
                                        </p:attrNameLst>
                                      </p:cBhvr>
                                      <p:to>
                                        <p:strVal val="visible"/>
                                      </p:to>
                                    </p:set>
                                    <p:animEffect transition="in" filter="blinds(horizontal)">
                                      <p:cBhvr>
                                        <p:cTn id="17" dur="500"/>
                                        <p:tgtEl>
                                          <p:spTgt spid="574467">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574467">
                                            <p:txEl>
                                              <p:pRg st="3" end="3"/>
                                            </p:txEl>
                                          </p:spTgt>
                                        </p:tgtEl>
                                        <p:attrNameLst>
                                          <p:attrName>style.visibility</p:attrName>
                                        </p:attrNameLst>
                                      </p:cBhvr>
                                      <p:to>
                                        <p:strVal val="visible"/>
                                      </p:to>
                                    </p:set>
                                    <p:animEffect transition="in" filter="blinds(horizontal)">
                                      <p:cBhvr>
                                        <p:cTn id="22" dur="500"/>
                                        <p:tgtEl>
                                          <p:spTgt spid="574467">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574467">
                                            <p:txEl>
                                              <p:pRg st="4" end="4"/>
                                            </p:txEl>
                                          </p:spTgt>
                                        </p:tgtEl>
                                        <p:attrNameLst>
                                          <p:attrName>style.visibility</p:attrName>
                                        </p:attrNameLst>
                                      </p:cBhvr>
                                      <p:to>
                                        <p:strVal val="visible"/>
                                      </p:to>
                                    </p:set>
                                    <p:animEffect transition="in" filter="blinds(horizontal)">
                                      <p:cBhvr>
                                        <p:cTn id="27" dur="500"/>
                                        <p:tgtEl>
                                          <p:spTgt spid="5744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4467"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5490"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5491"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lnSpc>
                <a:spcPct val="90000"/>
              </a:lnSpc>
              <a:buNone/>
            </a:pPr>
            <a:r>
              <a:rPr lang="zh-CN" altLang="en-US" sz="2800"/>
              <a:t>       （2）支撑反作用力：有两种情况应加以分析：一是摆动腿着地瞬间，对跑进方向来说是阻力；二是当身体重心移过脚支撑点时，这时动力。</a:t>
            </a:r>
          </a:p>
          <a:p>
            <a:pPr lvl="0">
              <a:lnSpc>
                <a:spcPct val="90000"/>
              </a:lnSpc>
              <a:buNone/>
            </a:pPr>
            <a:r>
              <a:rPr lang="zh-CN" altLang="en-US" sz="2800"/>
              <a:t>           后蹬技术就是为了使后蹬反作用力获得最佳的效果。后蹬的效果取决于：后蹬的力量（根据牛顿第二定律</a:t>
            </a:r>
            <a:r>
              <a:rPr lang="en-US" altLang="zh-CN" sz="2800"/>
              <a:t>F＝ma，</a:t>
            </a:r>
            <a:r>
              <a:rPr lang="zh-CN" altLang="en-US" sz="2800"/>
              <a:t>力是使物体获得加速度的原因，即质量</a:t>
            </a:r>
            <a:r>
              <a:rPr lang="en-US" altLang="zh-CN" sz="2800"/>
              <a:t>m</a:t>
            </a:r>
            <a:r>
              <a:rPr lang="zh-CN" altLang="en-US" sz="2800"/>
              <a:t>不变的情况下，后蹬的作用力</a:t>
            </a:r>
            <a:r>
              <a:rPr lang="en-US" altLang="zh-CN" sz="2800"/>
              <a:t>F</a:t>
            </a:r>
            <a:r>
              <a:rPr lang="zh-CN" altLang="en-US" sz="2800"/>
              <a:t>愈大，人体所获得的加速度</a:t>
            </a:r>
            <a:r>
              <a:rPr lang="en-US" altLang="zh-CN" sz="2800"/>
              <a:t>a</a:t>
            </a:r>
            <a:r>
              <a:rPr lang="zh-CN" altLang="en-US" sz="2800"/>
              <a:t>也愈大）；后蹬角度；支撑反作用力是否通过身体总重心；蹬摆动作的正确配合。 </a:t>
            </a:r>
          </a:p>
        </p:txBody>
      </p:sp>
      <p:sp>
        <p:nvSpPr>
          <p:cNvPr id="2" name="灯片编号占位符 1">
            <a:extLst>
              <a:ext uri="{FF2B5EF4-FFF2-40B4-BE49-F238E27FC236}">
                <a16:creationId xmlns:a16="http://schemas.microsoft.com/office/drawing/2014/main" id="{6A2793FC-1DA4-3592-6148-1BEB309C09C7}"/>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13</a:t>
            </a:fld>
            <a:endParaRPr lang="en-US"/>
          </a:p>
        </p:txBody>
      </p:sp>
      <p:sp>
        <p:nvSpPr>
          <p:cNvPr id="3" name="页脚占位符 2">
            <a:extLst>
              <a:ext uri="{FF2B5EF4-FFF2-40B4-BE49-F238E27FC236}">
                <a16:creationId xmlns:a16="http://schemas.microsoft.com/office/drawing/2014/main" id="{52D14C82-F974-AF7F-5BF7-2CDC6F3026F4}"/>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575491">
                                            <p:txEl>
                                              <p:pRg st="0" end="0"/>
                                            </p:txEl>
                                          </p:spTgt>
                                        </p:tgtEl>
                                        <p:attrNameLst>
                                          <p:attrName>style.visibility</p:attrName>
                                        </p:attrNameLst>
                                      </p:cBhvr>
                                      <p:to>
                                        <p:strVal val="visible"/>
                                      </p:to>
                                    </p:set>
                                    <p:animEffect transition="in" filter="checkerboard(across)">
                                      <p:cBhvr>
                                        <p:cTn id="7" dur="500"/>
                                        <p:tgtEl>
                                          <p:spTgt spid="575491">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575491">
                                            <p:txEl>
                                              <p:pRg st="1" end="1"/>
                                            </p:txEl>
                                          </p:spTgt>
                                        </p:tgtEl>
                                        <p:attrNameLst>
                                          <p:attrName>style.visibility</p:attrName>
                                        </p:attrNameLst>
                                      </p:cBhvr>
                                      <p:to>
                                        <p:strVal val="visible"/>
                                      </p:to>
                                    </p:set>
                                    <p:animEffect transition="in" filter="checkerboard(across)">
                                      <p:cBhvr>
                                        <p:cTn id="12" dur="500"/>
                                        <p:tgtEl>
                                          <p:spTgt spid="5754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5491"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9042"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99043"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endParaRPr/>
          </a:p>
        </p:txBody>
      </p:sp>
      <p:pic>
        <p:nvPicPr>
          <p:cNvPr id="599044" name="Picture 4"/>
          <p:cNvPicPr>
            <a:picLocks noChangeAspect="1"/>
          </p:cNvPicPr>
          <p:nvPr/>
        </p:nvPicPr>
        <p:blipFill>
          <a:blip r:embed="rId3" r:link="rId2"/>
          <a:stretch>
            <a:fillRect/>
          </a:stretch>
        </p:blipFill>
        <p:spPr>
          <a:xfrm>
            <a:off x="0" y="0"/>
            <a:ext cx="9144000" cy="6858000"/>
          </a:xfrm>
          <a:prstGeom prst="rect">
            <a:avLst/>
          </a:prstGeom>
          <a:noFill/>
          <a:ln>
            <a:miter lim="800000"/>
          </a:ln>
        </p:spPr>
      </p:pic>
      <p:sp>
        <p:nvSpPr>
          <p:cNvPr id="2" name="灯片编号占位符 1">
            <a:extLst>
              <a:ext uri="{FF2B5EF4-FFF2-40B4-BE49-F238E27FC236}">
                <a16:creationId xmlns:a16="http://schemas.microsoft.com/office/drawing/2014/main" id="{50DE0247-FFF4-5FE7-5D71-56EE80F600BA}"/>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14</a:t>
            </a:fld>
            <a:endParaRPr lang="en-US"/>
          </a:p>
        </p:txBody>
      </p:sp>
      <p:sp>
        <p:nvSpPr>
          <p:cNvPr id="3" name="页脚占位符 2">
            <a:extLst>
              <a:ext uri="{FF2B5EF4-FFF2-40B4-BE49-F238E27FC236}">
                <a16:creationId xmlns:a16="http://schemas.microsoft.com/office/drawing/2014/main" id="{A2A751EF-87F3-3B8D-8CAD-F9DF49C3A041}"/>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6514" name="NotDefined 2"/>
          <p:cNvSpPr>
            <a:spLocks noGrp="1"/>
          </p:cNvSpPr>
          <p:nvPr>
            <p:ph type="title"/>
          </p:nvPr>
        </p:nvSpPr>
        <p:spPr>
          <a:xfrm>
            <a:off x="1066800" y="838200"/>
            <a:ext cx="7772400" cy="1143000"/>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effectLst/>
                <a:latin typeface="Times New Roman" pitchFamily="18" charset="0"/>
                <a:ea typeface="宋体" pitchFamily="2" charset="-122"/>
              </a:defRPr>
            </a:lvl1pPr>
          </a:lstStyle>
          <a:p>
            <a:endParaRPr/>
          </a:p>
        </p:txBody>
      </p:sp>
      <p:sp>
        <p:nvSpPr>
          <p:cNvPr id="576515" name="NotDefined 3"/>
          <p:cNvSpPr>
            <a:spLocks noGrp="1"/>
          </p:cNvSpPr>
          <p:nvPr>
            <p:ph type="body" idx="4294967295"/>
          </p:nvPr>
        </p:nvSpPr>
        <p:spPr>
          <a:xfrm>
            <a:off x="1066800" y="2101850"/>
            <a:ext cx="7772400" cy="4114800"/>
          </a:xfrm>
          <a:noFill/>
          <a:ln>
            <a:miter lim="800000"/>
          </a:ln>
        </p:spPr>
        <p:txBody>
          <a:bodyPr/>
          <a:lstStyle>
            <a:lvl1pPr marL="457200" indent="-457200" algn="l" defTabSz="914400" rtl="0" eaLnBrk="1" fontAlgn="base" hangingPunct="1">
              <a:lnSpc>
                <a:spcPct val="100000"/>
              </a:lnSpc>
              <a:spcBef>
                <a:spcPct val="20000"/>
              </a:spcBef>
              <a:spcAft>
                <a:spcPct val="0"/>
              </a:spcAft>
              <a:buClr>
                <a:srgbClr val="A50021"/>
              </a:buClr>
              <a:buSzPct val="75000"/>
              <a:buFont typeface="Wingdings" pitchFamily="2" charset="2"/>
              <a:buChar char="n"/>
              <a:defRPr kumimoji="1" lang="en-US" altLang="en-US" sz="3200" b="0" i="0" u="none" baseline="0">
                <a:solidFill>
                  <a:schemeClr val="tx1"/>
                </a:solidFill>
                <a:effectLst/>
                <a:latin typeface="Times New Roman" pitchFamily="18" charset="0"/>
                <a:ea typeface="宋体" pitchFamily="2" charset="-122"/>
              </a:defRPr>
            </a:lvl1pPr>
            <a:lvl2pPr marL="1027112" indent="-455612" algn="l" defTabSz="914400" rtl="0" eaLnBrk="1" fontAlgn="base" hangingPunct="1">
              <a:lnSpc>
                <a:spcPct val="100000"/>
              </a:lnSpc>
              <a:spcBef>
                <a:spcPct val="20000"/>
              </a:spcBef>
              <a:spcAft>
                <a:spcPct val="0"/>
              </a:spcAft>
              <a:buClr>
                <a:schemeClr val="accent2"/>
              </a:buClr>
              <a:buSzPct val="75000"/>
              <a:buFont typeface="Wingdings" pitchFamily="2" charset="2"/>
              <a:buChar char="n"/>
              <a:defRPr kumimoji="1" lang="en-US" altLang="en-US" sz="2800" b="0" i="0" u="none" baseline="0">
                <a:solidFill>
                  <a:schemeClr val="tx1"/>
                </a:solidFill>
                <a:effectLst/>
                <a:latin typeface="Times New Roman" pitchFamily="18" charset="0"/>
                <a:ea typeface="宋体" pitchFamily="2" charset="-122"/>
              </a:defRPr>
            </a:lvl2pPr>
            <a:lvl3pPr marL="1370012" indent="-228600" algn="l" defTabSz="914400" rtl="0" eaLnBrk="1" fontAlgn="base" hangingPunct="1">
              <a:lnSpc>
                <a:spcPct val="100000"/>
              </a:lnSpc>
              <a:spcBef>
                <a:spcPct val="20000"/>
              </a:spcBef>
              <a:spcAft>
                <a:spcPct val="0"/>
              </a:spcAft>
              <a:buClr>
                <a:srgbClr val="666699"/>
              </a:buClr>
              <a:buSzPct val="70000"/>
              <a:buFont typeface="Wingdings" pitchFamily="2" charset="2"/>
              <a:buChar char="n"/>
              <a:defRPr kumimoji="1" lang="en-US" altLang="en-US" sz="2400" b="0" i="0" u="none" baseline="0">
                <a:solidFill>
                  <a:schemeClr val="tx1"/>
                </a:solidFill>
                <a:effectLst/>
                <a:latin typeface="Times New Roman" pitchFamily="18" charset="0"/>
                <a:ea typeface="宋体" pitchFamily="2" charset="-122"/>
              </a:defRPr>
            </a:lvl3pPr>
            <a:lvl4pPr marL="1712912" indent="-228600" algn="l" defTabSz="914400" rtl="0" eaLnBrk="1" fontAlgn="base" hangingPunct="1">
              <a:lnSpc>
                <a:spcPct val="100000"/>
              </a:lnSpc>
              <a:spcBef>
                <a:spcPct val="20000"/>
              </a:spcBef>
              <a:spcAft>
                <a:spcPct val="0"/>
              </a:spcAft>
              <a:buClrTx/>
              <a:buSzPct val="60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1" lang="en-US" altLang="en-US" sz="2000" b="0" i="0" u="none" baseline="0">
                <a:solidFill>
                  <a:schemeClr val="tx1"/>
                </a:solidFill>
                <a:effectLst/>
                <a:latin typeface="Times New Roman" pitchFamily="18" charset="0"/>
                <a:ea typeface="宋体" pitchFamily="2" charset="-122"/>
              </a:defRPr>
            </a:lvl5pPr>
          </a:lstStyle>
          <a:p>
            <a:pPr lvl="0" algn="just">
              <a:buNone/>
            </a:pPr>
            <a:r>
              <a:rPr lang="zh-CN" altLang="en-US"/>
              <a:t>（3）摩擦力：跑鞋、地面质料</a:t>
            </a:r>
          </a:p>
          <a:p>
            <a:pPr lvl="0">
              <a:buNone/>
            </a:pPr>
            <a:r>
              <a:rPr lang="zh-CN" altLang="en-US"/>
              <a:t>（4）空气阻力：速度越快，阻力越大；</a:t>
            </a:r>
          </a:p>
          <a:p>
            <a:pPr lvl="0">
              <a:buNone/>
            </a:pPr>
            <a:r>
              <a:rPr lang="zh-CN" altLang="en-US"/>
              <a:t>                              人越魁梧，阻力越大。 </a:t>
            </a:r>
          </a:p>
        </p:txBody>
      </p:sp>
      <p:sp>
        <p:nvSpPr>
          <p:cNvPr id="2" name="灯片编号占位符 1">
            <a:extLst>
              <a:ext uri="{FF2B5EF4-FFF2-40B4-BE49-F238E27FC236}">
                <a16:creationId xmlns:a16="http://schemas.microsoft.com/office/drawing/2014/main" id="{92AB3740-2E26-FE0E-8E03-8947CC18ABB4}"/>
              </a:ext>
            </a:extLst>
          </p:cNvPr>
          <p:cNvSpPr>
            <a:spLocks noGrp="1"/>
          </p:cNvSpPr>
          <p:nvPr>
            <p:ph type="sldNum" sz="quarter" idx="12"/>
          </p:nvPr>
        </p:nvSpPr>
        <p:spPr/>
        <p:txBody>
          <a:bodyPr/>
          <a:lstStyle/>
          <a:p>
            <a:pPr lvl="0" algn="r"/>
            <a:fld id="{93AE1883-0942-4AA3-9DB2-9C7C3A0314B1}" type="slidenum">
              <a:rPr kumimoji="0" lang="zh-CN" altLang="en-US" smtClean="0">
                <a:solidFill>
                  <a:schemeClr val="tx2"/>
                </a:solidFill>
              </a:rPr>
              <a:t>15</a:t>
            </a:fld>
            <a:endParaRPr lang="en-US"/>
          </a:p>
        </p:txBody>
      </p:sp>
      <p:sp>
        <p:nvSpPr>
          <p:cNvPr id="3" name="页脚占位符 2">
            <a:extLst>
              <a:ext uri="{FF2B5EF4-FFF2-40B4-BE49-F238E27FC236}">
                <a16:creationId xmlns:a16="http://schemas.microsoft.com/office/drawing/2014/main" id="{A729C4D2-4D59-8619-5F4A-1588D4558D14}"/>
              </a:ext>
            </a:extLst>
          </p:cNvPr>
          <p:cNvSpPr>
            <a:spLocks noGrp="1"/>
          </p:cNvSpPr>
          <p:nvPr>
            <p:ph type="ftr" sz="quarter" idx="11"/>
          </p:nvPr>
        </p:nvSpPr>
        <p:spPr/>
        <p:txBody>
          <a:bodyPr/>
          <a:lstStyle/>
          <a:p>
            <a:pPr lvl="0" algn="ctr"/>
            <a:endParaRPr kumimoji="0" lang="en-US" altLang="zh-CN" sz="1400">
              <a:solidFill>
                <a:schemeClr val="tx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500" fill="hold" grpId="0" nodeType="clickEffect">
                                  <p:stCondLst>
                                    <p:cond delay="0"/>
                                  </p:stCondLst>
                                  <p:childTnLst>
                                    <p:set>
                                      <p:cBhvr>
                                        <p:cTn id="6" dur="1" fill="hold">
                                          <p:stCondLst>
                                            <p:cond delay="499"/>
                                          </p:stCondLst>
                                        </p:cTn>
                                        <p:tgtEl>
                                          <p:spTgt spid="5765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500" fill="hold" grpId="0" nodeType="clickEffect">
                                  <p:stCondLst>
                                    <p:cond delay="0"/>
                                  </p:stCondLst>
                                  <p:childTnLst>
                                    <p:set>
                                      <p:cBhvr>
                                        <p:cTn id="10" dur="1" fill="hold">
                                          <p:stCondLst>
                                            <p:cond delay="499"/>
                                          </p:stCondLst>
                                        </p:cTn>
                                        <p:tgtEl>
                                          <p:spTgt spid="5765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500" fill="hold" grpId="0" nodeType="clickEffect">
                                  <p:stCondLst>
                                    <p:cond delay="0"/>
                                  </p:stCondLst>
                                  <p:childTnLst>
                                    <p:set>
                                      <p:cBhvr>
                                        <p:cTn id="14" dur="1" fill="hold">
                                          <p:stCondLst>
                                            <p:cond delay="499"/>
                                          </p:stCondLst>
                                        </p:cTn>
                                        <p:tgtEl>
                                          <p:spTgt spid="5765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6515"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https://d.book118.com/817114024032006035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Nature">
  <a:themeElements>
    <a:clrScheme name="Nature 2">
      <a:dk1>
        <a:srgbClr val="5B5249"/>
      </a:dk1>
      <a:lt1>
        <a:srgbClr val="FFFFFF"/>
      </a:lt1>
      <a:dk2>
        <a:srgbClr val="2A3D7A"/>
      </a:dk2>
      <a:lt2>
        <a:srgbClr val="CEC8BA"/>
      </a:lt2>
      <a:accent1>
        <a:srgbClr val="C9DDF1"/>
      </a:accent1>
      <a:accent2>
        <a:srgbClr val="FAC164"/>
      </a:accent2>
      <a:accent3>
        <a:srgbClr val="9BBB59"/>
      </a:accent3>
      <a:accent4>
        <a:srgbClr val="8064A2"/>
      </a:accent4>
      <a:accent5>
        <a:srgbClr val="4BACC6"/>
      </a:accent5>
      <a:accent6>
        <a:srgbClr val="F79646"/>
      </a:accent6>
      <a:hlink>
        <a:srgbClr val="B0AE6A"/>
      </a:hlink>
      <a:folHlink>
        <a:srgbClr val="C3E684"/>
      </a:folHlink>
    </a:clrScheme>
    <a:fontScheme name="Natur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ature 1">
        <a:dk1>
          <a:srgbClr val="192449"/>
        </a:dk1>
        <a:lt1>
          <a:srgbClr val="FFFFCC"/>
        </a:lt1>
        <a:dk2>
          <a:srgbClr val="666699"/>
        </a:dk2>
        <a:lt2>
          <a:srgbClr val="687FCA"/>
        </a:lt2>
        <a:accent1>
          <a:srgbClr val="C9DDF1"/>
        </a:accent1>
        <a:accent2>
          <a:srgbClr val="FAC164"/>
        </a:accent2>
        <a:accent3>
          <a:srgbClr val="9BBB59"/>
        </a:accent3>
        <a:accent4>
          <a:srgbClr val="8064A2"/>
        </a:accent4>
        <a:accent5>
          <a:srgbClr val="4BACC6"/>
        </a:accent5>
        <a:accent6>
          <a:srgbClr val="F79646"/>
        </a:accent6>
        <a:hlink>
          <a:srgbClr val="B0AE6A"/>
        </a:hlink>
        <a:folHlink>
          <a:srgbClr val="C3E684"/>
        </a:folHlink>
      </a:clrScheme>
      <a:clrMap bg1="lt2" tx1="lt1" bg2="dk2" tx2="dk1" accent1="accent1" accent2="accent2" accent3="accent3" accent4="accent4" accent5="accent5" accent6="accent6" hlink="hlink" folHlink="folHlink"/>
    </a:extraClrScheme>
    <a:extraClrScheme>
      <a:clrScheme name="Nature 2">
        <a:dk1>
          <a:srgbClr val="5B5249"/>
        </a:dk1>
        <a:lt1>
          <a:srgbClr val="FFFFFF"/>
        </a:lt1>
        <a:dk2>
          <a:srgbClr val="2A3D7A"/>
        </a:dk2>
        <a:lt2>
          <a:srgbClr val="CEC8BA"/>
        </a:lt2>
        <a:accent1>
          <a:srgbClr val="C9DDF1"/>
        </a:accent1>
        <a:accent2>
          <a:srgbClr val="FAC164"/>
        </a:accent2>
        <a:accent3>
          <a:srgbClr val="9BBB59"/>
        </a:accent3>
        <a:accent4>
          <a:srgbClr val="8064A2"/>
        </a:accent4>
        <a:accent5>
          <a:srgbClr val="4BACC6"/>
        </a:accent5>
        <a:accent6>
          <a:srgbClr val="F79646"/>
        </a:accent6>
        <a:hlink>
          <a:srgbClr val="B0AE6A"/>
        </a:hlink>
        <a:folHlink>
          <a:srgbClr val="C3E684"/>
        </a:folHlink>
      </a:clrScheme>
      <a:clrMap bg1="lt1" tx1="dk1" bg2="lt2" tx2="dk2" accent1="accent1" accent2="accent2" accent3="accent3" accent4="accent4" accent5="accent5" accent6="accent6" hlink="hlink" folHlink="folHlink"/>
    </a:extraClrScheme>
    <a:extraClrScheme>
      <a:clrScheme name="Nature 3">
        <a:dk1>
          <a:srgbClr val="000000"/>
        </a:dk1>
        <a:lt1>
          <a:srgbClr val="FFFFFF"/>
        </a:lt1>
        <a:dk2>
          <a:srgbClr val="333333"/>
        </a:dk2>
        <a:lt2>
          <a:srgbClr val="DDDDDD"/>
        </a:lt2>
        <a:accent1>
          <a:srgbClr val="DDDDDD"/>
        </a:accent1>
        <a:accent2>
          <a:srgbClr val="B2B2B2"/>
        </a:accent2>
        <a:accent3>
          <a:srgbClr val="9BBB59"/>
        </a:accent3>
        <a:accent4>
          <a:srgbClr val="8064A2"/>
        </a:accent4>
        <a:accent5>
          <a:srgbClr val="4BACC6"/>
        </a:accent5>
        <a:accent6>
          <a:srgbClr val="F79646"/>
        </a:accent6>
        <a:hlink>
          <a:srgbClr val="808080"/>
        </a:hlink>
        <a:folHlink>
          <a:srgbClr val="5F5F5F"/>
        </a:folHlink>
      </a:clrScheme>
      <a:clrMap bg1="lt1" tx1="dk2" bg2="lt2" tx2="dk1" accent1="accent1" accent2="accent2" accent3="accent3" accent4="accent4" accent5="accent5" accent6="accent6" hlink="hlink" folHlink="folHlink"/>
    </a:extraClrScheme>
    <a:extraClrScheme>
      <a:clrScheme name="Nature 4">
        <a:dk1>
          <a:srgbClr val="192449"/>
        </a:dk1>
        <a:lt1>
          <a:srgbClr val="FFFFCC"/>
        </a:lt1>
        <a:dk2>
          <a:srgbClr val="8061A5"/>
        </a:dk2>
        <a:lt2>
          <a:srgbClr val="967DB5"/>
        </a:lt2>
        <a:accent1>
          <a:srgbClr val="D6C9F1"/>
        </a:accent1>
        <a:accent2>
          <a:srgbClr val="FAC164"/>
        </a:accent2>
        <a:accent3>
          <a:srgbClr val="9BBB59"/>
        </a:accent3>
        <a:accent4>
          <a:srgbClr val="8064A2"/>
        </a:accent4>
        <a:accent5>
          <a:srgbClr val="4BACC6"/>
        </a:accent5>
        <a:accent6>
          <a:srgbClr val="F79646"/>
        </a:accent6>
        <a:hlink>
          <a:srgbClr val="B0AE6A"/>
        </a:hlink>
        <a:folHlink>
          <a:srgbClr val="C3E684"/>
        </a:folHlink>
      </a:clrScheme>
      <a:clrMap bg1="lt2" tx1="lt1" bg2="dk2" tx2="dk1" accent1="accent1" accent2="accent2" accent3="accent3" accent4="accent4" accent5="accent5" accent6="accent6" hlink="hlink" folHlink="folHlink"/>
    </a:extraClrScheme>
    <a:extraClrScheme>
      <a:clrScheme name="Nature 5">
        <a:dk1>
          <a:srgbClr val="5B5249"/>
        </a:dk1>
        <a:lt1>
          <a:srgbClr val="FFFFFF"/>
        </a:lt1>
        <a:dk2>
          <a:srgbClr val="2A3D7A"/>
        </a:dk2>
        <a:lt2>
          <a:srgbClr val="CEC8BA"/>
        </a:lt2>
        <a:accent1>
          <a:srgbClr val="C9DDF1"/>
        </a:accent1>
        <a:accent2>
          <a:srgbClr val="FAC164"/>
        </a:accent2>
        <a:accent3>
          <a:srgbClr val="9BBB59"/>
        </a:accent3>
        <a:accent4>
          <a:srgbClr val="8064A2"/>
        </a:accent4>
        <a:accent5>
          <a:srgbClr val="4BACC6"/>
        </a:accent5>
        <a:accent6>
          <a:srgbClr val="F79646"/>
        </a:accent6>
        <a:hlink>
          <a:srgbClr val="993333"/>
        </a:hlink>
        <a:folHlink>
          <a:srgbClr val="333399"/>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Times New Roman</vt:lpstr>
      <vt:lpstr>宋体</vt:lpstr>
      <vt:lpstr>Wingdings</vt:lpstr>
      <vt:lpstr>Office Theme</vt:lpstr>
      <vt:lpstr>PowerPoint Presentation</vt:lpstr>
      <vt:lpstr>一．田径运动技术：</vt:lpstr>
      <vt:lpstr>短跑周期和动作阶段的划分</vt:lpstr>
      <vt:lpstr>PowerPoint Presentation</vt:lpstr>
      <vt:lpstr>PowerPoint Presentation</vt:lpstr>
      <vt:lpstr>PowerPoint Presentation</vt:lpstr>
      <vt:lpstr>PowerPoint Presentation</vt:lpstr>
      <vt:lpstr>  100米、200米纪录（成绩）一览表</vt:lpstr>
      <vt:lpstr>PowerPoint Presentation</vt:lpstr>
      <vt:lpstr>PowerPoint Presentation</vt:lpstr>
      <vt:lpstr>二．影响人体跑动的力：</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2024-09-09T12:30:09.094</cp:lastPrinted>
  <dcterms:created xsi:type="dcterms:W3CDTF">2024-09-09T04:30:09Z</dcterms:created>
  <dcterms:modified xsi:type="dcterms:W3CDTF">2024-09-09T04:30:10Z</dcterms:modified>
</cp:coreProperties>
</file>