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9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E9324-918C-4405-96B1-B66371514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6DD07-C901-47B0-BC14-67B537D9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64D25-5FC2-4A58-B997-A4EB4C499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68C42-D00B-4029-B02D-B3AA26DBE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42684-37C4-4B20-B02F-681ECB12A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EE6ED-232C-46C0-8D0D-8D486FFB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B9DBE-C29E-41FD-969D-45FDFBC6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12D08-C705-4752-8061-9EC6F58EE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E5F87-BDDB-4CD0-81AC-F5745DCC3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078C8-D717-457E-B1EE-603B0BC69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56183-5054-4C46-A576-AF114E84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96" r:id="rId2"/>
    <p:sldLayoutId id="2147485797" r:id="rId3"/>
    <p:sldLayoutId id="2147485798" r:id="rId4"/>
    <p:sldLayoutId id="2147485799" r:id="rId5"/>
    <p:sldLayoutId id="2147485800" r:id="rId6"/>
    <p:sldLayoutId id="2147485801" r:id="rId7"/>
    <p:sldLayoutId id="2147485802" r:id="rId8"/>
    <p:sldLayoutId id="2147485803" r:id="rId9"/>
    <p:sldLayoutId id="2147485804" r:id="rId10"/>
    <p:sldLayoutId id="214748580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18" Type="http://schemas.openxmlformats.org/officeDocument/2006/relationships/tags" Target="../tags/tag295.xml" /><Relationship Id="rId19" Type="http://schemas.openxmlformats.org/officeDocument/2006/relationships/tags" Target="../tags/tag296.xml" /><Relationship Id="rId2" Type="http://schemas.openxmlformats.org/officeDocument/2006/relationships/tags" Target="../tags/tag279.xml" /><Relationship Id="rId20" Type="http://schemas.openxmlformats.org/officeDocument/2006/relationships/tags" Target="../tags/tag297.xml" /><Relationship Id="rId21" Type="http://schemas.openxmlformats.org/officeDocument/2006/relationships/tags" Target="../tags/tag298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25011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2024年创业浪潮再起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创业环境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创业机会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创业挑战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创业策略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创业成功案例分析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创业环境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政策支持</a:t>
            </a:r>
            <a:endParaRPr lang="zh-CN" altLang="en-US"/>
          </a:p>
        </p:txBody>
      </p:sp>
      <p:sp>
        <p:nvSpPr>
          <p:cNvPr id="1049014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政府出台了一系列扶持创业的政策，包括税收优惠、创业补贴等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0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政府设立了创业基金，为创业者提供资金支持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6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政府鼓励创新，加大对知识产权的保护力度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2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政府推动创新创业教育，培养更多具有创新精神和创业能力的人才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经济发展趋势</a:t>
            </a:r>
            <a:endParaRPr lang="zh-CN" altLang="en-US"/>
          </a:p>
        </p:txBody>
      </p:sp>
      <p:sp>
        <p:nvSpPr>
          <p:cNvPr id="10490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全球经济复苏：预计2024年全球经济将逐渐复苏，为创业提供有利环境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科技创新：新技术、新产品不断涌现，为创业提供新的机遇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消费升级：随着人们生活水平的提高，消费需求不断升级，为创业提供新的市场空间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政策支持：政府出台一系列支持创业的政策，为创业提供政策保障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技术创新推动</a:t>
            </a:r>
            <a:endParaRPr lang="zh-CN" altLang="en-US"/>
          </a:p>
        </p:txBody>
      </p:sp>
      <p:sp>
        <p:nvSpPr>
          <p:cNvPr id="1049130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2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4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科技发展：人工智能、大数据、物联网等技术的飞速发展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0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创新驱动：政府鼓励创新，提供政策支持和资金扶持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市场需求：消费者对新技术的需求不断增长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2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创业机会：新技术的应用为创业者提供了更多的创业机会和空间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市场需求变化</a:t>
            </a:r>
            <a:endParaRPr lang="zh-CN" altLang="en-US"/>
          </a:p>
        </p:txBody>
      </p:sp>
      <p:sp>
        <p:nvSpPr>
          <p:cNvPr id="1049188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市场竞争：市场竞争加剧，创业者需要不断创新和调整战略以适应市场变化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8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政策支持：政府出台一系列政策支持创新创业，为创业者提供更多机会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技术进步：新技术、新产品不断涌现，推动市场需求变化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0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消费升级：消费者对高品质、个性化产品的需求增加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5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创业机会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新兴行业领域</a:t>
            </a:r>
            <a:endParaRPr lang="zh-CN" altLang="en-US"/>
          </a:p>
        </p:txBody>
      </p:sp>
      <p:sp>
        <p:nvSpPr>
          <p:cNvPr id="1049306" name="对角圆角矩形 52"/>
          <p:cNvSpPr/>
          <p:nvPr>
            <p:custDataLst>
              <p:tags r:id="rId2"/>
            </p:custDataLst>
          </p:nvPr>
        </p:nvSpPr>
        <p:spPr>
          <a:xfrm>
            <a:off x="694800" y="1443371"/>
            <a:ext cx="5173274" cy="1259995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3"/>
            </p:custDataLst>
          </p:nvPr>
        </p:nvSpPr>
        <p:spPr>
          <a:xfrm>
            <a:off x="694800" y="1312703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4"/>
            </p:custDataLst>
          </p:nvPr>
        </p:nvSpPr>
        <p:spPr>
          <a:xfrm>
            <a:off x="1212921" y="1313353"/>
            <a:ext cx="78011" cy="13001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5"/>
            </p:custDataLst>
          </p:nvPr>
        </p:nvSpPr>
        <p:spPr>
          <a:xfrm>
            <a:off x="1246725" y="1496028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人工智能：AI技术在各行业的应用和发展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9"/>
          <p:cNvSpPr/>
          <p:nvPr>
            <p:custDataLst>
              <p:tags r:id="rId6"/>
            </p:custDataLst>
          </p:nvPr>
        </p:nvSpPr>
        <p:spPr>
          <a:xfrm>
            <a:off x="6323268" y="1443371"/>
            <a:ext cx="5173274" cy="1259995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0"/>
          <p:cNvSpPr/>
          <p:nvPr>
            <p:custDataLst>
              <p:tags r:id="rId7"/>
            </p:custDataLst>
          </p:nvPr>
        </p:nvSpPr>
        <p:spPr>
          <a:xfrm>
            <a:off x="6323268" y="1312703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1"/>
          <p:cNvSpPr/>
          <p:nvPr>
            <p:custDataLst>
              <p:tags r:id="rId8"/>
            </p:custDataLst>
          </p:nvPr>
        </p:nvSpPr>
        <p:spPr>
          <a:xfrm>
            <a:off x="6840739" y="1313353"/>
            <a:ext cx="78011" cy="13001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12"/>
          <p:cNvSpPr txBox="1"/>
          <p:nvPr>
            <p:custDataLst>
              <p:tags r:id="rId9"/>
            </p:custDataLst>
          </p:nvPr>
        </p:nvSpPr>
        <p:spPr>
          <a:xfrm>
            <a:off x="6874544" y="1502529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云计算：云计算技术在企业数字化转型中的应用和发展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"/>
          <p:cNvSpPr/>
          <p:nvPr>
            <p:custDataLst>
              <p:tags r:id="rId10"/>
            </p:custDataLst>
          </p:nvPr>
        </p:nvSpPr>
        <p:spPr>
          <a:xfrm>
            <a:off x="694800" y="3155704"/>
            <a:ext cx="5173274" cy="1259995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6"/>
          <p:cNvSpPr/>
          <p:nvPr>
            <p:custDataLst>
              <p:tags r:id="rId11"/>
            </p:custDataLst>
          </p:nvPr>
        </p:nvSpPr>
        <p:spPr>
          <a:xfrm>
            <a:off x="694800" y="3025037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7"/>
          <p:cNvSpPr/>
          <p:nvPr>
            <p:custDataLst>
              <p:tags r:id="rId12"/>
            </p:custDataLst>
          </p:nvPr>
        </p:nvSpPr>
        <p:spPr>
          <a:xfrm>
            <a:off x="1212921" y="3025687"/>
            <a:ext cx="78011" cy="13001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3"/>
            </p:custDataLst>
          </p:nvPr>
        </p:nvSpPr>
        <p:spPr>
          <a:xfrm>
            <a:off x="1246725" y="3214863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物联网：物联网技术在智能家居、工业互联网等领域的应用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14"/>
          <p:cNvSpPr/>
          <p:nvPr>
            <p:custDataLst>
              <p:tags r:id="rId14"/>
            </p:custDataLst>
          </p:nvPr>
        </p:nvSpPr>
        <p:spPr>
          <a:xfrm>
            <a:off x="6323268" y="3155704"/>
            <a:ext cx="5173274" cy="1259995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8"/>
          <p:cNvSpPr/>
          <p:nvPr>
            <p:custDataLst>
              <p:tags r:id="rId15"/>
            </p:custDataLst>
          </p:nvPr>
        </p:nvSpPr>
        <p:spPr>
          <a:xfrm>
            <a:off x="6323268" y="3025037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9"/>
          <p:cNvSpPr/>
          <p:nvPr>
            <p:custDataLst>
              <p:tags r:id="rId16"/>
            </p:custDataLst>
          </p:nvPr>
        </p:nvSpPr>
        <p:spPr>
          <a:xfrm>
            <a:off x="6840739" y="3025687"/>
            <a:ext cx="78011" cy="13001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20"/>
          <p:cNvSpPr txBox="1"/>
          <p:nvPr>
            <p:custDataLst>
              <p:tags r:id="rId17"/>
            </p:custDataLst>
          </p:nvPr>
        </p:nvSpPr>
        <p:spPr>
          <a:xfrm>
            <a:off x="6874544" y="3214863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大数据：大数据技术在医疗、教育等领域的应用和发展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15"/>
          <p:cNvSpPr/>
          <p:nvPr>
            <p:custDataLst>
              <p:tags r:id="rId18"/>
            </p:custDataLst>
          </p:nvPr>
        </p:nvSpPr>
        <p:spPr>
          <a:xfrm>
            <a:off x="694800" y="4868038"/>
            <a:ext cx="5173274" cy="1259995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6"/>
          <p:cNvSpPr/>
          <p:nvPr>
            <p:custDataLst>
              <p:tags r:id="rId19"/>
            </p:custDataLst>
          </p:nvPr>
        </p:nvSpPr>
        <p:spPr>
          <a:xfrm>
            <a:off x="694800" y="4736720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7"/>
          <p:cNvSpPr/>
          <p:nvPr>
            <p:custDataLst>
              <p:tags r:id="rId20"/>
            </p:custDataLst>
          </p:nvPr>
        </p:nvSpPr>
        <p:spPr>
          <a:xfrm>
            <a:off x="1212921" y="4732820"/>
            <a:ext cx="78011" cy="13001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21"/>
            </p:custDataLst>
          </p:nvPr>
        </p:nvSpPr>
        <p:spPr>
          <a:xfrm>
            <a:off x="1246725" y="4927196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区块链：区块链技术在金融、供应链等领域的应用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22"/>
          <p:cNvSpPr/>
          <p:nvPr>
            <p:custDataLst>
              <p:tags r:id="rId22"/>
            </p:custDataLst>
          </p:nvPr>
        </p:nvSpPr>
        <p:spPr>
          <a:xfrm>
            <a:off x="6323268" y="4868038"/>
            <a:ext cx="5173274" cy="1259995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23"/>
          <p:cNvSpPr/>
          <p:nvPr>
            <p:custDataLst>
              <p:tags r:id="rId23"/>
            </p:custDataLst>
          </p:nvPr>
        </p:nvSpPr>
        <p:spPr>
          <a:xfrm>
            <a:off x="6323268" y="4736720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24"/>
          <p:cNvSpPr/>
          <p:nvPr>
            <p:custDataLst>
              <p:tags r:id="rId24"/>
            </p:custDataLst>
          </p:nvPr>
        </p:nvSpPr>
        <p:spPr>
          <a:xfrm>
            <a:off x="6840739" y="4732820"/>
            <a:ext cx="78011" cy="130018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25"/>
          <p:cNvSpPr txBox="1"/>
          <p:nvPr>
            <p:custDataLst>
              <p:tags r:id="rId25"/>
            </p:custDataLst>
          </p:nvPr>
        </p:nvSpPr>
        <p:spPr>
          <a:xfrm>
            <a:off x="6874544" y="4927196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5G技术：5G技术在通信、自动驾驶等领域的应用和发展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传统行业转型升级</a:t>
            </a:r>
            <a:endParaRPr lang="zh-CN" altLang="en-US"/>
          </a:p>
        </p:txBody>
      </p:sp>
      <p:sp>
        <p:nvSpPr>
          <p:cNvPr id="1049388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传统行业面临挑战：技术进步、市场竞争、消费者需求变化等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转型升级的案例：制造业、零售业、餐饮业等成功案例分析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转型升级的方向：智能化、数字化、绿色化、服务化等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转型升级的必要性：提高效率、降低成本、增强竞争力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消费升级</a:t>
            </a:r>
            <a:endParaRPr lang="zh-CN" altLang="en-US"/>
          </a:p>
        </p:txBody>
      </p:sp>
      <p:sp>
        <p:nvSpPr>
          <p:cNvPr id="1049466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创业者需要关注消费者需求变化，不断创新产品和服务，以满足消费升级的需求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6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消费升级为创业者提供了新的市场机会和盈利空间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消费升级体现在衣食住行各个方面，如健康食品、智能家居、旅游等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8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随着生活水平的提高，人们对品质生活的追求越来越强烈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全球化市场拓展</a:t>
            </a:r>
            <a:endParaRPr lang="zh-CN" altLang="en-US"/>
          </a:p>
        </p:txBody>
      </p:sp>
      <p:sp>
        <p:nvSpPr>
          <p:cNvPr id="1049528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国际市场需求：随着全球经济的发展，国际市场需求不断增长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34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跨国合作：与国外企业合作，共同开拓国际市场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40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跨境电商：利用互联网技术，开展跨境电商业务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46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本地化经营：根据当地市场特点，进行本地化经营和推广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58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创业挑战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市场竞争加剧</a:t>
            </a:r>
            <a:endParaRPr lang="zh-CN" altLang="en-US"/>
          </a:p>
        </p:txBody>
      </p:sp>
      <p:sp>
        <p:nvSpPr>
          <p:cNvPr id="10496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市场竞争：越来越多的创业者涌入市场，竞争更加激烈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创新压力：随着技术的不断发展，创业者需要不断创新，以保持竞争力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资金压力：创业初期需要大量的资金支持，资金压力增大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人才竞争：优秀的创业者需要吸引和留住优秀的人才，人才竞争加剧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人才短缺问题</a:t>
            </a:r>
            <a:endParaRPr lang="zh-CN" altLang="en-US"/>
          </a:p>
        </p:txBody>
      </p:sp>
      <p:sp>
        <p:nvSpPr>
          <p:cNvPr id="1049700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缺乏专业的人力资源管理团队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创业企业对人才的需求日益增长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市场竞争激烈，人才流失严重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招聘渠道有限，难以吸引优秀人才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融资难题</a:t>
            </a:r>
            <a:endParaRPr lang="zh-CN" altLang="en-US"/>
          </a:p>
        </p:txBody>
      </p:sp>
      <p:sp>
        <p:nvSpPr>
          <p:cNvPr id="10497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资金来源：银行贷款、风险投资、天使投资等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融资时机：过早或过晚都可能影响企业发展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融资策略：选择合适的融资方式，平衡风险和收益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融资成本：利息、股权稀释、控制权丧失等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https://d.book118.com/817125011006006032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2024年创业浪潮再起</vt:lpstr>
      <vt:lpstr>目录</vt:lpstr>
      <vt:lpstr>添加章节标题</vt:lpstr>
      <vt:lpstr>创业环境</vt:lpstr>
      <vt:lpstr>政策支持</vt:lpstr>
      <vt:lpstr>经济发展趋势</vt:lpstr>
      <vt:lpstr>技术创新推动</vt:lpstr>
      <vt:lpstr>市场需求变化</vt:lpstr>
      <vt:lpstr>创业机会</vt:lpstr>
      <vt:lpstr>新兴行业领域</vt:lpstr>
      <vt:lpstr>传统行业转型升级</vt:lpstr>
      <vt:lpstr>消费升级</vt:lpstr>
      <vt:lpstr>全球化市场拓展</vt:lpstr>
      <vt:lpstr>创业挑战</vt:lpstr>
      <vt:lpstr>市场竞争加剧</vt:lpstr>
      <vt:lpstr>人才短缺问题</vt:lpstr>
      <vt:lpstr>融资难题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2024-09-04T13:57:46.514</cp:lastPrinted>
  <dcterms:created xsi:type="dcterms:W3CDTF">2024-09-04T05:57:46Z</dcterms:created>
  <dcterms:modified xsi:type="dcterms:W3CDTF">2024-09-04T05:57:49Z</dcterms:modified>
</cp:coreProperties>
</file>