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IFCLQN+WRSISN+ArialMT"/>
      <p:regular r:id="rId17"/>
    </p:embeddedFont>
    <p:embeddedFont>
      <p:font typeface="OITVVL+MS-UIGothic"/>
      <p:regular r:id="rId18"/>
    </p:embeddedFont>
    <p:embeddedFont>
      <p:font typeface="SVJIKN+RFIELV+MicrosoftYaHei-Bold"/>
      <p:regular r:id="rId19"/>
    </p:embeddedFont>
    <p:embeddedFont>
      <p:font typeface="QDJCBJ+DKDPSP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BC90-14B3-4633-9585-A57221AF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F1717-5A8C-473C-A87D-9480CAE30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E6D5-4BF5-4BCA-BA5B-01AE1031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3795A-836B-4C7D-8A84-F975320A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767BB-0662-40BF-A21A-9C2E3D88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71BF4-C21A-4EED-AA25-384943A9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9FC05-F7A9-47DC-9764-C3B085959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4DD58-C49B-4A1E-8BAA-FFC59C4B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7E67E-AEB6-4DF6-B266-CCF05E81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B78CD-ADB2-4966-86D0-46944E21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F3782-70F8-4AF3-9B56-0FED7F562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2513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FCLQN+WRSISN+ArialMT"/>
                <a:cs typeface="IFCLQN+WRSIS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呼吸机相关性肺炎概述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140901" cy="24293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FCLQN+WRSISN+ArialMT"/>
                <a:cs typeface="IFCLQN+WRSIS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呼吸机相关性肺炎的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FCLQN+WRSISN+ArialMT"/>
                <a:cs typeface="IFCLQN+WRSIS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呼吸机相关性肺炎的治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FCLQN+WRSISN+ArialMT"/>
                <a:cs typeface="IFCLQN+WRSIS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呼吸机相关性肺炎的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IFCLQN+WRSISN+ArialMT"/>
                <a:cs typeface="IFCLQN+WRSISN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呼吸机相关性肺炎的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EA8"/>
                </a:solidFill>
                <a:latin typeface="OITVVL+MS-UIGothic"/>
                <a:cs typeface="OITVVL+MS-UIGothic"/>
              </a:rPr>
              <a:t>后与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转归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SVJIKN+RFIELV+MicrosoftYaHei-Bold"/>
                <a:cs typeface="SVJIKN+RFIEL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ITVVL+MS-UIGothic"/>
                <a:cs typeface="OITVVL+MS-UIGothic"/>
              </a:rPr>
              <a:t>呼吸机相关性肺炎概述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与分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OITVVL+MS-UIGothic"/>
                <a:cs typeface="OITVVL+MS-UIGothic"/>
              </a:rPr>
              <a:t>定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OITVVL+MS-UIGothic"/>
                <a:cs typeface="OITVVL+MS-UIGothic"/>
              </a:rPr>
              <a:t>分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病机制与病理生理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00BEA8"/>
                </a:solidFill>
                <a:latin typeface="OITVVL+MS-UIGothic"/>
                <a:cs typeface="OITVVL+MS-UIGothic"/>
              </a:rPr>
              <a:t>病机制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ITVVL+MS-UIGothic"/>
                <a:cs typeface="OITVVL+MS-UIGothic"/>
              </a:rPr>
              <a:t>病理生理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流行病学特点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5479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BEA8"/>
                </a:solidFill>
                <a:latin typeface="OITVVL+MS-UIGothic"/>
                <a:cs typeface="OITVVL+MS-UIGothic"/>
              </a:rPr>
              <a:t>病率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OITVVL+MS-UIGothic"/>
                <a:cs typeface="OITVVL+MS-UIGothic"/>
              </a:rPr>
              <a:t>危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BEA8"/>
                </a:solidFill>
                <a:latin typeface="OITVVL+MS-UIGothic"/>
                <a:cs typeface="OITVVL+MS-UIGothic"/>
              </a:rPr>
              <a:t>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BEA8"/>
                </a:solidFill>
                <a:latin typeface="OITVVL+MS-UIGothic"/>
                <a:cs typeface="OITVVL+MS-UIGothic"/>
              </a:rPr>
              <a:t>防措施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060" y="4031988"/>
            <a:ext cx="2918079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VAP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病率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高，据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道，其</a:t>
            </a:r>
          </a:p>
          <a:p>
            <a:pPr marL="9715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病率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9%-70%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，病死率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803275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24%-50%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1688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VAP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的危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因素包括年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、慢性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阻塞性肺疾病、意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障碍、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卧床、留置胃管、机械通气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1687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VAP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的流行病学特点，采取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有效的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防措施，如口腔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理、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半卧位、减少胃食管反流等，有</a:t>
            </a:r>
          </a:p>
          <a:p>
            <a:pPr marL="28638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助于降低</a:t>
            </a:r>
            <a:r>
              <a:rPr sz="1500">
                <a:solidFill>
                  <a:srgbClr val="FFFFFF"/>
                </a:solidFill>
                <a:latin typeface="QDJCBJ+DKDPSP+MicrosoftYaHei"/>
                <a:cs typeface="QDJCBJ+DKDPSP+MicrosoftYaHei"/>
              </a:rPr>
              <a:t>VAP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生率。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SVJIKN+RFIELV+MicrosoftYaHei-Bold"/>
                <a:cs typeface="SVJIKN+RFIEL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OITVVL+MS-UIGothic"/>
                <a:cs typeface="OITVVL+MS-UIGothic"/>
              </a:rPr>
              <a:t>呼吸机相关性肺炎的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FFFFFF"/>
                </a:solidFill>
                <a:latin typeface="OITVVL+MS-UIGothic"/>
                <a:cs typeface="OITVVL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患者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估与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筛查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OITVVL+MS-UIGothic"/>
                <a:cs typeface="OITVVL+MS-UIGothic"/>
              </a:rPr>
              <a:t>患者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BEA8"/>
                </a:solidFill>
                <a:latin typeface="OITVVL+MS-UIGothic"/>
                <a:cs typeface="OITVVL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550" spc="25">
                <a:solidFill>
                  <a:srgbClr val="FFFFFF"/>
                </a:solidFill>
                <a:latin typeface="OITVVL+MS-UIGothic"/>
                <a:cs typeface="OITVVL+MS-UIGothic"/>
              </a:rPr>
              <a:t>高危患者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存在意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障碍、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期卧床、反复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吸、胃内容物反流等高危因素的患者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行重点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筛查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，加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强预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防措施。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减少口咽部和胃部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细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菌定植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OITVVL+MS-UIGothic"/>
                <a:cs typeface="OITVVL+MS-UIGothic"/>
              </a:rPr>
              <a:t>口腔</a:t>
            </a: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EA8"/>
                </a:solidFill>
                <a:latin typeface="OITVVL+MS-UIGothic"/>
                <a:cs typeface="OITVVL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OITVVL+MS-UIGothic"/>
                <a:cs typeface="OITVVL+MS-UIGothic"/>
              </a:rPr>
              <a:t>鼻</a:t>
            </a: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饲护</a:t>
            </a:r>
            <a:r>
              <a:rPr sz="2000">
                <a:solidFill>
                  <a:srgbClr val="00BEA8"/>
                </a:solidFill>
                <a:latin typeface="OITVVL+MS-UIGothic"/>
                <a:cs typeface="OITVVL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呼吸道管理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ITVVL+MS-UIGothic"/>
                <a:cs typeface="OITVVL+MS-UIGothic"/>
              </a:rPr>
              <a:t>定期吸痰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7446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根据患者情况，定期吸痰，保持呼吸道通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ITVVL+MS-UIGothic"/>
                <a:cs typeface="OITVVL+MS-UIGothic"/>
              </a:rPr>
              <a:t>体位管理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采用半卧位等体位，减少胃内容物反流和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OITVVL+MS-UIGothic"/>
                <a:cs typeface="OITVV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养与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食支持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00BEA8"/>
                </a:solidFill>
                <a:latin typeface="OITVVL+MS-UIGothic"/>
                <a:cs typeface="OITVVL+MS-UIGothic"/>
              </a:rPr>
              <a:t>养支持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BEA8"/>
                </a:solidFill>
                <a:latin typeface="OITVVL+MS-UIGothic"/>
                <a:cs typeface="OITVVL+MS-UIGothic"/>
              </a:rPr>
              <a:t>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其他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EA8"/>
                </a:solidFill>
                <a:latin typeface="OITVVL+MS-UIGothic"/>
                <a:cs typeface="OITVVL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OITVVL+MS-UIGothic"/>
                <a:cs typeface="OITVVL+MS-UIGothic"/>
              </a:rPr>
              <a:t>手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2000">
                <a:solidFill>
                  <a:srgbClr val="FFFFFF"/>
                </a:solidFill>
                <a:latin typeface="OITVVL+MS-UIGothic"/>
                <a:cs typeface="OITVVL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和家属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应严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行手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定，减少交叉感染的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OITVVL+MS-UIGothic"/>
                <a:cs typeface="OITVV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EA8"/>
                </a:solidFill>
                <a:latin typeface="SimSun"/>
                <a:cs typeface="SimSun"/>
              </a:rPr>
              <a:t>环</a:t>
            </a:r>
            <a:r>
              <a:rPr sz="2000" spc="15">
                <a:solidFill>
                  <a:srgbClr val="00BEA8"/>
                </a:solidFill>
                <a:latin typeface="OITVVL+MS-UIGothic"/>
                <a:cs typeface="OITVVL+MS-UIGothic"/>
              </a:rPr>
              <a:t>境管理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OITVVL+MS-UIGothic"/>
                <a:cs typeface="OITVVL+MS-UIGothic"/>
              </a:rPr>
              <a:t>保持病房空气清新，定期开窗通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5F54"/>
                </a:solidFill>
                <a:latin typeface="OITVVL+MS-UIGothic"/>
                <a:cs typeface="OITVVL+MS-UIGothic"/>
              </a:rPr>
              <a:t>，减少空气中的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5F54"/>
                </a:solidFill>
                <a:latin typeface="OITVVL+MS-UIGothic"/>
                <a:cs typeface="OITVVL+MS-UIGothic"/>
              </a:rPr>
              <a:t>菌含量。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https://d.book118.com/817125133110006046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IFCLQN+WRSISN+ArialMT</vt:lpstr>
      <vt:lpstr>Times New Roman</vt:lpstr>
      <vt:lpstr>OITVVL+MS-UIGothic</vt:lpstr>
      <vt:lpstr>SimSun</vt:lpstr>
      <vt:lpstr>SVJIKN+RFIELV+MicrosoftYaHei-Bold</vt:lpstr>
      <vt:lpstr>QDJCBJ+DKDPSP+MicrosoftYaHei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2024-09-21T16:38:10.937</cp:lastPrinted>
  <dcterms:created xsi:type="dcterms:W3CDTF">2024-09-21T08:38:10Z</dcterms:created>
  <dcterms:modified xsi:type="dcterms:W3CDTF">2024-09-21T08:38:12Z</dcterms:modified>
</cp:coreProperties>
</file>