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994621-506A-4FC1-A059-F4606E0448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9D9FAA-FB52-41BD-9552-944A7B4C41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D504A2-FC3C-4970-97C0-CB1EE92BC6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D5F71A-E19B-4284-8AD1-08D6ECAB18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59ED018-ACA4-4E32-AC1D-2311FAFB9F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383DCE5-E34B-405D-BE91-94C0A6F53E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204513E-561C-4354-8365-3933C3F869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D3D0B5-7E26-4B1D-B112-F979CE04F6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96ACB2-D544-4ADA-BCAD-C96C705AF9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93B606-8A0A-4220-ABAD-CCDB541060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2F6B5C-CDC5-4D2A-B23F-6EDFBAF073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7126123040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护士进修对慢性病管理的影响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护士进修内容与方式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护士进修对慢性病管理的促进作用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护士进修在慢性病管理中的实践应用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护士进修对慢性病管理效果的评价指标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随着人口老龄化、生活方式改变等，慢性病已成为全球性的健康问题。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慢性病全球流行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护士作为医疗团队的重要成员，在慢性病管理中发挥着关键作用，包括病情监测、健康教育、心理支持等。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护士在慢性病管理中的角色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护士进修是提高其专业技能和知识水平的重要途径，有助于提升护士在慢性病管理中的能力和效率。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进修对护士专业成长的意义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094413" y="2032650"/>
            <a:ext cx="2205363" cy="2203315"/>
          </a:xfrm>
          <a:custGeom>
            <a:rect l="l" t="t" r="r" b="b"/>
            <a:pathLst>
              <a:path w="819" h="819">
                <a:moveTo>
                  <a:pt x="183" y="603"/>
                </a:moveTo>
                <a:cubicBezTo>
                  <a:pt x="249" y="603"/>
                  <a:pt x="265" y="619"/>
                  <a:pt x="256" y="638"/>
                </a:cubicBezTo>
                <a:cubicBezTo>
                  <a:pt x="239" y="675"/>
                  <a:pt x="210" y="680"/>
                  <a:pt x="218" y="731"/>
                </a:cubicBezTo>
                <a:cubicBezTo>
                  <a:pt x="231" y="819"/>
                  <a:pt x="372" y="819"/>
                  <a:pt x="386" y="731"/>
                </a:cubicBezTo>
                <a:cubicBezTo>
                  <a:pt x="394" y="680"/>
                  <a:pt x="364" y="675"/>
                  <a:pt x="347" y="638"/>
                </a:cubicBezTo>
                <a:cubicBezTo>
                  <a:pt x="339" y="619"/>
                  <a:pt x="354" y="603"/>
                  <a:pt x="420" y="603"/>
                </a:cubicBezTo>
                <a:cubicBezTo>
                  <a:pt x="603" y="603"/>
                  <a:pt x="603" y="603"/>
                  <a:pt x="603" y="603"/>
                </a:cubicBezTo>
                <a:cubicBezTo>
                  <a:pt x="603" y="420"/>
                  <a:pt x="603" y="420"/>
                  <a:pt x="603" y="420"/>
                </a:cubicBezTo>
                <a:cubicBezTo>
                  <a:pt x="603" y="354"/>
                  <a:pt x="619" y="338"/>
                  <a:pt x="639" y="347"/>
                </a:cubicBezTo>
                <a:cubicBezTo>
                  <a:pt x="675" y="364"/>
                  <a:pt x="680" y="393"/>
                  <a:pt x="731" y="385"/>
                </a:cubicBezTo>
                <a:cubicBezTo>
                  <a:pt x="819" y="372"/>
                  <a:pt x="819" y="231"/>
                  <a:pt x="731" y="217"/>
                </a:cubicBezTo>
                <a:cubicBezTo>
                  <a:pt x="680" y="209"/>
                  <a:pt x="675" y="239"/>
                  <a:pt x="639" y="256"/>
                </a:cubicBezTo>
                <a:cubicBezTo>
                  <a:pt x="619" y="264"/>
                  <a:pt x="603" y="249"/>
                  <a:pt x="603" y="183"/>
                </a:cubicBezTo>
                <a:cubicBezTo>
                  <a:pt x="603" y="0"/>
                  <a:pt x="603" y="0"/>
                  <a:pt x="603" y="0"/>
                </a:cubicBezTo>
                <a:cubicBezTo>
                  <a:pt x="420" y="0"/>
                  <a:pt x="420" y="0"/>
                  <a:pt x="420" y="0"/>
                </a:cubicBezTo>
                <a:cubicBezTo>
                  <a:pt x="354" y="0"/>
                  <a:pt x="339" y="16"/>
                  <a:pt x="347" y="35"/>
                </a:cubicBezTo>
                <a:cubicBezTo>
                  <a:pt x="364" y="72"/>
                  <a:pt x="394" y="76"/>
                  <a:pt x="386" y="128"/>
                </a:cubicBezTo>
                <a:cubicBezTo>
                  <a:pt x="372" y="216"/>
                  <a:pt x="231" y="216"/>
                  <a:pt x="218" y="128"/>
                </a:cubicBezTo>
                <a:cubicBezTo>
                  <a:pt x="210" y="76"/>
                  <a:pt x="239" y="72"/>
                  <a:pt x="256" y="35"/>
                </a:cubicBezTo>
                <a:cubicBezTo>
                  <a:pt x="265" y="16"/>
                  <a:pt x="249" y="0"/>
                  <a:pt x="183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83"/>
                  <a:pt x="0" y="183"/>
                  <a:pt x="0" y="183"/>
                </a:cubicBezTo>
                <a:cubicBezTo>
                  <a:pt x="0" y="249"/>
                  <a:pt x="16" y="264"/>
                  <a:pt x="35" y="256"/>
                </a:cubicBezTo>
                <a:cubicBezTo>
                  <a:pt x="72" y="239"/>
                  <a:pt x="77" y="209"/>
                  <a:pt x="128" y="217"/>
                </a:cubicBezTo>
                <a:cubicBezTo>
                  <a:pt x="216" y="231"/>
                  <a:pt x="216" y="372"/>
                  <a:pt x="128" y="385"/>
                </a:cubicBezTo>
                <a:cubicBezTo>
                  <a:pt x="77" y="393"/>
                  <a:pt x="72" y="364"/>
                  <a:pt x="35" y="347"/>
                </a:cubicBezTo>
                <a:cubicBezTo>
                  <a:pt x="16" y="338"/>
                  <a:pt x="0" y="354"/>
                  <a:pt x="0" y="420"/>
                </a:cubicBezTo>
                <a:cubicBezTo>
                  <a:pt x="0" y="603"/>
                  <a:pt x="0" y="603"/>
                  <a:pt x="0" y="603"/>
                </a:cubicBezTo>
                <a:lnTo>
                  <a:pt x="183" y="60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71134" y="1450565"/>
            <a:ext cx="2205363" cy="2203315"/>
          </a:xfrm>
          <a:custGeom>
            <a:rect l="l" t="t" r="r" b="b"/>
            <a:pathLst>
              <a:path w="819" h="819">
                <a:moveTo>
                  <a:pt x="183" y="216"/>
                </a:moveTo>
                <a:cubicBezTo>
                  <a:pt x="249" y="216"/>
                  <a:pt x="264" y="200"/>
                  <a:pt x="256" y="180"/>
                </a:cubicBezTo>
                <a:cubicBezTo>
                  <a:pt x="239" y="144"/>
                  <a:pt x="209" y="139"/>
                  <a:pt x="217" y="88"/>
                </a:cubicBezTo>
                <a:cubicBezTo>
                  <a:pt x="231" y="0"/>
                  <a:pt x="372" y="0"/>
                  <a:pt x="385" y="88"/>
                </a:cubicBezTo>
                <a:cubicBezTo>
                  <a:pt x="393" y="139"/>
                  <a:pt x="364" y="144"/>
                  <a:pt x="347" y="180"/>
                </a:cubicBezTo>
                <a:cubicBezTo>
                  <a:pt x="338" y="200"/>
                  <a:pt x="354" y="216"/>
                  <a:pt x="420" y="216"/>
                </a:cubicBezTo>
                <a:cubicBezTo>
                  <a:pt x="603" y="216"/>
                  <a:pt x="603" y="216"/>
                  <a:pt x="603" y="216"/>
                </a:cubicBezTo>
                <a:cubicBezTo>
                  <a:pt x="603" y="399"/>
                  <a:pt x="603" y="399"/>
                  <a:pt x="603" y="399"/>
                </a:cubicBezTo>
                <a:cubicBezTo>
                  <a:pt x="603" y="465"/>
                  <a:pt x="619" y="480"/>
                  <a:pt x="638" y="472"/>
                </a:cubicBezTo>
                <a:cubicBezTo>
                  <a:pt x="675" y="455"/>
                  <a:pt x="680" y="425"/>
                  <a:pt x="731" y="433"/>
                </a:cubicBezTo>
                <a:cubicBezTo>
                  <a:pt x="819" y="447"/>
                  <a:pt x="819" y="588"/>
                  <a:pt x="731" y="601"/>
                </a:cubicBezTo>
                <a:cubicBezTo>
                  <a:pt x="680" y="609"/>
                  <a:pt x="675" y="580"/>
                  <a:pt x="638" y="563"/>
                </a:cubicBezTo>
                <a:cubicBezTo>
                  <a:pt x="619" y="554"/>
                  <a:pt x="603" y="570"/>
                  <a:pt x="603" y="636"/>
                </a:cubicBezTo>
                <a:cubicBezTo>
                  <a:pt x="603" y="819"/>
                  <a:pt x="603" y="819"/>
                  <a:pt x="603" y="819"/>
                </a:cubicBezTo>
                <a:cubicBezTo>
                  <a:pt x="420" y="819"/>
                  <a:pt x="420" y="819"/>
                  <a:pt x="420" y="819"/>
                </a:cubicBezTo>
                <a:cubicBezTo>
                  <a:pt x="354" y="819"/>
                  <a:pt x="338" y="803"/>
                  <a:pt x="347" y="784"/>
                </a:cubicBezTo>
                <a:cubicBezTo>
                  <a:pt x="364" y="747"/>
                  <a:pt x="393" y="742"/>
                  <a:pt x="385" y="691"/>
                </a:cubicBezTo>
                <a:cubicBezTo>
                  <a:pt x="372" y="603"/>
                  <a:pt x="231" y="603"/>
                  <a:pt x="217" y="691"/>
                </a:cubicBezTo>
                <a:cubicBezTo>
                  <a:pt x="209" y="742"/>
                  <a:pt x="239" y="747"/>
                  <a:pt x="256" y="784"/>
                </a:cubicBezTo>
                <a:cubicBezTo>
                  <a:pt x="264" y="803"/>
                  <a:pt x="249" y="819"/>
                  <a:pt x="183" y="819"/>
                </a:cubicBezTo>
                <a:cubicBezTo>
                  <a:pt x="0" y="819"/>
                  <a:pt x="0" y="819"/>
                  <a:pt x="0" y="819"/>
                </a:cubicBezTo>
                <a:cubicBezTo>
                  <a:pt x="0" y="636"/>
                  <a:pt x="0" y="636"/>
                  <a:pt x="0" y="636"/>
                </a:cubicBezTo>
                <a:cubicBezTo>
                  <a:pt x="0" y="570"/>
                  <a:pt x="16" y="554"/>
                  <a:pt x="35" y="563"/>
                </a:cubicBezTo>
                <a:cubicBezTo>
                  <a:pt x="72" y="580"/>
                  <a:pt x="76" y="609"/>
                  <a:pt x="128" y="601"/>
                </a:cubicBezTo>
                <a:cubicBezTo>
                  <a:pt x="216" y="588"/>
                  <a:pt x="216" y="447"/>
                  <a:pt x="128" y="433"/>
                </a:cubicBezTo>
                <a:cubicBezTo>
                  <a:pt x="76" y="425"/>
                  <a:pt x="72" y="455"/>
                  <a:pt x="35" y="472"/>
                </a:cubicBezTo>
                <a:cubicBezTo>
                  <a:pt x="16" y="480"/>
                  <a:pt x="0" y="465"/>
                  <a:pt x="0" y="399"/>
                </a:cubicBezTo>
                <a:cubicBezTo>
                  <a:pt x="0" y="216"/>
                  <a:pt x="0" y="216"/>
                  <a:pt x="0" y="216"/>
                </a:cubicBezTo>
                <a:lnTo>
                  <a:pt x="183" y="216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673654" y="2016804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提升慢性病管理技能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1673654" y="2271013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通过进修学习，护士可以掌握更先进的慢性病管理技能和方法，如风险评估、个性化护理计划制定等。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1067480" y="3781051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拓展跨学科知识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067480" y="4035260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进修课程通常涉及医学、心理学、营养学等多学科知识，有助于护士更全面地理解和管理慢性病患者的健康需求。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402519" y="2032650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增强团队协作能力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2519" y="2286858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进修过程中的团队合作和案例讨论等环节，有助于提高护士的团队协作和沟通能力，更好地与医生、患者及其家属合作。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901767" y="3781052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适应医疗模式转变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01767" y="4035260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随着医疗模式的转变，慢性病管理越来越注重综合性和连续性。护士通过进修，可以更好地适应这一趋势，提供更优质的护理服务。</a:t>
            </a:r>
            <a:endParaRPr lang="en-US" sz="1100"/>
          </a:p>
        </p:txBody>
      </p:sp>
      <p:sp>
        <p:nvSpPr>
          <p:cNvPr id="12" name="Freeform 12"/>
          <p:cNvSpPr/>
          <p:nvPr/>
        </p:nvSpPr>
        <p:spPr>
          <a:xfrm>
            <a:off x="3889049" y="3073844"/>
            <a:ext cx="2205363" cy="2203315"/>
          </a:xfrm>
          <a:custGeom>
            <a:rect l="l" t="t" r="r" b="b"/>
            <a:pathLst>
              <a:path w="819" h="819">
                <a:moveTo>
                  <a:pt x="399" y="216"/>
                </a:moveTo>
                <a:cubicBezTo>
                  <a:pt x="465" y="216"/>
                  <a:pt x="480" y="200"/>
                  <a:pt x="472" y="181"/>
                </a:cubicBezTo>
                <a:cubicBezTo>
                  <a:pt x="455" y="144"/>
                  <a:pt x="425" y="139"/>
                  <a:pt x="433" y="88"/>
                </a:cubicBezTo>
                <a:cubicBezTo>
                  <a:pt x="447" y="0"/>
                  <a:pt x="588" y="0"/>
                  <a:pt x="601" y="88"/>
                </a:cubicBezTo>
                <a:cubicBezTo>
                  <a:pt x="609" y="139"/>
                  <a:pt x="580" y="144"/>
                  <a:pt x="563" y="181"/>
                </a:cubicBezTo>
                <a:cubicBezTo>
                  <a:pt x="554" y="200"/>
                  <a:pt x="570" y="216"/>
                  <a:pt x="636" y="216"/>
                </a:cubicBezTo>
                <a:cubicBezTo>
                  <a:pt x="819" y="216"/>
                  <a:pt x="819" y="216"/>
                  <a:pt x="819" y="216"/>
                </a:cubicBezTo>
                <a:cubicBezTo>
                  <a:pt x="819" y="399"/>
                  <a:pt x="819" y="399"/>
                  <a:pt x="819" y="399"/>
                </a:cubicBezTo>
                <a:cubicBezTo>
                  <a:pt x="819" y="465"/>
                  <a:pt x="803" y="481"/>
                  <a:pt x="784" y="472"/>
                </a:cubicBezTo>
                <a:cubicBezTo>
                  <a:pt x="747" y="455"/>
                  <a:pt x="742" y="426"/>
                  <a:pt x="691" y="434"/>
                </a:cubicBezTo>
                <a:cubicBezTo>
                  <a:pt x="603" y="447"/>
                  <a:pt x="603" y="588"/>
                  <a:pt x="691" y="602"/>
                </a:cubicBezTo>
                <a:cubicBezTo>
                  <a:pt x="742" y="610"/>
                  <a:pt x="747" y="580"/>
                  <a:pt x="784" y="563"/>
                </a:cubicBezTo>
                <a:cubicBezTo>
                  <a:pt x="803" y="555"/>
                  <a:pt x="819" y="570"/>
                  <a:pt x="819" y="636"/>
                </a:cubicBezTo>
                <a:cubicBezTo>
                  <a:pt x="819" y="819"/>
                  <a:pt x="819" y="819"/>
                  <a:pt x="819" y="819"/>
                </a:cubicBezTo>
                <a:cubicBezTo>
                  <a:pt x="636" y="819"/>
                  <a:pt x="636" y="819"/>
                  <a:pt x="636" y="819"/>
                </a:cubicBezTo>
                <a:cubicBezTo>
                  <a:pt x="570" y="819"/>
                  <a:pt x="554" y="803"/>
                  <a:pt x="563" y="784"/>
                </a:cubicBezTo>
                <a:cubicBezTo>
                  <a:pt x="580" y="747"/>
                  <a:pt x="609" y="743"/>
                  <a:pt x="601" y="691"/>
                </a:cubicBezTo>
                <a:cubicBezTo>
                  <a:pt x="588" y="603"/>
                  <a:pt x="447" y="603"/>
                  <a:pt x="433" y="691"/>
                </a:cubicBezTo>
                <a:cubicBezTo>
                  <a:pt x="425" y="743"/>
                  <a:pt x="455" y="747"/>
                  <a:pt x="472" y="784"/>
                </a:cubicBezTo>
                <a:cubicBezTo>
                  <a:pt x="480" y="803"/>
                  <a:pt x="465" y="819"/>
                  <a:pt x="399" y="819"/>
                </a:cubicBezTo>
                <a:cubicBezTo>
                  <a:pt x="216" y="819"/>
                  <a:pt x="216" y="819"/>
                  <a:pt x="216" y="819"/>
                </a:cubicBezTo>
                <a:cubicBezTo>
                  <a:pt x="216" y="636"/>
                  <a:pt x="216" y="636"/>
                  <a:pt x="216" y="636"/>
                </a:cubicBezTo>
                <a:cubicBezTo>
                  <a:pt x="216" y="570"/>
                  <a:pt x="200" y="555"/>
                  <a:pt x="180" y="563"/>
                </a:cubicBezTo>
                <a:cubicBezTo>
                  <a:pt x="144" y="580"/>
                  <a:pt x="139" y="610"/>
                  <a:pt x="88" y="602"/>
                </a:cubicBezTo>
                <a:cubicBezTo>
                  <a:pt x="0" y="588"/>
                  <a:pt x="0" y="447"/>
                  <a:pt x="88" y="434"/>
                </a:cubicBezTo>
                <a:cubicBezTo>
                  <a:pt x="139" y="426"/>
                  <a:pt x="144" y="455"/>
                  <a:pt x="180" y="472"/>
                </a:cubicBezTo>
                <a:cubicBezTo>
                  <a:pt x="200" y="481"/>
                  <a:pt x="216" y="465"/>
                  <a:pt x="216" y="399"/>
                </a:cubicBezTo>
                <a:cubicBezTo>
                  <a:pt x="216" y="216"/>
                  <a:pt x="216" y="216"/>
                  <a:pt x="216" y="216"/>
                </a:cubicBezTo>
                <a:lnTo>
                  <a:pt x="399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512328" y="3653879"/>
            <a:ext cx="2205363" cy="2205364"/>
          </a:xfrm>
          <a:custGeom>
            <a:rect l="l" t="t" r="r" b="b"/>
            <a:pathLst>
              <a:path w="819" h="819">
                <a:moveTo>
                  <a:pt x="216" y="420"/>
                </a:moveTo>
                <a:cubicBezTo>
                  <a:pt x="216" y="354"/>
                  <a:pt x="200" y="339"/>
                  <a:pt x="181" y="347"/>
                </a:cubicBezTo>
                <a:cubicBezTo>
                  <a:pt x="144" y="364"/>
                  <a:pt x="139" y="394"/>
                  <a:pt x="88" y="386"/>
                </a:cubicBezTo>
                <a:cubicBezTo>
                  <a:pt x="0" y="372"/>
                  <a:pt x="0" y="231"/>
                  <a:pt x="88" y="218"/>
                </a:cubicBezTo>
                <a:cubicBezTo>
                  <a:pt x="139" y="210"/>
                  <a:pt x="144" y="239"/>
                  <a:pt x="181" y="256"/>
                </a:cubicBezTo>
                <a:cubicBezTo>
                  <a:pt x="200" y="265"/>
                  <a:pt x="216" y="249"/>
                  <a:pt x="216" y="183"/>
                </a:cubicBezTo>
                <a:cubicBezTo>
                  <a:pt x="216" y="0"/>
                  <a:pt x="216" y="0"/>
                  <a:pt x="216" y="0"/>
                </a:cubicBezTo>
                <a:cubicBezTo>
                  <a:pt x="399" y="0"/>
                  <a:pt x="399" y="0"/>
                  <a:pt x="399" y="0"/>
                </a:cubicBezTo>
                <a:cubicBezTo>
                  <a:pt x="465" y="0"/>
                  <a:pt x="481" y="16"/>
                  <a:pt x="472" y="35"/>
                </a:cubicBezTo>
                <a:cubicBezTo>
                  <a:pt x="455" y="72"/>
                  <a:pt x="426" y="77"/>
                  <a:pt x="434" y="128"/>
                </a:cubicBezTo>
                <a:cubicBezTo>
                  <a:pt x="447" y="216"/>
                  <a:pt x="588" y="216"/>
                  <a:pt x="602" y="128"/>
                </a:cubicBezTo>
                <a:cubicBezTo>
                  <a:pt x="610" y="77"/>
                  <a:pt x="580" y="72"/>
                  <a:pt x="563" y="35"/>
                </a:cubicBezTo>
                <a:cubicBezTo>
                  <a:pt x="555" y="16"/>
                  <a:pt x="570" y="0"/>
                  <a:pt x="636" y="0"/>
                </a:cubicBezTo>
                <a:cubicBezTo>
                  <a:pt x="819" y="0"/>
                  <a:pt x="819" y="0"/>
                  <a:pt x="819" y="0"/>
                </a:cubicBezTo>
                <a:cubicBezTo>
                  <a:pt x="819" y="183"/>
                  <a:pt x="819" y="183"/>
                  <a:pt x="819" y="183"/>
                </a:cubicBezTo>
                <a:cubicBezTo>
                  <a:pt x="819" y="249"/>
                  <a:pt x="803" y="265"/>
                  <a:pt x="784" y="256"/>
                </a:cubicBezTo>
                <a:cubicBezTo>
                  <a:pt x="747" y="239"/>
                  <a:pt x="743" y="210"/>
                  <a:pt x="691" y="218"/>
                </a:cubicBezTo>
                <a:cubicBezTo>
                  <a:pt x="603" y="231"/>
                  <a:pt x="603" y="372"/>
                  <a:pt x="691" y="386"/>
                </a:cubicBezTo>
                <a:cubicBezTo>
                  <a:pt x="743" y="394"/>
                  <a:pt x="747" y="364"/>
                  <a:pt x="784" y="347"/>
                </a:cubicBezTo>
                <a:cubicBezTo>
                  <a:pt x="803" y="339"/>
                  <a:pt x="819" y="354"/>
                  <a:pt x="819" y="420"/>
                </a:cubicBezTo>
                <a:cubicBezTo>
                  <a:pt x="819" y="603"/>
                  <a:pt x="819" y="603"/>
                  <a:pt x="819" y="603"/>
                </a:cubicBezTo>
                <a:cubicBezTo>
                  <a:pt x="636" y="603"/>
                  <a:pt x="636" y="603"/>
                  <a:pt x="636" y="603"/>
                </a:cubicBezTo>
                <a:cubicBezTo>
                  <a:pt x="570" y="603"/>
                  <a:pt x="555" y="619"/>
                  <a:pt x="563" y="639"/>
                </a:cubicBezTo>
                <a:cubicBezTo>
                  <a:pt x="580" y="675"/>
                  <a:pt x="610" y="680"/>
                  <a:pt x="602" y="731"/>
                </a:cubicBezTo>
                <a:cubicBezTo>
                  <a:pt x="588" y="819"/>
                  <a:pt x="447" y="819"/>
                  <a:pt x="434" y="731"/>
                </a:cubicBezTo>
                <a:cubicBezTo>
                  <a:pt x="426" y="680"/>
                  <a:pt x="455" y="675"/>
                  <a:pt x="472" y="639"/>
                </a:cubicBezTo>
                <a:cubicBezTo>
                  <a:pt x="481" y="619"/>
                  <a:pt x="465" y="603"/>
                  <a:pt x="399" y="603"/>
                </a:cubicBezTo>
                <a:cubicBezTo>
                  <a:pt x="216" y="603"/>
                  <a:pt x="216" y="603"/>
                  <a:pt x="216" y="603"/>
                </a:cubicBezTo>
                <a:lnTo>
                  <a:pt x="216" y="42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护士进修的重要性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护士进修内容与方式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42376" y="2434470"/>
            <a:ext cx="3133738" cy="9945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包括慢性病的定义、分类、流行病学等。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4987195" y="1802035"/>
            <a:ext cx="561213" cy="561213"/>
            <a:chOff x="4987195" y="1802035"/>
            <a:chExt cx="561213" cy="561213"/>
          </a:xfrm>
        </p:grpSpPr>
        <p:sp>
          <p:nvSpPr>
            <p:cNvPr id="4" name="AutoShape 4"/>
            <p:cNvSpPr/>
            <p:nvPr/>
          </p:nvSpPr>
          <p:spPr>
            <a:xfrm>
              <a:off x="4987195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5121688" y="1936528"/>
            <a:ext cx="292227" cy="292227"/>
            <a:chOff x="5121688" y="1936528"/>
            <a:chExt cx="292227" cy="292227"/>
          </a:xfrm>
        </p:grpSpPr>
        <p:sp>
          <p:nvSpPr>
            <p:cNvPr id="6" name="Freeform 6"/>
            <p:cNvSpPr/>
            <p:nvPr/>
          </p:nvSpPr>
          <p:spPr>
            <a:xfrm>
              <a:off x="5175885" y="1990630"/>
              <a:ext cx="182880" cy="73533"/>
            </a:xfrm>
            <a:custGeom>
              <a:rect l="l" t="t" r="r" b="b"/>
              <a:pathLst>
                <a:path w="189" h="76">
                  <a:moveTo>
                    <a:pt x="189" y="76"/>
                  </a:moveTo>
                  <a:lnTo>
                    <a:pt x="0" y="76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57"/>
                  </a:lnTo>
                  <a:lnTo>
                    <a:pt x="170" y="57"/>
                  </a:lnTo>
                  <a:lnTo>
                    <a:pt x="170" y="0"/>
                  </a:lnTo>
                  <a:lnTo>
                    <a:pt x="189" y="0"/>
                  </a:lnTo>
                  <a:lnTo>
                    <a:pt x="189" y="7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5267801" y="1990630"/>
              <a:ext cx="54197" cy="36766"/>
            </a:xfrm>
            <a:custGeom>
              <a:rect l="l" t="t" r="r" b="b"/>
              <a:pathLst>
                <a:path w="56" h="38">
                  <a:moveTo>
                    <a:pt x="56" y="38"/>
                  </a:moveTo>
                  <a:lnTo>
                    <a:pt x="0" y="38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9"/>
                  </a:lnTo>
                  <a:lnTo>
                    <a:pt x="37" y="19"/>
                  </a:lnTo>
                  <a:lnTo>
                    <a:pt x="37" y="0"/>
                  </a:lnTo>
                  <a:lnTo>
                    <a:pt x="56" y="0"/>
                  </a:lnTo>
                  <a:lnTo>
                    <a:pt x="56" y="3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5121688" y="1936528"/>
              <a:ext cx="292227" cy="292227"/>
            </a:xfrm>
            <a:custGeom>
              <a:rect l="l" t="t" r="r" b="b"/>
              <a:pathLst>
                <a:path w="302" h="302">
                  <a:moveTo>
                    <a:pt x="302" y="302"/>
                  </a:moveTo>
                  <a:lnTo>
                    <a:pt x="0" y="302"/>
                  </a:lnTo>
                  <a:lnTo>
                    <a:pt x="0" y="0"/>
                  </a:lnTo>
                  <a:lnTo>
                    <a:pt x="245" y="0"/>
                  </a:lnTo>
                  <a:lnTo>
                    <a:pt x="245" y="18"/>
                  </a:lnTo>
                  <a:lnTo>
                    <a:pt x="18" y="18"/>
                  </a:lnTo>
                  <a:lnTo>
                    <a:pt x="18" y="283"/>
                  </a:lnTo>
                  <a:lnTo>
                    <a:pt x="283" y="283"/>
                  </a:lnTo>
                  <a:lnTo>
                    <a:pt x="283" y="56"/>
                  </a:lnTo>
                  <a:lnTo>
                    <a:pt x="302" y="56"/>
                  </a:lnTo>
                  <a:lnTo>
                    <a:pt x="302" y="30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75885" y="2100929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175885" y="2136743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175885" y="2173510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5554409" y="1919002"/>
            <a:ext cx="1897189" cy="368046"/>
            <a:chOff x="5554409" y="1919002"/>
            <a:chExt cx="1897189" cy="368046"/>
          </a:xfrm>
        </p:grpSpPr>
        <p:sp>
          <p:nvSpPr>
            <p:cNvPr id="13" name="AutoShape 13"/>
            <p:cNvSpPr/>
            <p:nvPr/>
          </p:nvSpPr>
          <p:spPr>
            <a:xfrm>
              <a:off x="5554409" y="1919002"/>
              <a:ext cx="1897189" cy="368046"/>
            </a:xfrm>
            <a:prstGeom prst="rect">
              <a:avLst/>
            </a:prstGeom>
            <a:noFill/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慢性病基础知识</a:t>
              </a:r>
              <a:endParaRPr lang="en-US" sz="1100"/>
            </a:p>
          </p:txBody>
        </p:sp>
      </p:grpSp>
      <p:sp>
        <p:nvSpPr>
          <p:cNvPr id="14" name="AutoShape 14"/>
          <p:cNvSpPr/>
          <p:nvPr/>
        </p:nvSpPr>
        <p:spPr>
          <a:xfrm>
            <a:off x="8335955" y="2434470"/>
            <a:ext cx="3133738" cy="9945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如患者评估、健康教育、心理干预等。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8948027" y="191837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慢性病管理技能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8380762" y="1802035"/>
            <a:ext cx="561213" cy="561213"/>
            <a:chOff x="8380762" y="1802035"/>
            <a:chExt cx="561213" cy="561213"/>
          </a:xfrm>
        </p:grpSpPr>
        <p:sp>
          <p:nvSpPr>
            <p:cNvPr id="17" name="AutoShape 17"/>
            <p:cNvSpPr/>
            <p:nvPr/>
          </p:nvSpPr>
          <p:spPr>
            <a:xfrm>
              <a:off x="8380762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8515255" y="1990630"/>
            <a:ext cx="292227" cy="201263"/>
            <a:chOff x="8515255" y="1990630"/>
            <a:chExt cx="292227" cy="201263"/>
          </a:xfrm>
        </p:grpSpPr>
        <p:sp>
          <p:nvSpPr>
            <p:cNvPr id="19" name="AutoShape 19"/>
            <p:cNvSpPr/>
            <p:nvPr/>
          </p:nvSpPr>
          <p:spPr>
            <a:xfrm>
              <a:off x="85694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624601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86797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8734901" y="2072926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85694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8624601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86797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8734901" y="2036159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8587835" y="2128075"/>
              <a:ext cx="147066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8515255" y="1990630"/>
              <a:ext cx="292227" cy="201263"/>
            </a:xfrm>
            <a:custGeom>
              <a:rect l="l" t="t" r="r" b="b"/>
              <a:pathLst>
                <a:path w="302" h="208">
                  <a:moveTo>
                    <a:pt x="302" y="208"/>
                  </a:moveTo>
                  <a:lnTo>
                    <a:pt x="0" y="208"/>
                  </a:lnTo>
                  <a:lnTo>
                    <a:pt x="0" y="28"/>
                  </a:lnTo>
                  <a:lnTo>
                    <a:pt x="19" y="28"/>
                  </a:lnTo>
                  <a:lnTo>
                    <a:pt x="19" y="189"/>
                  </a:lnTo>
                  <a:lnTo>
                    <a:pt x="283" y="189"/>
                  </a:lnTo>
                  <a:lnTo>
                    <a:pt x="283" y="19"/>
                  </a:lnTo>
                  <a:lnTo>
                    <a:pt x="0" y="19"/>
                  </a:lnTo>
                  <a:lnTo>
                    <a:pt x="0" y="0"/>
                  </a:lnTo>
                  <a:lnTo>
                    <a:pt x="302" y="0"/>
                  </a:lnTo>
                  <a:lnTo>
                    <a:pt x="302" y="20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9" name="AutoShape 29"/>
          <p:cNvSpPr/>
          <p:nvPr/>
        </p:nvSpPr>
        <p:spPr>
          <a:xfrm>
            <a:off x="4942376" y="4809710"/>
            <a:ext cx="3133738" cy="10191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学习药物的合理使用、副作用观察及处理方法。</a:t>
            </a:r>
            <a:endParaRPr lang="en-US" sz="1100"/>
          </a:p>
        </p:txBody>
      </p:sp>
      <p:sp>
        <p:nvSpPr>
          <p:cNvPr id="30" name="AutoShape 30"/>
          <p:cNvSpPr/>
          <p:nvPr/>
        </p:nvSpPr>
        <p:spPr>
          <a:xfrm>
            <a:off x="5554448" y="429361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药物治疗与护理</a:t>
            </a:r>
            <a:endParaRPr lang="en-US" sz="1100"/>
          </a:p>
        </p:txBody>
      </p:sp>
      <p:grpSp>
        <p:nvGrpSpPr>
          <p:cNvPr id="31" name="Group 31"/>
          <p:cNvGrpSpPr/>
          <p:nvPr/>
        </p:nvGrpSpPr>
        <p:grpSpPr>
          <a:xfrm>
            <a:off x="4987195" y="4188148"/>
            <a:ext cx="561213" cy="561213"/>
            <a:chOff x="4987195" y="4188148"/>
            <a:chExt cx="561213" cy="561213"/>
          </a:xfrm>
        </p:grpSpPr>
        <p:sp>
          <p:nvSpPr>
            <p:cNvPr id="32" name="AutoShape 32"/>
            <p:cNvSpPr/>
            <p:nvPr/>
          </p:nvSpPr>
          <p:spPr>
            <a:xfrm>
              <a:off x="4987195" y="4188148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endParaRPr lang="en-US" sz="1100"/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122640" y="4315015"/>
            <a:ext cx="290322" cy="285560"/>
            <a:chOff x="5122640" y="4315015"/>
            <a:chExt cx="290322" cy="285560"/>
          </a:xfrm>
        </p:grpSpPr>
        <p:sp>
          <p:nvSpPr>
            <p:cNvPr id="34" name="Freeform 34"/>
            <p:cNvSpPr/>
            <p:nvPr/>
          </p:nvSpPr>
          <p:spPr>
            <a:xfrm>
              <a:off x="5182267" y="4370832"/>
              <a:ext cx="176879" cy="175927"/>
            </a:xfrm>
            <a:custGeom>
              <a:rect l="l" t="t" r="r" b="b"/>
              <a:pathLst>
                <a:path w="187" h="186">
                  <a:moveTo>
                    <a:pt x="81" y="186"/>
                  </a:moveTo>
                  <a:lnTo>
                    <a:pt x="0" y="106"/>
                  </a:lnTo>
                  <a:lnTo>
                    <a:pt x="107" y="0"/>
                  </a:lnTo>
                  <a:lnTo>
                    <a:pt x="187" y="80"/>
                  </a:lnTo>
                  <a:lnTo>
                    <a:pt x="81" y="186"/>
                  </a:lnTo>
                  <a:close/>
                  <a:moveTo>
                    <a:pt x="26" y="106"/>
                  </a:moveTo>
                  <a:lnTo>
                    <a:pt x="81" y="158"/>
                  </a:lnTo>
                  <a:lnTo>
                    <a:pt x="159" y="80"/>
                  </a:lnTo>
                  <a:lnTo>
                    <a:pt x="107" y="26"/>
                  </a:lnTo>
                  <a:lnTo>
                    <a:pt x="26" y="10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5122640" y="4484275"/>
              <a:ext cx="120110" cy="116300"/>
            </a:xfrm>
            <a:custGeom>
              <a:rect l="l" t="t" r="r" b="b"/>
              <a:pathLst>
                <a:path w="54" h="52">
                  <a:moveTo>
                    <a:pt x="26" y="52"/>
                  </a:moveTo>
                  <a:cubicBezTo>
                    <a:pt x="20" y="52"/>
                    <a:pt x="14" y="50"/>
                    <a:pt x="9" y="45"/>
                  </a:cubicBezTo>
                  <a:cubicBezTo>
                    <a:pt x="0" y="36"/>
                    <a:pt x="0" y="20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26" y="6"/>
                    <a:pt x="26" y="6"/>
                    <a:pt x="26" y="6"/>
                  </a:cubicBezTo>
                  <a:cubicBezTo>
                    <a:pt x="15" y="17"/>
                    <a:pt x="15" y="17"/>
                    <a:pt x="15" y="17"/>
                  </a:cubicBezTo>
                  <a:cubicBezTo>
                    <a:pt x="12" y="20"/>
                    <a:pt x="10" y="24"/>
                    <a:pt x="10" y="28"/>
                  </a:cubicBezTo>
                  <a:cubicBezTo>
                    <a:pt x="10" y="32"/>
                    <a:pt x="12" y="36"/>
                    <a:pt x="15" y="39"/>
                  </a:cubicBezTo>
                  <a:cubicBezTo>
                    <a:pt x="18" y="42"/>
                    <a:pt x="22" y="44"/>
                    <a:pt x="26" y="44"/>
                  </a:cubicBezTo>
                  <a:cubicBezTo>
                    <a:pt x="30" y="44"/>
                    <a:pt x="34" y="42"/>
                    <a:pt x="37" y="39"/>
                  </a:cubicBezTo>
                  <a:cubicBezTo>
                    <a:pt x="48" y="28"/>
                    <a:pt x="48" y="28"/>
                    <a:pt x="48" y="28"/>
                  </a:cubicBezTo>
                  <a:cubicBezTo>
                    <a:pt x="54" y="34"/>
                    <a:pt x="54" y="34"/>
                    <a:pt x="54" y="34"/>
                  </a:cubicBezTo>
                  <a:cubicBezTo>
                    <a:pt x="43" y="45"/>
                    <a:pt x="43" y="45"/>
                    <a:pt x="43" y="45"/>
                  </a:cubicBezTo>
                  <a:cubicBezTo>
                    <a:pt x="38" y="50"/>
                    <a:pt x="32" y="52"/>
                    <a:pt x="26" y="5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5296662" y="4315015"/>
              <a:ext cx="116300" cy="115348"/>
            </a:xfrm>
            <a:custGeom>
              <a:rect l="l" t="t" r="r" b="b"/>
              <a:pathLst>
                <a:path w="52" h="52">
                  <a:moveTo>
                    <a:pt x="34" y="52"/>
                  </a:moveTo>
                  <a:cubicBezTo>
                    <a:pt x="28" y="46"/>
                    <a:pt x="28" y="46"/>
                    <a:pt x="28" y="46"/>
                  </a:cubicBezTo>
                  <a:cubicBezTo>
                    <a:pt x="39" y="35"/>
                    <a:pt x="39" y="35"/>
                    <a:pt x="39" y="35"/>
                  </a:cubicBezTo>
                  <a:cubicBezTo>
                    <a:pt x="42" y="32"/>
                    <a:pt x="44" y="28"/>
                    <a:pt x="44" y="24"/>
                  </a:cubicBezTo>
                  <a:cubicBezTo>
                    <a:pt x="44" y="20"/>
                    <a:pt x="42" y="16"/>
                    <a:pt x="39" y="13"/>
                  </a:cubicBezTo>
                  <a:cubicBezTo>
                    <a:pt x="33" y="7"/>
                    <a:pt x="23" y="7"/>
                    <a:pt x="17" y="13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0" y="18"/>
                    <a:pt x="0" y="18"/>
                    <a:pt x="0" y="18"/>
                  </a:cubicBezTo>
                  <a:cubicBezTo>
                    <a:pt x="11" y="7"/>
                    <a:pt x="11" y="7"/>
                    <a:pt x="11" y="7"/>
                  </a:cubicBezTo>
                  <a:cubicBezTo>
                    <a:pt x="16" y="2"/>
                    <a:pt x="22" y="0"/>
                    <a:pt x="28" y="0"/>
                  </a:cubicBezTo>
                  <a:cubicBezTo>
                    <a:pt x="34" y="0"/>
                    <a:pt x="40" y="2"/>
                    <a:pt x="45" y="7"/>
                  </a:cubicBezTo>
                  <a:cubicBezTo>
                    <a:pt x="50" y="12"/>
                    <a:pt x="52" y="18"/>
                    <a:pt x="52" y="24"/>
                  </a:cubicBezTo>
                  <a:cubicBezTo>
                    <a:pt x="52" y="30"/>
                    <a:pt x="50" y="36"/>
                    <a:pt x="45" y="41"/>
                  </a:cubicBezTo>
                  <a:lnTo>
                    <a:pt x="34" y="5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5220081" y="4453128"/>
              <a:ext cx="27432" cy="26479"/>
            </a:xfrm>
            <a:custGeom>
              <a:rect l="l" t="t" r="r" b="b"/>
              <a:pathLst>
                <a:path w="28" h="28">
                  <a:moveTo>
                    <a:pt x="15" y="28"/>
                  </a:moveTo>
                  <a:lnTo>
                    <a:pt x="0" y="14"/>
                  </a:lnTo>
                  <a:lnTo>
                    <a:pt x="15" y="0"/>
                  </a:lnTo>
                  <a:lnTo>
                    <a:pt x="29" y="14"/>
                  </a:lnTo>
                  <a:lnTo>
                    <a:pt x="15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5255990" y="4444555"/>
              <a:ext cx="27432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9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5265420" y="4408646"/>
              <a:ext cx="26479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5247513" y="4479607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5"/>
                  </a:lnTo>
                  <a:lnTo>
                    <a:pt x="14" y="0"/>
                  </a:lnTo>
                  <a:lnTo>
                    <a:pt x="28" y="15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5291900" y="4435126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2" name="AutoShape 42"/>
          <p:cNvSpPr/>
          <p:nvPr/>
        </p:nvSpPr>
        <p:spPr>
          <a:xfrm>
            <a:off x="8335955" y="4809710"/>
            <a:ext cx="3133738" cy="10191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掌握营养学知识，为患者提供科学的饮食建议。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48027" y="429361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营养与饮食指导</a:t>
            </a:r>
            <a:endParaRPr lang="en-US" sz="1100"/>
          </a:p>
        </p:txBody>
      </p:sp>
      <p:grpSp>
        <p:nvGrpSpPr>
          <p:cNvPr id="44" name="Group 44"/>
          <p:cNvGrpSpPr/>
          <p:nvPr/>
        </p:nvGrpSpPr>
        <p:grpSpPr>
          <a:xfrm>
            <a:off x="8380762" y="4177284"/>
            <a:ext cx="561213" cy="561213"/>
            <a:chOff x="8380762" y="4177284"/>
            <a:chExt cx="561213" cy="561213"/>
          </a:xfrm>
        </p:grpSpPr>
        <p:sp>
          <p:nvSpPr>
            <p:cNvPr id="45" name="AutoShape 45"/>
            <p:cNvSpPr/>
            <p:nvPr/>
          </p:nvSpPr>
          <p:spPr>
            <a:xfrm>
              <a:off x="8380762" y="4177284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8533542" y="4316063"/>
            <a:ext cx="282417" cy="283559"/>
            <a:chOff x="8533542" y="4316063"/>
            <a:chExt cx="282417" cy="283559"/>
          </a:xfrm>
        </p:grpSpPr>
        <p:sp>
          <p:nvSpPr>
            <p:cNvPr id="47" name="Freeform 47"/>
            <p:cNvSpPr/>
            <p:nvPr/>
          </p:nvSpPr>
          <p:spPr>
            <a:xfrm>
              <a:off x="8562499" y="4316063"/>
              <a:ext cx="253460" cy="254508"/>
            </a:xfrm>
            <a:custGeom>
              <a:rect l="l" t="t" r="r" b="b"/>
              <a:pathLst>
                <a:path w="262" h="263">
                  <a:moveTo>
                    <a:pt x="102" y="263"/>
                  </a:moveTo>
                  <a:lnTo>
                    <a:pt x="0" y="159"/>
                  </a:lnTo>
                  <a:lnTo>
                    <a:pt x="203" y="0"/>
                  </a:lnTo>
                  <a:lnTo>
                    <a:pt x="262" y="59"/>
                  </a:lnTo>
                  <a:lnTo>
                    <a:pt x="102" y="263"/>
                  </a:lnTo>
                  <a:close/>
                  <a:moveTo>
                    <a:pt x="29" y="161"/>
                  </a:moveTo>
                  <a:lnTo>
                    <a:pt x="100" y="234"/>
                  </a:lnTo>
                  <a:lnTo>
                    <a:pt x="237" y="62"/>
                  </a:lnTo>
                  <a:lnTo>
                    <a:pt x="201" y="26"/>
                  </a:lnTo>
                  <a:lnTo>
                    <a:pt x="29" y="16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8624507" y="4371213"/>
              <a:ext cx="134493" cy="109347"/>
            </a:xfrm>
            <a:custGeom>
              <a:rect l="l" t="t" r="r" b="b"/>
              <a:pathLst>
                <a:path w="139" h="113">
                  <a:moveTo>
                    <a:pt x="12" y="113"/>
                  </a:moveTo>
                  <a:lnTo>
                    <a:pt x="0" y="99"/>
                  </a:lnTo>
                  <a:lnTo>
                    <a:pt x="128" y="0"/>
                  </a:lnTo>
                  <a:lnTo>
                    <a:pt x="139" y="14"/>
                  </a:lnTo>
                  <a:lnTo>
                    <a:pt x="12" y="11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8540305" y="4495038"/>
              <a:ext cx="97727" cy="97727"/>
            </a:xfrm>
            <a:custGeom>
              <a:rect l="l" t="t" r="r" b="b"/>
              <a:pathLst>
                <a:path w="43" h="43">
                  <a:moveTo>
                    <a:pt x="12" y="43"/>
                  </a:moveTo>
                  <a:cubicBezTo>
                    <a:pt x="0" y="31"/>
                    <a:pt x="0" y="31"/>
                    <a:pt x="0" y="31"/>
                  </a:cubicBezTo>
                  <a:cubicBezTo>
                    <a:pt x="3" y="29"/>
                    <a:pt x="3" y="29"/>
                    <a:pt x="3" y="29"/>
                  </a:cubicBezTo>
                  <a:cubicBezTo>
                    <a:pt x="8" y="24"/>
                    <a:pt x="8" y="16"/>
                    <a:pt x="3" y="12"/>
                  </a:cubicBezTo>
                  <a:cubicBezTo>
                    <a:pt x="0" y="9"/>
                    <a:pt x="0" y="9"/>
                    <a:pt x="0" y="9"/>
                  </a:cubicBezTo>
                  <a:cubicBezTo>
                    <a:pt x="9" y="0"/>
                    <a:pt x="9" y="0"/>
                    <a:pt x="9" y="0"/>
                  </a:cubicBezTo>
                  <a:cubicBezTo>
                    <a:pt x="14" y="6"/>
                    <a:pt x="14" y="6"/>
                    <a:pt x="14" y="6"/>
                  </a:cubicBezTo>
                  <a:cubicBezTo>
                    <a:pt x="11" y="9"/>
                    <a:pt x="11" y="9"/>
                    <a:pt x="11" y="9"/>
                  </a:cubicBezTo>
                  <a:cubicBezTo>
                    <a:pt x="16" y="16"/>
                    <a:pt x="16" y="25"/>
                    <a:pt x="11" y="31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18" y="27"/>
                    <a:pt x="27" y="27"/>
                    <a:pt x="34" y="32"/>
                  </a:cubicBezTo>
                  <a:cubicBezTo>
                    <a:pt x="37" y="29"/>
                    <a:pt x="37" y="29"/>
                    <a:pt x="37" y="29"/>
                  </a:cubicBezTo>
                  <a:cubicBezTo>
                    <a:pt x="43" y="34"/>
                    <a:pt x="43" y="34"/>
                    <a:pt x="43" y="34"/>
                  </a:cubicBezTo>
                  <a:cubicBezTo>
                    <a:pt x="34" y="43"/>
                    <a:pt x="34" y="43"/>
                    <a:pt x="34" y="43"/>
                  </a:cubicBezTo>
                  <a:cubicBezTo>
                    <a:pt x="31" y="40"/>
                    <a:pt x="31" y="40"/>
                    <a:pt x="31" y="40"/>
                  </a:cubicBezTo>
                  <a:cubicBezTo>
                    <a:pt x="27" y="35"/>
                    <a:pt x="19" y="35"/>
                    <a:pt x="14" y="40"/>
                  </a:cubicBezTo>
                  <a:lnTo>
                    <a:pt x="12" y="4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8533542" y="4565713"/>
              <a:ext cx="33909" cy="33909"/>
            </a:xfrm>
            <a:custGeom>
              <a:rect l="l" t="t" r="r" b="b"/>
              <a:pathLst>
                <a:path w="35" h="35">
                  <a:moveTo>
                    <a:pt x="14" y="35"/>
                  </a:moveTo>
                  <a:lnTo>
                    <a:pt x="0" y="21"/>
                  </a:lnTo>
                  <a:lnTo>
                    <a:pt x="21" y="0"/>
                  </a:lnTo>
                  <a:lnTo>
                    <a:pt x="35" y="14"/>
                  </a:lnTo>
                  <a:lnTo>
                    <a:pt x="14" y="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51" name="Picture 51"/>
          <p:cNvPicPr>
            <a:picLocks noChangeAspect="1"/>
          </p:cNvPicPr>
          <p:nvPr/>
        </p:nvPicPr>
        <p:blipFill>
          <a:blip r:embed="rId2"/>
          <a:srcRect l="19260" r="19260"/>
          <a:stretch>
            <a:fillRect/>
          </a:stretch>
        </p:blipFill>
        <p:spPr>
          <a:xfrm>
            <a:off x="706988" y="1587639"/>
            <a:ext cx="3579894" cy="3867314"/>
          </a:xfrm>
          <a:prstGeom prst="rect">
            <a:avLst/>
          </a:prstGeom>
        </p:spPr>
      </p:pic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进修课程设置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579263" y="457104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242745" y="4378452"/>
            <a:ext cx="753523" cy="75561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55413" y="4571047"/>
            <a:ext cx="50768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016240" y="4120229"/>
            <a:ext cx="541877" cy="84877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536537" y="5126260"/>
            <a:ext cx="67723" cy="205359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877342" y="457104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29692" y="4168902"/>
            <a:ext cx="546068" cy="846677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375660" y="4061555"/>
            <a:ext cx="391573" cy="1106996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974913" y="480145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332672" y="4978336"/>
            <a:ext cx="50768" cy="461391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655350" y="4291394"/>
            <a:ext cx="694277" cy="6984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093500" y="4563428"/>
            <a:ext cx="546068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576054" y="4826318"/>
            <a:ext cx="67723" cy="582073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345359" y="4728877"/>
            <a:ext cx="541877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890188" y="5023771"/>
            <a:ext cx="50768" cy="461391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595961" y="4604671"/>
            <a:ext cx="647700" cy="6456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710475" y="1613860"/>
            <a:ext cx="1113973" cy="1113971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67552" y="1613860"/>
            <a:ext cx="1113973" cy="1113971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5173137" y="2190165"/>
            <a:ext cx="1845725" cy="3371817"/>
          </a:xfrm>
          <a:custGeom>
            <a:rect l="l" t="t" r="r" b="b"/>
            <a:pathLst>
              <a:path w="496" h="905">
                <a:moveTo>
                  <a:pt x="173" y="908"/>
                </a:moveTo>
                <a:cubicBezTo>
                  <a:pt x="173" y="908"/>
                  <a:pt x="208" y="680"/>
                  <a:pt x="187" y="613"/>
                </a:cubicBezTo>
                <a:cubicBezTo>
                  <a:pt x="0" y="357"/>
                  <a:pt x="0" y="357"/>
                  <a:pt x="0" y="357"/>
                </a:cubicBezTo>
                <a:cubicBezTo>
                  <a:pt x="0" y="357"/>
                  <a:pt x="0" y="357"/>
                  <a:pt x="0" y="357"/>
                </a:cubicBezTo>
                <a:cubicBezTo>
                  <a:pt x="203" y="547"/>
                  <a:pt x="203" y="547"/>
                  <a:pt x="203" y="547"/>
                </a:cubicBezTo>
                <a:cubicBezTo>
                  <a:pt x="230" y="0"/>
                  <a:pt x="230" y="0"/>
                  <a:pt x="230" y="0"/>
                </a:cubicBezTo>
                <a:cubicBezTo>
                  <a:pt x="255" y="237"/>
                  <a:pt x="255" y="237"/>
                  <a:pt x="255" y="237"/>
                </a:cubicBezTo>
                <a:cubicBezTo>
                  <a:pt x="271" y="439"/>
                  <a:pt x="271" y="439"/>
                  <a:pt x="271" y="439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291" y="500"/>
                  <a:pt x="291" y="500"/>
                  <a:pt x="291" y="500"/>
                </a:cubicBezTo>
                <a:cubicBezTo>
                  <a:pt x="291" y="500"/>
                  <a:pt x="268" y="500"/>
                  <a:pt x="282" y="660"/>
                </a:cubicBezTo>
                <a:cubicBezTo>
                  <a:pt x="295" y="819"/>
                  <a:pt x="307" y="905"/>
                  <a:pt x="307" y="905"/>
                </a:cubicBezTo>
                <a:lnTo>
                  <a:pt x="173" y="908"/>
                </a:lnTo>
                <a:close/>
              </a:path>
            </a:pathLst>
          </a:cu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0" y="5151966"/>
            <a:ext cx="12192000" cy="1706034"/>
          </a:xfrm>
          <a:custGeom>
            <a:rect l="l" t="t" r="r" b="b"/>
            <a:pathLst>
              <a:path w="7680" h="1506">
                <a:moveTo>
                  <a:pt x="0" y="1489"/>
                </a:moveTo>
                <a:cubicBezTo>
                  <a:pt x="0" y="700"/>
                  <a:pt x="0" y="700"/>
                  <a:pt x="0" y="700"/>
                </a:cubicBezTo>
                <a:cubicBezTo>
                  <a:pt x="199" y="561"/>
                  <a:pt x="512" y="434"/>
                  <a:pt x="940" y="320"/>
                </a:cubicBezTo>
                <a:cubicBezTo>
                  <a:pt x="1741" y="107"/>
                  <a:pt x="2709" y="0"/>
                  <a:pt x="3842" y="0"/>
                </a:cubicBezTo>
                <a:cubicBezTo>
                  <a:pt x="4976" y="0"/>
                  <a:pt x="5943" y="107"/>
                  <a:pt x="6745" y="320"/>
                </a:cubicBezTo>
                <a:cubicBezTo>
                  <a:pt x="7168" y="433"/>
                  <a:pt x="7480" y="559"/>
                  <a:pt x="7680" y="696"/>
                </a:cubicBezTo>
                <a:cubicBezTo>
                  <a:pt x="7680" y="1492"/>
                  <a:pt x="7680" y="1492"/>
                  <a:pt x="7680" y="1492"/>
                </a:cubicBezTo>
                <a:cubicBezTo>
                  <a:pt x="7673" y="1497"/>
                  <a:pt x="7666" y="1501"/>
                  <a:pt x="7659" y="1506"/>
                </a:cubicBezTo>
                <a:cubicBezTo>
                  <a:pt x="25" y="1506"/>
                  <a:pt x="25" y="1506"/>
                  <a:pt x="25" y="1506"/>
                </a:cubicBezTo>
                <a:cubicBezTo>
                  <a:pt x="16" y="1500"/>
                  <a:pt x="8" y="1494"/>
                  <a:pt x="0" y="148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173137" y="1048536"/>
            <a:ext cx="1788893" cy="178889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33902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37910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1318965" y="1702027"/>
            <a:ext cx="2919889" cy="64964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通过专家讲座、小组讨论等形式，传授慢性病管理理论知识。</a:t>
            </a:r>
            <a:endParaRPr lang="en-US" sz="1100"/>
          </a:p>
        </p:txBody>
      </p:sp>
      <p:sp>
        <p:nvSpPr>
          <p:cNvPr id="26" name="TextBox 26"/>
          <p:cNvSpPr txBox="1"/>
          <p:nvPr/>
        </p:nvSpPr>
        <p:spPr>
          <a:xfrm>
            <a:off x="1318965" y="1393788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理论授课</a:t>
            </a:r>
          </a:p>
        </p:txBody>
      </p:sp>
      <p:sp>
        <p:nvSpPr>
          <p:cNvPr id="27" name="AutoShape 27"/>
          <p:cNvSpPr/>
          <p:nvPr/>
        </p:nvSpPr>
        <p:spPr>
          <a:xfrm>
            <a:off x="1318965" y="3024253"/>
            <a:ext cx="2919889" cy="64964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分析典型病例，培养护士的问题解决能力和临床思维。</a:t>
            </a:r>
            <a:endParaRPr lang="en-US" sz="1100"/>
          </a:p>
        </p:txBody>
      </p:sp>
      <p:sp>
        <p:nvSpPr>
          <p:cNvPr id="28" name="TextBox 28"/>
          <p:cNvSpPr txBox="1"/>
          <p:nvPr/>
        </p:nvSpPr>
        <p:spPr>
          <a:xfrm>
            <a:off x="1318965" y="2716014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  <p:sp>
        <p:nvSpPr>
          <p:cNvPr id="29" name="AutoShape 29"/>
          <p:cNvSpPr/>
          <p:nvPr/>
        </p:nvSpPr>
        <p:spPr>
          <a:xfrm>
            <a:off x="8016240" y="1702027"/>
            <a:ext cx="2919889" cy="64964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在临床环境中进行实际操作，提高护士的实践技能。</a:t>
            </a:r>
            <a:endParaRPr lang="en-US" sz="1100"/>
          </a:p>
        </p:txBody>
      </p:sp>
      <p:sp>
        <p:nvSpPr>
          <p:cNvPr id="30" name="TextBox 30"/>
          <p:cNvSpPr txBox="1"/>
          <p:nvPr/>
        </p:nvSpPr>
        <p:spPr>
          <a:xfrm>
            <a:off x="8016240" y="1393788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实践操作</a:t>
            </a:r>
          </a:p>
        </p:txBody>
      </p:sp>
      <p:sp>
        <p:nvSpPr>
          <p:cNvPr id="31" name="AutoShape 31"/>
          <p:cNvSpPr/>
          <p:nvPr/>
        </p:nvSpPr>
        <p:spPr>
          <a:xfrm>
            <a:off x="8016240" y="3064629"/>
            <a:ext cx="2919889" cy="62108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利用网络平台进行自主学习，拓宽知识面和视野。</a:t>
            </a:r>
            <a:endParaRPr lang="en-US" sz="1100"/>
          </a:p>
        </p:txBody>
      </p:sp>
      <p:sp>
        <p:nvSpPr>
          <p:cNvPr id="32" name="TextBox 32"/>
          <p:cNvSpPr txBox="1"/>
          <p:nvPr/>
        </p:nvSpPr>
        <p:spPr>
          <a:xfrm>
            <a:off x="8016240" y="2727831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在线学习</a:t>
            </a:r>
          </a:p>
        </p:txBody>
      </p: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教学方法与手段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98971" y="1841134"/>
            <a:ext cx="2146861" cy="2146861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98971" y="2499066"/>
            <a:ext cx="2092425" cy="8309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4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614704" y="1841134"/>
            <a:ext cx="2146861" cy="2146861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614704" y="2499066"/>
            <a:ext cx="2146861" cy="8309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4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430437" y="1841134"/>
            <a:ext cx="2146861" cy="2146861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30437" y="2499066"/>
            <a:ext cx="2146861" cy="8309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9246171" y="1841134"/>
            <a:ext cx="2146861" cy="2146861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246171" y="2499066"/>
            <a:ext cx="2146861" cy="8309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04340" y="4107297"/>
            <a:ext cx="2251017" cy="19320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在导师的指导下，参与慢性病患者的管理，积累实践经验。</a:t>
            </a:r>
            <a:endParaRPr lang="en-US" sz="1100"/>
          </a:p>
        </p:txBody>
      </p:sp>
      <p:sp>
        <p:nvSpPr>
          <p:cNvPr id="11" name="TextBox 11"/>
          <p:cNvSpPr txBox="1"/>
          <p:nvPr/>
        </p:nvSpPr>
        <p:spPr>
          <a:xfrm>
            <a:off x="704340" y="3646674"/>
            <a:ext cx="2249805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临床实习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510548" y="4107297"/>
            <a:ext cx="2251017" cy="19320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组织护士对典型案例进行讨论，分享经验和教训。</a:t>
            </a:r>
            <a:endParaRPr lang="en-US" sz="1100"/>
          </a:p>
        </p:txBody>
      </p:sp>
      <p:sp>
        <p:nvSpPr>
          <p:cNvPr id="13" name="TextBox 13"/>
          <p:cNvSpPr txBox="1"/>
          <p:nvPr/>
        </p:nvSpPr>
        <p:spPr>
          <a:xfrm>
            <a:off x="3510548" y="3646674"/>
            <a:ext cx="2249805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案例讨论</a:t>
            </a:r>
          </a:p>
        </p:txBody>
      </p:sp>
      <p:sp>
        <p:nvSpPr>
          <p:cNvPr id="14" name="AutoShape 14"/>
          <p:cNvSpPr/>
          <p:nvPr/>
        </p:nvSpPr>
        <p:spPr>
          <a:xfrm>
            <a:off x="6430437" y="4107297"/>
            <a:ext cx="2251017" cy="19320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鼓励护士对自己的实践进行反思和总结，不断改进和提高。</a:t>
            </a:r>
            <a:endParaRPr lang="en-US" sz="1100"/>
          </a:p>
        </p:txBody>
      </p:sp>
      <p:sp>
        <p:nvSpPr>
          <p:cNvPr id="15" name="TextBox 15"/>
          <p:cNvSpPr txBox="1"/>
          <p:nvPr/>
        </p:nvSpPr>
        <p:spPr>
          <a:xfrm>
            <a:off x="6430437" y="3646674"/>
            <a:ext cx="2249805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反思性实践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246171" y="4107297"/>
            <a:ext cx="2251017" cy="19320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参加学术会议和研讨会，与同行交流学习心得和成果。</a:t>
            </a:r>
            <a:endParaRPr lang="en-US" sz="1100"/>
          </a:p>
        </p:txBody>
      </p:sp>
      <p:sp>
        <p:nvSpPr>
          <p:cNvPr id="17" name="TextBox 17"/>
          <p:cNvSpPr txBox="1"/>
          <p:nvPr/>
        </p:nvSpPr>
        <p:spPr>
          <a:xfrm>
            <a:off x="9246171" y="3646674"/>
            <a:ext cx="2249805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学术交流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实践与案例分析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护士进修对慢性病管理的促进作用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4875" r="24875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掌握先进的慢性病护理技术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通过进修学习，护士可以接触到最新的慢性病护理技术和方法，如疼痛管理、伤口护理、营养支持等，从而提高其专业技能水平。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提升病情观察和评估能力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进修过程中，护士会学习到如何更准确地观察和评估患者的病情，包括症状识别、风险评估、并发症预防等，为制定个性化的护理计划提供依据。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增强应急处理能力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慢性病患者可能出现各种突发情况，如急性发作、并发症等。通过进修培训，护士可以学习到相应的应急处理措施，提高应对突发情况的能力。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提高护士专业技能水平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1458" r="11458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进修课程通常包括慢性病的病因、病理生理、治疗原则等方面的内容，有助于护士更全面地了解慢性病相关知识。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深入了解慢性病知识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进修过程中，护士会学习到慢性病管理的策略和方法，如患者教育、生活方式干预、药物治疗管理等，从而能够更好地指导患者进行自我管理。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掌握慢性病管理策略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慢性病患者往往存在焦虑、抑郁等心理问题。通过进修学习，护士可以更加关注患者的心理需求，提供必要的心理支持和辅导。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认识慢性病患者的心理需求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增强护士对慢性病管理的认识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https://d.book118.com/817126123040006051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Arial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2024-09-24T05:22:54.873</cp:lastPrinted>
  <dcterms:created xsi:type="dcterms:W3CDTF">2024-09-23T21:22:54Z</dcterms:created>
  <dcterms:modified xsi:type="dcterms:W3CDTF">2024-09-23T21:22:56Z</dcterms:modified>
</cp:coreProperties>
</file>