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9525000" cy="53467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24AF93-FFE3-4A1D-B919-DFFE43684B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D92334-579C-41BA-9053-C84B39FA2E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7E754D-A1B6-4692-BFD4-6DF63909E7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C7BB26-0070-4899-BB5C-AD993E0C64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2F8FC6F-79A1-4579-B62A-1D7CC248D8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8B8FF9F-294C-46F8-A758-240C84F6ED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3CC16CA-B85C-42D7-96D5-9AD92082CF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C6714A-A8DA-426A-9DF6-5D7E6CEBD7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61190F-B66F-490F-9D9C-2F8F8DDE92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A53FFA-6435-4E88-BDF7-DEC5F5D40A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FB12FB-1B7D-48C0-B938-63DBBF740C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11/3/2023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11/3/2023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11/3/2023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11/3/2023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11/3/2023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11/3/2023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11/3/2023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2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15.jpeg" /><Relationship Id="rId4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7133001053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269" r="-269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8800800">
            <a:off x="6590549" y="256997"/>
            <a:ext cx="3810000" cy="3810000"/>
          </a:xfrm>
          <a:prstGeom prst="ellipse">
            <a:avLst/>
          </a:prstGeom>
          <a:gradFill>
            <a:gsLst>
              <a:gs pos="0">
                <a:srgbClr val="FFFFFF">
                  <a:alpha val="17000"/>
                </a:srgbClr>
              </a:gs>
              <a:gs pos="100000">
                <a:schemeClr val="accent1">
                  <a:alpha val="17000"/>
                  <a:lumMod val="75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616282" y="1251407"/>
            <a:ext cx="6831330" cy="152471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 err="1" smtClean="0">
                <a:solidFill>
                  <a:schemeClr val="lt1">
                    <a:lumMod val="65000"/>
                  </a:schemeClr>
                </a:solidFill>
                <a:cs typeface="+mn-ea"/>
                <a:sym typeface="+mn-lt"/>
              </a:rPr>
              <a:t>常见危急值临床意义及护理措施</a:t>
            </a:r>
            <a:r>
              <a:rPr lang="en-US" altLang="zh-CN" sz="4050" b="1" err="1" smtClean="0">
                <a:solidFill>
                  <a:schemeClr val="lt1">
                    <a:lumMod val="65000"/>
                  </a:schemeClr>
                </a:solidFill>
                <a:cs typeface="+mn-ea"/>
                <a:sym typeface="+mn-lt"/>
              </a:rPr>
              <a:t>PPT</a:t>
            </a:r>
            <a:endParaRPr lang="en-US" sz="4050" b="1">
              <a:solidFill>
                <a:schemeClr val="lt1">
                  <a:lumMod val="65000"/>
                </a:schemeClr>
              </a:solidFill>
              <a:cs typeface="+mn-ea"/>
              <a:sym typeface="+mn-lt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673283" y="3835139"/>
            <a:ext cx="6269355" cy="2862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err="1">
                <a:solidFill>
                  <a:schemeClr val="lt1">
                    <a:lumMod val="65000"/>
                  </a:schemeClr>
                </a:solidFill>
                <a:cs typeface="+mn-ea"/>
                <a:sym typeface="+mn-lt"/>
              </a:rPr>
              <a:t>汇报人</a:t>
            </a:r>
            <a:r>
              <a:rPr lang="en-US" sz="1575" err="1" smtClean="0">
                <a:solidFill>
                  <a:schemeClr val="lt1">
                    <a:lumMod val="65000"/>
                  </a:schemeClr>
                </a:solidFill>
                <a:cs typeface="+mn-ea"/>
                <a:sym typeface="+mn-lt"/>
              </a:rPr>
              <a:t>：</a:t>
            </a:r>
            <a:r>
              <a:rPr lang="en-US" altLang="zh-CN" sz="1575" err="1" smtClean="0">
                <a:solidFill>
                  <a:schemeClr val="lt1">
                    <a:lumMod val="65000"/>
                  </a:schemeClr>
                </a:solidFill>
                <a:cs typeface="+mn-ea"/>
                <a:sym typeface="+mn-lt"/>
              </a:rPr>
              <a:t>XXX</a:t>
            </a:r>
            <a:endParaRPr lang="en-US" sz="1575">
              <a:solidFill>
                <a:schemeClr val="lt1">
                  <a:lumMod val="65000"/>
                </a:schemeClr>
              </a:solidFill>
              <a:cs typeface="+mn-ea"/>
              <a:sym typeface="+mn-lt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701858" y="4212329"/>
            <a:ext cx="5716905" cy="2862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altLang="zh-CN" sz="1575" smtClean="0">
                <a:solidFill>
                  <a:schemeClr val="lt1">
                    <a:lumMod val="65000"/>
                  </a:schemeClr>
                </a:solidFill>
                <a:cs typeface="+mn-ea"/>
                <a:sym typeface="+mn-lt"/>
              </a:rPr>
              <a:t>XX</a:t>
            </a:r>
            <a:r>
              <a:rPr lang="en-US" sz="1575" smtClean="0">
                <a:solidFill>
                  <a:schemeClr val="lt1">
                    <a:lumMod val="65000"/>
                  </a:schemeClr>
                </a:solidFill>
                <a:cs typeface="+mn-ea"/>
                <a:sym typeface="+mn-lt"/>
              </a:rPr>
              <a:t>-</a:t>
            </a:r>
            <a:r>
              <a:rPr lang="en-US" altLang="zh-CN" sz="1575" smtClean="0">
                <a:solidFill>
                  <a:schemeClr val="lt1">
                    <a:lumMod val="65000"/>
                  </a:schemeClr>
                </a:solidFill>
                <a:cs typeface="+mn-ea"/>
                <a:sym typeface="+mn-lt"/>
              </a:rPr>
              <a:t>XX</a:t>
            </a:r>
            <a:r>
              <a:rPr lang="en-US" sz="1575" smtClean="0">
                <a:solidFill>
                  <a:schemeClr val="lt1">
                    <a:lumMod val="65000"/>
                  </a:schemeClr>
                </a:solidFill>
                <a:cs typeface="+mn-ea"/>
                <a:sym typeface="+mn-lt"/>
              </a:rPr>
              <a:t>-</a:t>
            </a:r>
            <a:r>
              <a:rPr lang="en-US" altLang="zh-CN" sz="1575" smtClean="0">
                <a:solidFill>
                  <a:schemeClr val="lt1">
                    <a:lumMod val="65000"/>
                  </a:schemeClr>
                </a:solidFill>
                <a:cs typeface="+mn-ea"/>
                <a:sym typeface="+mn-lt"/>
              </a:rPr>
              <a:t>XX</a:t>
            </a:r>
            <a:endParaRPr lang="en-US" sz="1575">
              <a:solidFill>
                <a:schemeClr val="lt1">
                  <a:lumMod val="65000"/>
                </a:schemeClr>
              </a:solidFill>
              <a:cs typeface="+mn-ea"/>
              <a:sym typeface="+mn-lt"/>
            </a:endParaRPr>
          </a:p>
        </p:txBody>
      </p:sp>
      <p:sp>
        <p:nvSpPr>
          <p:cNvPr id="6" name="AutoShape 6"/>
          <p:cNvSpPr/>
          <p:nvPr/>
        </p:nvSpPr>
        <p:spPr>
          <a:xfrm rot="2700000">
            <a:off x="-883792" y="-736849"/>
            <a:ext cx="1905000" cy="1905000"/>
          </a:xfrm>
          <a:prstGeom prst="ellipse">
            <a:avLst/>
          </a:prstGeom>
          <a:gradFill>
            <a:gsLst>
              <a:gs pos="0">
                <a:srgbClr val="FFFFFF">
                  <a:alpha val="15000"/>
                </a:srgbClr>
              </a:gs>
              <a:gs pos="100000">
                <a:schemeClr val="accent1">
                  <a:alpha val="15000"/>
                  <a:lumMod val="75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7" name="AutoShape 7"/>
          <p:cNvSpPr/>
          <p:nvPr/>
        </p:nvSpPr>
        <p:spPr>
          <a:xfrm rot="-7480550">
            <a:off x="5147169" y="2123680"/>
            <a:ext cx="2381250" cy="2381250"/>
          </a:xfrm>
          <a:prstGeom prst="ellipse">
            <a:avLst/>
          </a:prstGeom>
          <a:gradFill>
            <a:gsLst>
              <a:gs pos="0">
                <a:srgbClr val="FFFFFF">
                  <a:alpha val="15000"/>
                </a:srgbClr>
              </a:gs>
              <a:gs pos="100000">
                <a:schemeClr val="accent1">
                  <a:alpha val="15000"/>
                  <a:lumMod val="75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8" name="AutoShape 8"/>
          <p:cNvSpPr/>
          <p:nvPr/>
        </p:nvSpPr>
        <p:spPr>
          <a:xfrm>
            <a:off x="9002356" y="662169"/>
            <a:ext cx="266700" cy="2667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cxnSp>
        <p:nvCxnSpPr>
          <p:cNvPr id="9" name="Connector 9"/>
          <p:cNvCxnSpPr/>
          <p:nvPr/>
        </p:nvCxnSpPr>
        <p:spPr>
          <a:xfrm flipH="1">
            <a:off x="9135549" y="855045"/>
            <a:ext cx="0" cy="3552665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 rot="-8555087">
            <a:off x="411505" y="3577760"/>
            <a:ext cx="523558" cy="523875"/>
          </a:xfrm>
          <a:prstGeom prst="ellipse">
            <a:avLst/>
          </a:prstGeom>
          <a:gradFill>
            <a:gsLst>
              <a:gs pos="0">
                <a:srgbClr val="FFFFFF">
                  <a:alpha val="15000"/>
                </a:srgbClr>
              </a:gs>
              <a:gs pos="100000">
                <a:schemeClr val="accent1">
                  <a:alpha val="15000"/>
                  <a:lumMod val="75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269" r="-269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61" y="0"/>
            <a:ext cx="3078497" cy="535781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3" name="AutoShape 3"/>
          <p:cNvSpPr/>
          <p:nvPr/>
        </p:nvSpPr>
        <p:spPr>
          <a:xfrm>
            <a:off x="-1945863" y="-2054816"/>
            <a:ext cx="4305017" cy="4305017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-1070470" y="-1193497"/>
            <a:ext cx="2554230" cy="2554230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3754141" y="890588"/>
            <a:ext cx="5124450" cy="235641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75" b="1">
                <a:solidFill>
                  <a:schemeClr val="accent1"/>
                </a:solidFill>
                <a:cs typeface="+mn-ea"/>
                <a:sym typeface="+mn-lt"/>
              </a:rPr>
              <a:t>常见危急值概述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75" b="1">
                <a:solidFill>
                  <a:schemeClr val="accent1"/>
                </a:solidFill>
                <a:cs typeface="+mn-ea"/>
                <a:sym typeface="+mn-lt"/>
              </a:rPr>
              <a:t>常见危急值临床意义及护理措施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75" b="1">
                <a:solidFill>
                  <a:schemeClr val="accent1"/>
                </a:solidFill>
                <a:cs typeface="+mn-ea"/>
                <a:sym typeface="+mn-lt"/>
              </a:rPr>
              <a:t>危急值患者的护理措施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75" b="1">
                <a:solidFill>
                  <a:schemeClr val="accent1"/>
                </a:solidFill>
                <a:cs typeface="+mn-ea"/>
                <a:sym typeface="+mn-lt"/>
              </a:rPr>
              <a:t>危急值管理的持续改进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75" b="1">
                <a:solidFill>
                  <a:schemeClr val="accent1"/>
                </a:solidFill>
                <a:cs typeface="+mn-ea"/>
                <a:sym typeface="+mn-lt"/>
              </a:rPr>
              <a:t>案例分析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11833" y="4652963"/>
            <a:ext cx="3448050" cy="9113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cs typeface="+mn-ea"/>
                <a:sym typeface="+mn-lt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12036" y="2782468"/>
            <a:ext cx="2833586" cy="239527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6000" b="1">
                <a:solidFill>
                  <a:srgbClr val="FFFFFF"/>
                </a:solidFill>
                <a:cs typeface="+mn-ea"/>
                <a:sym typeface="+mn-lt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6000" b="1">
                <a:solidFill>
                  <a:srgbClr val="FFFFFF"/>
                </a:solidFill>
                <a:cs typeface="+mn-ea"/>
                <a:sym typeface="+mn-lt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20" r="-2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5400000">
            <a:off x="3949114" y="1355650"/>
            <a:ext cx="1626771" cy="1626771"/>
          </a:xfrm>
          <a:prstGeom prst="ellipse">
            <a:avLst/>
          </a:prstGeom>
          <a:gradFill>
            <a:gsLst>
              <a:gs pos="0">
                <a:srgbClr val="FFFFFF">
                  <a:alpha val="27000"/>
                </a:srgbClr>
              </a:gs>
              <a:gs pos="100000">
                <a:schemeClr val="accent1">
                  <a:alpha val="27000"/>
                  <a:lumMod val="75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075373" y="2743322"/>
            <a:ext cx="7374255" cy="57220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050" b="1">
                <a:solidFill>
                  <a:schemeClr val="lt1">
                    <a:lumMod val="65000"/>
                    <a:alpha val="100000"/>
                  </a:schemeClr>
                </a:solidFill>
                <a:cs typeface="+mn-ea"/>
                <a:sym typeface="+mn-lt"/>
              </a:rPr>
              <a:t>常见危急值概述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761172" y="1615806"/>
            <a:ext cx="6002655" cy="110645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6000" b="1">
                <a:solidFill>
                  <a:schemeClr val="lt1">
                    <a:lumMod val="65000"/>
                  </a:schemeClr>
                </a:solidFill>
                <a:cs typeface="+mn-ea"/>
                <a:sym typeface="+mn-lt"/>
              </a:rPr>
              <a:t>01</a:t>
            </a:r>
          </a:p>
        </p:txBody>
      </p:sp>
      <p:sp>
        <p:nvSpPr>
          <p:cNvPr id="5" name="AutoShape 5"/>
          <p:cNvSpPr/>
          <p:nvPr/>
        </p:nvSpPr>
        <p:spPr>
          <a:xfrm rot="-6497650">
            <a:off x="6950442" y="4227146"/>
            <a:ext cx="819243" cy="819243"/>
          </a:xfrm>
          <a:prstGeom prst="ellipse">
            <a:avLst/>
          </a:prstGeom>
          <a:gradFill>
            <a:gsLst>
              <a:gs pos="0">
                <a:srgbClr val="FFFFFF">
                  <a:alpha val="10000"/>
                </a:srgbClr>
              </a:gs>
              <a:gs pos="100000">
                <a:schemeClr val="accent1">
                  <a:alpha val="10000"/>
                  <a:lumMod val="75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6" name="AutoShape 6"/>
          <p:cNvSpPr/>
          <p:nvPr/>
        </p:nvSpPr>
        <p:spPr>
          <a:xfrm rot="-4394125">
            <a:off x="244981" y="4445237"/>
            <a:ext cx="1992222" cy="1992222"/>
          </a:xfrm>
          <a:prstGeom prst="ellipse">
            <a:avLst/>
          </a:prstGeom>
          <a:gradFill>
            <a:gsLst>
              <a:gs pos="0">
                <a:srgbClr val="FFFFFF">
                  <a:alpha val="8000"/>
                </a:srgbClr>
              </a:gs>
              <a:gs pos="100000">
                <a:schemeClr val="accent1">
                  <a:alpha val="8000"/>
                  <a:lumMod val="75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7" name="AutoShape 7"/>
          <p:cNvSpPr/>
          <p:nvPr/>
        </p:nvSpPr>
        <p:spPr>
          <a:xfrm rot="-6788453">
            <a:off x="1430084" y="378522"/>
            <a:ext cx="662176" cy="662176"/>
          </a:xfrm>
          <a:prstGeom prst="ellipse">
            <a:avLst/>
          </a:prstGeom>
          <a:gradFill>
            <a:gsLst>
              <a:gs pos="0">
                <a:srgbClr val="FFFFFF">
                  <a:alpha val="10000"/>
                </a:srgbClr>
              </a:gs>
              <a:gs pos="100000">
                <a:schemeClr val="accent1">
                  <a:alpha val="10000"/>
                  <a:lumMod val="75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8" name="AutoShape 8"/>
          <p:cNvSpPr/>
          <p:nvPr/>
        </p:nvSpPr>
        <p:spPr>
          <a:xfrm rot="-4785193">
            <a:off x="8125432" y="1844840"/>
            <a:ext cx="648392" cy="648392"/>
          </a:xfrm>
          <a:prstGeom prst="ellipse">
            <a:avLst/>
          </a:prstGeom>
          <a:gradFill>
            <a:gsLst>
              <a:gs pos="0">
                <a:srgbClr val="FFFFFF">
                  <a:alpha val="7000"/>
                </a:srgbClr>
              </a:gs>
              <a:gs pos="100000">
                <a:schemeClr val="accent1">
                  <a:alpha val="7000"/>
                  <a:lumMod val="75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269" r="-269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6741" y="1105319"/>
            <a:ext cx="5262477" cy="60882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1800" b="1">
                <a:solidFill>
                  <a:schemeClr val="accent1"/>
                </a:solidFill>
                <a:cs typeface="+mn-ea"/>
                <a:sym typeface="+mn-lt"/>
              </a:rPr>
              <a:t>危急值定义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6741" y="1635662"/>
            <a:ext cx="5262477" cy="71372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cs typeface="+mn-ea"/>
                <a:sym typeface="+mn-lt"/>
              </a:rPr>
              <a:t>危急值是指某项或某类检查、检验结果异常，提示患者可能处于生命危险的边缘状态。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8745" y="3085265"/>
            <a:ext cx="5100318" cy="60882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1800" b="1">
                <a:solidFill>
                  <a:schemeClr val="accent1"/>
                </a:solidFill>
                <a:cs typeface="+mn-ea"/>
                <a:sym typeface="+mn-lt"/>
              </a:rPr>
              <a:t>危急值分类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8745" y="3629644"/>
            <a:ext cx="5320474" cy="71372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cs typeface="+mn-ea"/>
                <a:sym typeface="+mn-lt"/>
              </a:rPr>
              <a:t>根据临床实际情况，危急值可以分为以下几类：生命体征类、检验类、医学影像类等。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7" name="AutoShape 7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8" name="AutoShape 8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9" name="AutoShape 9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10" name="AutoShape 10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11" name="AutoShape 11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12" name="AutoShape 12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13" name="AutoShape 13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14" name="AutoShape 14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15" name="AutoShape 15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16" name="AutoShape 16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17" name="AutoShape 17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18" name="AutoShape 18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19" name="AutoShape 19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20" name="AutoShape 20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21" name="AutoShape 21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22" name="AutoShape 22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23" name="AutoShape 23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24" name="AutoShape 24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25" name="AutoShape 25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26" name="TextBox 26"/>
          <p:cNvSpPr txBox="1"/>
          <p:nvPr/>
        </p:nvSpPr>
        <p:spPr>
          <a:xfrm>
            <a:off x="854864" y="6712"/>
            <a:ext cx="7815272" cy="74757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400" b="1">
                <a:solidFill>
                  <a:schemeClr val="accent1"/>
                </a:solidFill>
                <a:cs typeface="+mn-ea"/>
                <a:sym typeface="+mn-lt"/>
              </a:rPr>
              <a:t>定义与分类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90942" y="4652434"/>
            <a:ext cx="548022" cy="960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28" name="AutoShape 28"/>
          <p:cNvSpPr/>
          <p:nvPr/>
        </p:nvSpPr>
        <p:spPr>
          <a:xfrm>
            <a:off x="649605" y="4652434"/>
            <a:ext cx="96092" cy="960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29" name="AutoShape 29"/>
          <p:cNvSpPr/>
          <p:nvPr/>
        </p:nvSpPr>
        <p:spPr>
          <a:xfrm>
            <a:off x="1183005" y="4652434"/>
            <a:ext cx="96092" cy="960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cxnSp>
        <p:nvCxnSpPr>
          <p:cNvPr id="30" name="Connector 30"/>
          <p:cNvCxnSpPr/>
          <p:nvPr/>
        </p:nvCxnSpPr>
        <p:spPr>
          <a:xfrm>
            <a:off x="1238964" y="4710426"/>
            <a:ext cx="4829668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31" name="Picture 31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6096320" y="1015032"/>
            <a:ext cx="2874862" cy="3833150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666156" y="2835515"/>
            <a:ext cx="548022" cy="960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33" name="AutoShape 33"/>
          <p:cNvSpPr/>
          <p:nvPr/>
        </p:nvSpPr>
        <p:spPr>
          <a:xfrm>
            <a:off x="624819" y="2835515"/>
            <a:ext cx="96092" cy="960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34" name="AutoShape 34"/>
          <p:cNvSpPr/>
          <p:nvPr/>
        </p:nvSpPr>
        <p:spPr>
          <a:xfrm>
            <a:off x="1158219" y="2835515"/>
            <a:ext cx="96092" cy="960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cxnSp>
        <p:nvCxnSpPr>
          <p:cNvPr id="35" name="Connector 35"/>
          <p:cNvCxnSpPr/>
          <p:nvPr/>
        </p:nvCxnSpPr>
        <p:spPr>
          <a:xfrm>
            <a:off x="1214178" y="2893507"/>
            <a:ext cx="4829668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269" r="-269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22981" y="2403001"/>
            <a:ext cx="1527112" cy="153876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3" name="AutoShape 3"/>
          <p:cNvSpPr/>
          <p:nvPr/>
        </p:nvSpPr>
        <p:spPr>
          <a:xfrm>
            <a:off x="4422401" y="2676626"/>
            <a:ext cx="2108743" cy="212483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4131636" y="1182148"/>
            <a:ext cx="1345136" cy="13451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421180" y="2118352"/>
            <a:ext cx="2170466" cy="7571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cs typeface="+mn-ea"/>
                <a:sym typeface="+mn-lt"/>
              </a:rPr>
              <a:t>及时发现并处理危急值，可以挽救患者生命，避免医疗事故和纠纷。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355440" y="227689"/>
            <a:ext cx="402793" cy="344077"/>
            <a:chOff x="355440" y="227689"/>
            <a:chExt cx="402793" cy="344077"/>
          </a:xfrm>
        </p:grpSpPr>
        <p:sp>
          <p:nvSpPr>
            <p:cNvPr id="7" name="AutoShape 7"/>
            <p:cNvSpPr/>
            <p:nvPr/>
          </p:nvSpPr>
          <p:spPr>
            <a:xfrm>
              <a:off x="355440" y="229994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8" name="AutoShape 8"/>
            <p:cNvSpPr/>
            <p:nvPr/>
          </p:nvSpPr>
          <p:spPr>
            <a:xfrm>
              <a:off x="449257" y="227689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9" name="AutoShape 9"/>
            <p:cNvSpPr/>
            <p:nvPr/>
          </p:nvSpPr>
          <p:spPr>
            <a:xfrm>
              <a:off x="538379" y="229030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10" name="AutoShape 10"/>
            <p:cNvSpPr/>
            <p:nvPr/>
          </p:nvSpPr>
          <p:spPr>
            <a:xfrm>
              <a:off x="624819" y="236038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11" name="AutoShape 11"/>
            <p:cNvSpPr/>
            <p:nvPr/>
          </p:nvSpPr>
          <p:spPr>
            <a:xfrm>
              <a:off x="706988" y="232809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355440" y="322004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13" name="AutoShape 13"/>
            <p:cNvSpPr/>
            <p:nvPr/>
          </p:nvSpPr>
          <p:spPr>
            <a:xfrm>
              <a:off x="449257" y="319700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14" name="AutoShape 14"/>
            <p:cNvSpPr/>
            <p:nvPr/>
          </p:nvSpPr>
          <p:spPr>
            <a:xfrm>
              <a:off x="538379" y="321041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15" name="AutoShape 15"/>
            <p:cNvSpPr/>
            <p:nvPr/>
          </p:nvSpPr>
          <p:spPr>
            <a:xfrm>
              <a:off x="624819" y="328049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16" name="AutoShape 16"/>
            <p:cNvSpPr/>
            <p:nvPr/>
          </p:nvSpPr>
          <p:spPr>
            <a:xfrm>
              <a:off x="706988" y="324820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355440" y="414015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18" name="AutoShape 18"/>
            <p:cNvSpPr/>
            <p:nvPr/>
          </p:nvSpPr>
          <p:spPr>
            <a:xfrm>
              <a:off x="449257" y="411711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38379" y="413052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24819" y="420060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06988" y="416831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22" name="AutoShape 22"/>
            <p:cNvSpPr/>
            <p:nvPr/>
          </p:nvSpPr>
          <p:spPr>
            <a:xfrm>
              <a:off x="355440" y="506026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49257" y="503721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38379" y="505062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24819" y="512070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06988" y="508841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</p:grpSp>
      <p:sp>
        <p:nvSpPr>
          <p:cNvPr id="27" name="TextBox 27"/>
          <p:cNvSpPr txBox="1"/>
          <p:nvPr/>
        </p:nvSpPr>
        <p:spPr>
          <a:xfrm>
            <a:off x="854864" y="182587"/>
            <a:ext cx="7815272" cy="4342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2400" b="1">
                <a:solidFill>
                  <a:schemeClr val="accent1"/>
                </a:solidFill>
                <a:cs typeface="+mn-ea"/>
                <a:sym typeface="+mn-lt"/>
              </a:rPr>
              <a:t>危急值的临床意义</a:t>
            </a:r>
          </a:p>
        </p:txBody>
      </p: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218167" y="1268679"/>
            <a:ext cx="1172074" cy="1172074"/>
          </a:xfrm>
          <a:prstGeom prst="ellipse">
            <a:avLst/>
          </a:prstGeom>
        </p:spPr>
      </p:pic>
      <p:sp>
        <p:nvSpPr>
          <p:cNvPr id="29" name="TextBox 29"/>
          <p:cNvSpPr txBox="1"/>
          <p:nvPr/>
        </p:nvSpPr>
        <p:spPr>
          <a:xfrm>
            <a:off x="479542" y="1739285"/>
            <a:ext cx="2112104" cy="31134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1800" b="1">
                <a:solidFill>
                  <a:schemeClr val="accent1"/>
                </a:solidFill>
                <a:cs typeface="+mn-ea"/>
                <a:sym typeface="+mn-lt"/>
              </a:rPr>
              <a:t>及时发现危急值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03716" y="1540228"/>
            <a:ext cx="2438966" cy="9599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cs typeface="+mn-ea"/>
                <a:sym typeface="+mn-lt"/>
              </a:rPr>
              <a:t>不同类型的危急值与不同的疾病有密切关系，如高血压危急值可能与脑出血、急性心肌梗死等有关。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5703716" y="1182148"/>
            <a:ext cx="2112104" cy="31134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800" b="1">
                <a:solidFill>
                  <a:schemeClr val="accent1"/>
                </a:solidFill>
                <a:cs typeface="+mn-ea"/>
                <a:sym typeface="+mn-lt"/>
              </a:rPr>
              <a:t>危急值与疾病关系</a:t>
            </a:r>
          </a:p>
        </p:txBody>
      </p:sp>
      <p:pic>
        <p:nvPicPr>
          <p:cNvPr id="32" name="Picture 32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4546995" y="2809264"/>
            <a:ext cx="1859554" cy="1859554"/>
          </a:xfrm>
          <a:prstGeom prst="ellipse">
            <a:avLst/>
          </a:prstGeom>
        </p:spPr>
      </p:pic>
      <p:pic>
        <p:nvPicPr>
          <p:cNvPr id="33" name="Picture 3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41439" y="2527284"/>
            <a:ext cx="1290197" cy="1290197"/>
          </a:xfrm>
          <a:prstGeom prst="ellipse">
            <a:avLst/>
          </a:prstGeom>
        </p:spPr>
      </p:pic>
      <p:sp>
        <p:nvSpPr>
          <p:cNvPr id="34" name="TextBox 34"/>
          <p:cNvSpPr txBox="1"/>
          <p:nvPr/>
        </p:nvSpPr>
        <p:spPr>
          <a:xfrm>
            <a:off x="6735556" y="3732213"/>
            <a:ext cx="2511602" cy="53553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cs typeface="+mn-ea"/>
                <a:sym typeface="+mn-lt"/>
              </a:rPr>
              <a:t>当发现危急值时，应立即报告医生，并采取相应的紧急处理措施。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735556" y="3374133"/>
            <a:ext cx="2112104" cy="31134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800" b="1">
                <a:solidFill>
                  <a:schemeClr val="accent1"/>
                </a:solidFill>
                <a:cs typeface="+mn-ea"/>
                <a:sym typeface="+mn-lt"/>
              </a:rPr>
              <a:t>危急值处理流程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269" r="-269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733971" y="1105724"/>
            <a:ext cx="3783825" cy="378382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91990" y="1567100"/>
            <a:ext cx="3718928" cy="750398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050">
                <a:solidFill>
                  <a:schemeClr val="dk1"/>
                </a:solidFill>
                <a:cs typeface="+mn-ea"/>
                <a:sym typeface="+mn-lt"/>
              </a:rPr>
              <a:t>医院应建立完善的危急值报告制度，明确各科室的职责和报告流程。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891990" y="1056815"/>
            <a:ext cx="3626635" cy="68275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00" b="1">
                <a:solidFill>
                  <a:schemeClr val="accent1"/>
                </a:solidFill>
                <a:cs typeface="+mn-ea"/>
                <a:sym typeface="+mn-lt"/>
              </a:rPr>
              <a:t>建立危急值报告制度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891990" y="3515137"/>
            <a:ext cx="3718928" cy="750398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050">
                <a:solidFill>
                  <a:schemeClr val="dk1"/>
                </a:solidFill>
                <a:cs typeface="+mn-ea"/>
                <a:sym typeface="+mn-lt"/>
              </a:rPr>
              <a:t>医院应定期对危急值报告制度进行评估和修订，以适应临床实际需要。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891990" y="3023901"/>
            <a:ext cx="4003302" cy="68275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00" b="1">
                <a:solidFill>
                  <a:schemeClr val="accent1"/>
                </a:solidFill>
                <a:cs typeface="+mn-ea"/>
                <a:sym typeface="+mn-lt"/>
              </a:rPr>
              <a:t>定期进行评估和修订</a:t>
            </a:r>
          </a:p>
        </p:txBody>
      </p:sp>
      <p:sp>
        <p:nvSpPr>
          <p:cNvPr id="7" name="AutoShape 7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8" name="AutoShape 8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9" name="AutoShape 9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10" name="AutoShape 10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11" name="AutoShape 11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12" name="AutoShape 12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13" name="AutoShape 13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14" name="AutoShape 14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15" name="AutoShape 15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16" name="AutoShape 16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17" name="AutoShape 17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18" name="AutoShape 18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19" name="AutoShape 19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20" name="AutoShape 20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21" name="AutoShape 21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22" name="AutoShape 22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23" name="AutoShape 23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24" name="AutoShape 24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25" name="AutoShape 25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26" name="AutoShape 26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27" name="TextBox 27"/>
          <p:cNvSpPr txBox="1"/>
          <p:nvPr/>
        </p:nvSpPr>
        <p:spPr>
          <a:xfrm>
            <a:off x="855345" y="73342"/>
            <a:ext cx="7815272" cy="74757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400" b="1">
                <a:solidFill>
                  <a:schemeClr val="accent1"/>
                </a:solidFill>
                <a:cs typeface="+mn-ea"/>
                <a:sym typeface="+mn-lt"/>
              </a:rPr>
              <a:t>危急值报告制度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269" r="-269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48292" y="2055018"/>
            <a:ext cx="1743365" cy="17433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23895" y="2055018"/>
            <a:ext cx="1743365" cy="1743365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304351" y="878973"/>
            <a:ext cx="1553903" cy="7571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cs typeface="+mn-ea"/>
                <a:sym typeface="+mn-lt"/>
              </a:rPr>
              <a:t>检查或检验结果出现危急值时，应立即报告医生。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72690" y="2055018"/>
            <a:ext cx="1743365" cy="1743365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848292" y="2049489"/>
            <a:ext cx="76200" cy="2962565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7" name="AutoShape 7"/>
          <p:cNvSpPr/>
          <p:nvPr/>
        </p:nvSpPr>
        <p:spPr>
          <a:xfrm>
            <a:off x="6557928" y="835818"/>
            <a:ext cx="76200" cy="2962565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8" name="AutoShape 8"/>
          <p:cNvSpPr/>
          <p:nvPr/>
        </p:nvSpPr>
        <p:spPr>
          <a:xfrm>
            <a:off x="1090083" y="835818"/>
            <a:ext cx="76200" cy="2962565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4037754" y="3977698"/>
            <a:ext cx="1553903" cy="9599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cs typeface="+mn-ea"/>
                <a:sym typeface="+mn-lt"/>
              </a:rPr>
              <a:t>医生接到报告后，应立即进行复核确认，并采取相应的紧急处理措施。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756915" y="878973"/>
            <a:ext cx="1553903" cy="53553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cs typeface="+mn-ea"/>
                <a:sym typeface="+mn-lt"/>
              </a:rPr>
              <a:t>需要时，通知患者家属。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355440" y="270889"/>
            <a:ext cx="402793" cy="344077"/>
            <a:chOff x="355440" y="270889"/>
            <a:chExt cx="402793" cy="344077"/>
          </a:xfrm>
        </p:grpSpPr>
        <p:sp>
          <p:nvSpPr>
            <p:cNvPr id="12" name="AutoShape 12"/>
            <p:cNvSpPr/>
            <p:nvPr/>
          </p:nvSpPr>
          <p:spPr>
            <a:xfrm>
              <a:off x="355440" y="273193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13" name="AutoShape 13"/>
            <p:cNvSpPr/>
            <p:nvPr/>
          </p:nvSpPr>
          <p:spPr>
            <a:xfrm>
              <a:off x="449257" y="270889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14" name="AutoShape 14"/>
            <p:cNvSpPr/>
            <p:nvPr/>
          </p:nvSpPr>
          <p:spPr>
            <a:xfrm>
              <a:off x="538379" y="272230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15" name="AutoShape 15"/>
            <p:cNvSpPr/>
            <p:nvPr/>
          </p:nvSpPr>
          <p:spPr>
            <a:xfrm>
              <a:off x="624819" y="279238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16" name="AutoShape 16"/>
            <p:cNvSpPr/>
            <p:nvPr/>
          </p:nvSpPr>
          <p:spPr>
            <a:xfrm>
              <a:off x="706988" y="276009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355440" y="365204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18" name="AutoShape 18"/>
            <p:cNvSpPr/>
            <p:nvPr/>
          </p:nvSpPr>
          <p:spPr>
            <a:xfrm>
              <a:off x="449257" y="362900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38379" y="364241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24819" y="371248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06988" y="368020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22" name="AutoShape 22"/>
            <p:cNvSpPr/>
            <p:nvPr/>
          </p:nvSpPr>
          <p:spPr>
            <a:xfrm>
              <a:off x="355440" y="457215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49257" y="454910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38379" y="456251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24819" y="463259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06988" y="460030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27" name="AutoShape 27"/>
            <p:cNvSpPr/>
            <p:nvPr/>
          </p:nvSpPr>
          <p:spPr>
            <a:xfrm>
              <a:off x="355440" y="549226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49257" y="546921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38379" y="548262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24819" y="555270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06988" y="552041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952245" y="225787"/>
            <a:ext cx="7815272" cy="4342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2400" b="1">
                <a:solidFill>
                  <a:schemeClr val="accent1"/>
                </a:solidFill>
                <a:cs typeface="+mn-ea"/>
                <a:sym typeface="+mn-lt"/>
              </a:rPr>
              <a:t>危急值报告流程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20" r="-2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5400000">
            <a:off x="3949114" y="1355650"/>
            <a:ext cx="1626771" cy="1626771"/>
          </a:xfrm>
          <a:prstGeom prst="ellipse">
            <a:avLst/>
          </a:prstGeom>
          <a:gradFill>
            <a:gsLst>
              <a:gs pos="0">
                <a:srgbClr val="FFFFFF">
                  <a:alpha val="27000"/>
                </a:srgbClr>
              </a:gs>
              <a:gs pos="100000">
                <a:schemeClr val="accent1">
                  <a:alpha val="27000"/>
                  <a:lumMod val="75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075373" y="2503385"/>
            <a:ext cx="7374255" cy="1052083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050" b="1">
                <a:solidFill>
                  <a:schemeClr val="lt1">
                    <a:lumMod val="65000"/>
                    <a:alpha val="100000"/>
                  </a:schemeClr>
                </a:solidFill>
                <a:cs typeface="+mn-ea"/>
                <a:sym typeface="+mn-lt"/>
              </a:rPr>
              <a:t>常见危急值临床意义及护理措施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761172" y="1615806"/>
            <a:ext cx="6002655" cy="110645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6000" b="1">
                <a:solidFill>
                  <a:schemeClr val="lt1">
                    <a:lumMod val="65000"/>
                  </a:schemeClr>
                </a:solidFill>
                <a:cs typeface="+mn-ea"/>
                <a:sym typeface="+mn-lt"/>
              </a:rPr>
              <a:t>02</a:t>
            </a:r>
          </a:p>
        </p:txBody>
      </p:sp>
      <p:sp>
        <p:nvSpPr>
          <p:cNvPr id="5" name="AutoShape 5"/>
          <p:cNvSpPr/>
          <p:nvPr/>
        </p:nvSpPr>
        <p:spPr>
          <a:xfrm rot="-6497650">
            <a:off x="6950442" y="4227146"/>
            <a:ext cx="819243" cy="819243"/>
          </a:xfrm>
          <a:prstGeom prst="ellipse">
            <a:avLst/>
          </a:prstGeom>
          <a:gradFill>
            <a:gsLst>
              <a:gs pos="0">
                <a:srgbClr val="FFFFFF">
                  <a:alpha val="10000"/>
                </a:srgbClr>
              </a:gs>
              <a:gs pos="100000">
                <a:schemeClr val="accent1">
                  <a:alpha val="10000"/>
                  <a:lumMod val="75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6" name="AutoShape 6"/>
          <p:cNvSpPr/>
          <p:nvPr/>
        </p:nvSpPr>
        <p:spPr>
          <a:xfrm rot="-4394125">
            <a:off x="244981" y="4445237"/>
            <a:ext cx="1992222" cy="1992222"/>
          </a:xfrm>
          <a:prstGeom prst="ellipse">
            <a:avLst/>
          </a:prstGeom>
          <a:gradFill>
            <a:gsLst>
              <a:gs pos="0">
                <a:srgbClr val="FFFFFF">
                  <a:alpha val="8000"/>
                </a:srgbClr>
              </a:gs>
              <a:gs pos="100000">
                <a:schemeClr val="accent1">
                  <a:alpha val="8000"/>
                  <a:lumMod val="75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7" name="AutoShape 7"/>
          <p:cNvSpPr/>
          <p:nvPr/>
        </p:nvSpPr>
        <p:spPr>
          <a:xfrm rot="-6788453">
            <a:off x="1430084" y="378522"/>
            <a:ext cx="662176" cy="662176"/>
          </a:xfrm>
          <a:prstGeom prst="ellipse">
            <a:avLst/>
          </a:prstGeom>
          <a:gradFill>
            <a:gsLst>
              <a:gs pos="0">
                <a:srgbClr val="FFFFFF">
                  <a:alpha val="10000"/>
                </a:srgbClr>
              </a:gs>
              <a:gs pos="100000">
                <a:schemeClr val="accent1">
                  <a:alpha val="10000"/>
                  <a:lumMod val="75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8" name="AutoShape 8"/>
          <p:cNvSpPr/>
          <p:nvPr/>
        </p:nvSpPr>
        <p:spPr>
          <a:xfrm rot="-4785193">
            <a:off x="8125432" y="1844840"/>
            <a:ext cx="648392" cy="648392"/>
          </a:xfrm>
          <a:prstGeom prst="ellipse">
            <a:avLst/>
          </a:prstGeom>
          <a:gradFill>
            <a:gsLst>
              <a:gs pos="0">
                <a:srgbClr val="FFFFFF">
                  <a:alpha val="7000"/>
                </a:srgbClr>
              </a:gs>
              <a:gs pos="100000">
                <a:schemeClr val="accent1">
                  <a:alpha val="7000"/>
                  <a:lumMod val="75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269" r="-269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10320" y="1553245"/>
            <a:ext cx="4107916" cy="26962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200">
                <a:solidFill>
                  <a:schemeClr val="dk1"/>
                </a:solidFill>
                <a:cs typeface="+mn-ea"/>
                <a:sym typeface="+mn-lt"/>
              </a:rPr>
              <a:t>总结词：呼吸困难、发绀、血氧饱和度下降、呼吸浅快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5440" y="202909"/>
            <a:ext cx="402793" cy="344077"/>
            <a:chOff x="355440" y="202909"/>
            <a:chExt cx="402793" cy="344077"/>
          </a:xfrm>
        </p:grpSpPr>
        <p:sp>
          <p:nvSpPr>
            <p:cNvPr id="4" name="AutoShape 4"/>
            <p:cNvSpPr/>
            <p:nvPr/>
          </p:nvSpPr>
          <p:spPr>
            <a:xfrm>
              <a:off x="355440" y="205214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5" name="AutoShape 5"/>
            <p:cNvSpPr/>
            <p:nvPr/>
          </p:nvSpPr>
          <p:spPr>
            <a:xfrm>
              <a:off x="449257" y="202909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6" name="AutoShape 6"/>
            <p:cNvSpPr/>
            <p:nvPr/>
          </p:nvSpPr>
          <p:spPr>
            <a:xfrm>
              <a:off x="538379" y="204250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7" name="AutoShape 7"/>
            <p:cNvSpPr/>
            <p:nvPr/>
          </p:nvSpPr>
          <p:spPr>
            <a:xfrm>
              <a:off x="624819" y="211258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8" name="AutoShape 8"/>
            <p:cNvSpPr/>
            <p:nvPr/>
          </p:nvSpPr>
          <p:spPr>
            <a:xfrm>
              <a:off x="706988" y="208029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9" name="AutoShape 9"/>
            <p:cNvSpPr/>
            <p:nvPr/>
          </p:nvSpPr>
          <p:spPr>
            <a:xfrm>
              <a:off x="355440" y="297225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10" name="AutoShape 10"/>
            <p:cNvSpPr/>
            <p:nvPr/>
          </p:nvSpPr>
          <p:spPr>
            <a:xfrm>
              <a:off x="449257" y="294920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11" name="AutoShape 11"/>
            <p:cNvSpPr/>
            <p:nvPr/>
          </p:nvSpPr>
          <p:spPr>
            <a:xfrm>
              <a:off x="538379" y="296261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624819" y="303269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13" name="AutoShape 13"/>
            <p:cNvSpPr/>
            <p:nvPr/>
          </p:nvSpPr>
          <p:spPr>
            <a:xfrm>
              <a:off x="706988" y="300040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14" name="AutoShape 14"/>
            <p:cNvSpPr/>
            <p:nvPr/>
          </p:nvSpPr>
          <p:spPr>
            <a:xfrm>
              <a:off x="355440" y="389235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15" name="AutoShape 15"/>
            <p:cNvSpPr/>
            <p:nvPr/>
          </p:nvSpPr>
          <p:spPr>
            <a:xfrm>
              <a:off x="449257" y="386931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38379" y="388272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24819" y="395280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06988" y="392051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19" name="AutoShape 19"/>
            <p:cNvSpPr/>
            <p:nvPr/>
          </p:nvSpPr>
          <p:spPr>
            <a:xfrm>
              <a:off x="355440" y="481246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49257" y="478942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38379" y="480283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24819" y="487290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06988" y="484062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952245" y="157808"/>
            <a:ext cx="7815272" cy="4342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2400" b="1">
                <a:solidFill>
                  <a:schemeClr val="accent1"/>
                </a:solidFill>
                <a:cs typeface="+mn-ea"/>
                <a:sym typeface="+mn-lt"/>
              </a:rPr>
              <a:t>呼吸系统危急值</a:t>
            </a:r>
          </a:p>
        </p:txBody>
      </p:sp>
      <p:sp>
        <p:nvSpPr>
          <p:cNvPr id="25" name="AutoShape 25"/>
          <p:cNvSpPr/>
          <p:nvPr/>
        </p:nvSpPr>
        <p:spPr>
          <a:xfrm>
            <a:off x="5010150" y="3226021"/>
            <a:ext cx="590550" cy="590550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26" name="AutoShape 26"/>
          <p:cNvSpPr/>
          <p:nvPr/>
        </p:nvSpPr>
        <p:spPr>
          <a:xfrm>
            <a:off x="6428071" y="3226021"/>
            <a:ext cx="590550" cy="590550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27" name="AutoShape 27"/>
          <p:cNvSpPr/>
          <p:nvPr/>
        </p:nvSpPr>
        <p:spPr>
          <a:xfrm>
            <a:off x="7845992" y="3226021"/>
            <a:ext cx="590550" cy="590550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cxnSp>
        <p:nvCxnSpPr>
          <p:cNvPr id="28" name="Connector 28"/>
          <p:cNvCxnSpPr/>
          <p:nvPr/>
        </p:nvCxnSpPr>
        <p:spPr>
          <a:xfrm>
            <a:off x="4795308" y="2945562"/>
            <a:ext cx="386080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Freeform 29"/>
          <p:cNvSpPr/>
          <p:nvPr/>
        </p:nvSpPr>
        <p:spPr>
          <a:xfrm>
            <a:off x="5145631" y="3358312"/>
            <a:ext cx="320993" cy="320993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30" name="Freeform 30"/>
          <p:cNvSpPr/>
          <p:nvPr/>
        </p:nvSpPr>
        <p:spPr>
          <a:xfrm>
            <a:off x="6581823" y="3403056"/>
            <a:ext cx="269557" cy="269557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31" name="Freeform 31"/>
          <p:cNvSpPr/>
          <p:nvPr/>
        </p:nvSpPr>
        <p:spPr>
          <a:xfrm>
            <a:off x="7986380" y="3385458"/>
            <a:ext cx="290513" cy="28098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pic>
        <p:nvPicPr>
          <p:cNvPr id="32" name="Picture 32"/>
          <p:cNvPicPr>
            <a:picLocks noChangeAspect="1"/>
          </p:cNvPicPr>
          <p:nvPr/>
        </p:nvPicPr>
        <p:blipFill>
          <a:blip r:embed="rId2"/>
          <a:srcRect t="12637" b="12637"/>
          <a:stretch>
            <a:fillRect/>
          </a:stretch>
        </p:blipFill>
        <p:spPr>
          <a:xfrm>
            <a:off x="596741" y="1676551"/>
            <a:ext cx="3818467" cy="214002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269" r="-269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55440" y="270889"/>
            <a:ext cx="402793" cy="344077"/>
            <a:chOff x="355440" y="270889"/>
            <a:chExt cx="402793" cy="344077"/>
          </a:xfrm>
        </p:grpSpPr>
        <p:sp>
          <p:nvSpPr>
            <p:cNvPr id="3" name="AutoShape 3"/>
            <p:cNvSpPr/>
            <p:nvPr/>
          </p:nvSpPr>
          <p:spPr>
            <a:xfrm>
              <a:off x="355440" y="273193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4" name="AutoShape 4"/>
            <p:cNvSpPr/>
            <p:nvPr/>
          </p:nvSpPr>
          <p:spPr>
            <a:xfrm>
              <a:off x="449257" y="270889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5" name="AutoShape 5"/>
            <p:cNvSpPr/>
            <p:nvPr/>
          </p:nvSpPr>
          <p:spPr>
            <a:xfrm>
              <a:off x="538379" y="272230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6" name="AutoShape 6"/>
            <p:cNvSpPr/>
            <p:nvPr/>
          </p:nvSpPr>
          <p:spPr>
            <a:xfrm>
              <a:off x="624819" y="279238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7" name="AutoShape 7"/>
            <p:cNvSpPr/>
            <p:nvPr/>
          </p:nvSpPr>
          <p:spPr>
            <a:xfrm>
              <a:off x="706988" y="276009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8" name="AutoShape 8"/>
            <p:cNvSpPr/>
            <p:nvPr/>
          </p:nvSpPr>
          <p:spPr>
            <a:xfrm>
              <a:off x="355440" y="365204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9" name="AutoShape 9"/>
            <p:cNvSpPr/>
            <p:nvPr/>
          </p:nvSpPr>
          <p:spPr>
            <a:xfrm>
              <a:off x="449257" y="362900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10" name="AutoShape 10"/>
            <p:cNvSpPr/>
            <p:nvPr/>
          </p:nvSpPr>
          <p:spPr>
            <a:xfrm>
              <a:off x="538379" y="364241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11" name="AutoShape 11"/>
            <p:cNvSpPr/>
            <p:nvPr/>
          </p:nvSpPr>
          <p:spPr>
            <a:xfrm>
              <a:off x="624819" y="371248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706988" y="368020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13" name="AutoShape 13"/>
            <p:cNvSpPr/>
            <p:nvPr/>
          </p:nvSpPr>
          <p:spPr>
            <a:xfrm>
              <a:off x="355440" y="457215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14" name="AutoShape 14"/>
            <p:cNvSpPr/>
            <p:nvPr/>
          </p:nvSpPr>
          <p:spPr>
            <a:xfrm>
              <a:off x="449257" y="454910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15" name="AutoShape 15"/>
            <p:cNvSpPr/>
            <p:nvPr/>
          </p:nvSpPr>
          <p:spPr>
            <a:xfrm>
              <a:off x="538379" y="456251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16" name="AutoShape 16"/>
            <p:cNvSpPr/>
            <p:nvPr/>
          </p:nvSpPr>
          <p:spPr>
            <a:xfrm>
              <a:off x="624819" y="463259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706988" y="460030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18" name="AutoShape 18"/>
            <p:cNvSpPr/>
            <p:nvPr/>
          </p:nvSpPr>
          <p:spPr>
            <a:xfrm>
              <a:off x="355440" y="549226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19" name="AutoShape 19"/>
            <p:cNvSpPr/>
            <p:nvPr/>
          </p:nvSpPr>
          <p:spPr>
            <a:xfrm>
              <a:off x="449257" y="546921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38379" y="548262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24819" y="555270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06988" y="552041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</p:grpSp>
      <p:sp>
        <p:nvSpPr>
          <p:cNvPr id="23" name="TextBox 23"/>
          <p:cNvSpPr txBox="1"/>
          <p:nvPr/>
        </p:nvSpPr>
        <p:spPr>
          <a:xfrm>
            <a:off x="758233" y="171909"/>
            <a:ext cx="7815272" cy="4342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2400" b="1">
                <a:solidFill>
                  <a:schemeClr val="accent1"/>
                </a:solidFill>
                <a:cs typeface="+mn-ea"/>
                <a:sym typeface="+mn-lt"/>
              </a:rPr>
              <a:t>呼吸系统危急值</a:t>
            </a:r>
          </a:p>
        </p:txBody>
      </p:sp>
      <p:sp>
        <p:nvSpPr>
          <p:cNvPr id="24" name="AutoShape 24"/>
          <p:cNvSpPr/>
          <p:nvPr/>
        </p:nvSpPr>
        <p:spPr>
          <a:xfrm>
            <a:off x="2179490" y="1084773"/>
            <a:ext cx="6256281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25" name="TextBox 25"/>
          <p:cNvSpPr txBox="1"/>
          <p:nvPr/>
        </p:nvSpPr>
        <p:spPr>
          <a:xfrm>
            <a:off x="2708791" y="1306198"/>
            <a:ext cx="5641166" cy="29514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rgbClr val="FFFFFF"/>
                </a:solidFill>
                <a:cs typeface="+mn-ea"/>
                <a:sym typeface="+mn-lt"/>
              </a:rPr>
              <a:t>详细描述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164868" y="2367338"/>
            <a:ext cx="6256281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27" name="TextBox 27"/>
          <p:cNvSpPr txBox="1"/>
          <p:nvPr/>
        </p:nvSpPr>
        <p:spPr>
          <a:xfrm>
            <a:off x="1284268" y="2598288"/>
            <a:ext cx="5641166" cy="29514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rgbClr val="FFFFFF"/>
                </a:solidFill>
                <a:cs typeface="+mn-ea"/>
                <a:sym typeface="+mn-lt"/>
              </a:rPr>
              <a:t>呼吸困难：患者主观感受呼吸费力，呼吸频率和深度异常。</a:t>
            </a:r>
          </a:p>
        </p:txBody>
      </p: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421180" y="1084773"/>
            <a:ext cx="1762544" cy="990600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7411624" y="2367338"/>
            <a:ext cx="1762544" cy="990600"/>
          </a:xfrm>
          <a:prstGeom prst="rect">
            <a:avLst/>
          </a:prstGeom>
        </p:spPr>
      </p:pic>
      <p:sp>
        <p:nvSpPr>
          <p:cNvPr id="30" name="AutoShape 30"/>
          <p:cNvSpPr/>
          <p:nvPr/>
        </p:nvSpPr>
        <p:spPr>
          <a:xfrm>
            <a:off x="2183913" y="3643823"/>
            <a:ext cx="6256281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31" name="TextBox 31"/>
          <p:cNvSpPr txBox="1"/>
          <p:nvPr/>
        </p:nvSpPr>
        <p:spPr>
          <a:xfrm>
            <a:off x="2713214" y="3865248"/>
            <a:ext cx="5641166" cy="29514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rgbClr val="FFFFFF"/>
                </a:solidFill>
                <a:cs typeface="+mn-ea"/>
                <a:sym typeface="+mn-lt"/>
              </a:rPr>
              <a:t>发绀：口唇、甲床等部位出现青紫色，提示缺氧。</a:t>
            </a:r>
          </a:p>
        </p:txBody>
      </p:sp>
      <p:pic>
        <p:nvPicPr>
          <p:cNvPr id="32" name="Picture 32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425603" y="3643823"/>
            <a:ext cx="1762544" cy="9906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269" r="-269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182208" y="912874"/>
            <a:ext cx="355788" cy="16165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3" name="AutoShape 3"/>
          <p:cNvSpPr/>
          <p:nvPr/>
        </p:nvSpPr>
        <p:spPr>
          <a:xfrm>
            <a:off x="369066" y="1074531"/>
            <a:ext cx="8786868" cy="3671492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578662" y="912874"/>
            <a:ext cx="2874863" cy="3833150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952680" y="4872106"/>
            <a:ext cx="7203254" cy="5261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377976" y="4872106"/>
            <a:ext cx="578171" cy="5261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7" name="AutoShape 7"/>
          <p:cNvSpPr/>
          <p:nvPr/>
        </p:nvSpPr>
        <p:spPr>
          <a:xfrm>
            <a:off x="1074903" y="4844251"/>
            <a:ext cx="124000" cy="1240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8" name="AutoShape 8"/>
          <p:cNvSpPr/>
          <p:nvPr/>
        </p:nvSpPr>
        <p:spPr>
          <a:xfrm>
            <a:off x="1255625" y="4849416"/>
            <a:ext cx="115142" cy="11514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9" name="AutoShape 9"/>
          <p:cNvSpPr/>
          <p:nvPr/>
        </p:nvSpPr>
        <p:spPr>
          <a:xfrm>
            <a:off x="1427489" y="4854581"/>
            <a:ext cx="106285" cy="10628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10" name="AutoShape 10"/>
          <p:cNvSpPr/>
          <p:nvPr/>
        </p:nvSpPr>
        <p:spPr>
          <a:xfrm>
            <a:off x="1583846" y="4859746"/>
            <a:ext cx="97428" cy="9742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11" name="AutoShape 11"/>
          <p:cNvSpPr/>
          <p:nvPr/>
        </p:nvSpPr>
        <p:spPr>
          <a:xfrm>
            <a:off x="1737996" y="4855387"/>
            <a:ext cx="88571" cy="885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12" name="TextBox 12"/>
          <p:cNvSpPr txBox="1"/>
          <p:nvPr/>
        </p:nvSpPr>
        <p:spPr>
          <a:xfrm>
            <a:off x="3714750" y="1349692"/>
            <a:ext cx="5052767" cy="53816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800" b="1">
                <a:solidFill>
                  <a:srgbClr val="FFFFFF"/>
                </a:solidFill>
                <a:cs typeface="+mn-ea"/>
                <a:sym typeface="+mn-lt"/>
              </a:rPr>
              <a:t>血氧饱和度下降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3714750" y="1800004"/>
            <a:ext cx="4875483" cy="40620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rgbClr val="FFFFFF"/>
                </a:solidFill>
                <a:cs typeface="+mn-ea"/>
                <a:sym typeface="+mn-lt"/>
              </a:rPr>
              <a:t>血氧饱和度低于90%，提示严重缺氧。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3714750" y="2955785"/>
            <a:ext cx="4875483" cy="53816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800" b="1">
                <a:solidFill>
                  <a:srgbClr val="FFFFFF"/>
                </a:solidFill>
                <a:cs typeface="+mn-ea"/>
                <a:sym typeface="+mn-lt"/>
              </a:rPr>
              <a:t>呼吸浅快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714750" y="3466266"/>
            <a:ext cx="4875483" cy="40620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rgbClr val="FFFFFF"/>
                </a:solidFill>
                <a:cs typeface="+mn-ea"/>
                <a:sym typeface="+mn-lt"/>
              </a:rPr>
              <a:t>呼吸频率增快，但呼吸深度变浅，提示严重通气功能障碍。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17" name="AutoShape 17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18" name="AutoShape 18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19" name="AutoShape 19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20" name="AutoShape 20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21" name="AutoShape 21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22" name="AutoShape 22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23" name="AutoShape 23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24" name="AutoShape 24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25" name="AutoShape 25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26" name="AutoShape 26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27" name="AutoShape 27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28" name="AutoShape 28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29" name="AutoShape 29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30" name="AutoShape 30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31" name="AutoShape 31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32" name="AutoShape 32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33" name="AutoShape 33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34" name="AutoShape 34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35" name="AutoShape 35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36" name="TextBox 36"/>
          <p:cNvSpPr txBox="1"/>
          <p:nvPr/>
        </p:nvSpPr>
        <p:spPr>
          <a:xfrm>
            <a:off x="855345" y="73342"/>
            <a:ext cx="7815272" cy="65338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cs typeface="+mn-ea"/>
                <a:sym typeface="+mn-lt"/>
              </a:rPr>
              <a:t>呼吸系统危急值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269" r="-269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55440" y="175639"/>
            <a:ext cx="402793" cy="344077"/>
            <a:chOff x="355440" y="175639"/>
            <a:chExt cx="402793" cy="344077"/>
          </a:xfrm>
        </p:grpSpPr>
        <p:sp>
          <p:nvSpPr>
            <p:cNvPr id="3" name="AutoShape 3"/>
            <p:cNvSpPr/>
            <p:nvPr/>
          </p:nvSpPr>
          <p:spPr>
            <a:xfrm>
              <a:off x="355440" y="177943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4" name="AutoShape 4"/>
            <p:cNvSpPr/>
            <p:nvPr/>
          </p:nvSpPr>
          <p:spPr>
            <a:xfrm>
              <a:off x="449257" y="175639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5" name="AutoShape 5"/>
            <p:cNvSpPr/>
            <p:nvPr/>
          </p:nvSpPr>
          <p:spPr>
            <a:xfrm>
              <a:off x="538379" y="176980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6" name="AutoShape 6"/>
            <p:cNvSpPr/>
            <p:nvPr/>
          </p:nvSpPr>
          <p:spPr>
            <a:xfrm>
              <a:off x="624819" y="183988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7" name="AutoShape 7"/>
            <p:cNvSpPr/>
            <p:nvPr/>
          </p:nvSpPr>
          <p:spPr>
            <a:xfrm>
              <a:off x="706988" y="180759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8" name="AutoShape 8"/>
            <p:cNvSpPr/>
            <p:nvPr/>
          </p:nvSpPr>
          <p:spPr>
            <a:xfrm>
              <a:off x="355440" y="269954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9" name="AutoShape 9"/>
            <p:cNvSpPr/>
            <p:nvPr/>
          </p:nvSpPr>
          <p:spPr>
            <a:xfrm>
              <a:off x="449257" y="267650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10" name="AutoShape 10"/>
            <p:cNvSpPr/>
            <p:nvPr/>
          </p:nvSpPr>
          <p:spPr>
            <a:xfrm>
              <a:off x="538379" y="268991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11" name="AutoShape 11"/>
            <p:cNvSpPr/>
            <p:nvPr/>
          </p:nvSpPr>
          <p:spPr>
            <a:xfrm>
              <a:off x="624819" y="275998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706988" y="272770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13" name="AutoShape 13"/>
            <p:cNvSpPr/>
            <p:nvPr/>
          </p:nvSpPr>
          <p:spPr>
            <a:xfrm>
              <a:off x="355440" y="361965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14" name="AutoShape 14"/>
            <p:cNvSpPr/>
            <p:nvPr/>
          </p:nvSpPr>
          <p:spPr>
            <a:xfrm>
              <a:off x="449257" y="359660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15" name="AutoShape 15"/>
            <p:cNvSpPr/>
            <p:nvPr/>
          </p:nvSpPr>
          <p:spPr>
            <a:xfrm>
              <a:off x="538379" y="361001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16" name="AutoShape 16"/>
            <p:cNvSpPr/>
            <p:nvPr/>
          </p:nvSpPr>
          <p:spPr>
            <a:xfrm>
              <a:off x="624819" y="368009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706988" y="364780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18" name="AutoShape 18"/>
            <p:cNvSpPr/>
            <p:nvPr/>
          </p:nvSpPr>
          <p:spPr>
            <a:xfrm>
              <a:off x="355440" y="453976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19" name="AutoShape 19"/>
            <p:cNvSpPr/>
            <p:nvPr/>
          </p:nvSpPr>
          <p:spPr>
            <a:xfrm>
              <a:off x="449257" y="451671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38379" y="453012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24819" y="460020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06988" y="456791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</p:grpSp>
      <p:sp>
        <p:nvSpPr>
          <p:cNvPr id="23" name="TextBox 23"/>
          <p:cNvSpPr txBox="1"/>
          <p:nvPr/>
        </p:nvSpPr>
        <p:spPr>
          <a:xfrm>
            <a:off x="952245" y="130537"/>
            <a:ext cx="8572755" cy="4342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2400" b="1">
                <a:solidFill>
                  <a:schemeClr val="accent1"/>
                </a:solidFill>
                <a:cs typeface="+mn-ea"/>
                <a:sym typeface="+mn-lt"/>
              </a:rPr>
              <a:t>呼吸系统危急值</a:t>
            </a:r>
          </a:p>
        </p:txBody>
      </p:sp>
      <p:sp>
        <p:nvSpPr>
          <p:cNvPr id="24" name="AutoShape 24"/>
          <p:cNvSpPr/>
          <p:nvPr/>
        </p:nvSpPr>
        <p:spPr>
          <a:xfrm>
            <a:off x="0" y="926386"/>
            <a:ext cx="7119013" cy="13533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25" name="TextBox 25"/>
          <p:cNvSpPr txBox="1"/>
          <p:nvPr/>
        </p:nvSpPr>
        <p:spPr>
          <a:xfrm>
            <a:off x="355440" y="1200192"/>
            <a:ext cx="6153884" cy="29514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rgbClr val="FFFFFF"/>
                </a:solidFill>
                <a:cs typeface="+mn-ea"/>
                <a:sym typeface="+mn-lt"/>
              </a:rPr>
              <a:t>护理措施</a:t>
            </a:r>
          </a:p>
        </p:txBody>
      </p:sp>
      <p:sp>
        <p:nvSpPr>
          <p:cNvPr id="26" name="AutoShape 26"/>
          <p:cNvSpPr/>
          <p:nvPr/>
        </p:nvSpPr>
        <p:spPr>
          <a:xfrm>
            <a:off x="2405987" y="2279754"/>
            <a:ext cx="7119013" cy="1353368"/>
          </a:xfrm>
          <a:prstGeom prst="rect">
            <a:avLst/>
          </a:prstGeom>
          <a:solidFill>
            <a:schemeClr val="accent2">
              <a:lumMod val="5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27" name="AutoShape 27"/>
          <p:cNvSpPr/>
          <p:nvPr/>
        </p:nvSpPr>
        <p:spPr>
          <a:xfrm>
            <a:off x="0" y="3633122"/>
            <a:ext cx="7119013" cy="13533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28" name="TextBox 28"/>
          <p:cNvSpPr txBox="1"/>
          <p:nvPr/>
        </p:nvSpPr>
        <p:spPr>
          <a:xfrm>
            <a:off x="2967483" y="2553560"/>
            <a:ext cx="6153884" cy="29514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rgbClr val="FFFFFF"/>
                </a:solidFill>
                <a:cs typeface="+mn-ea"/>
                <a:sym typeface="+mn-lt"/>
              </a:rPr>
              <a:t>保持呼吸道通畅，及时清理呼吸道分泌物。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49257" y="3906928"/>
            <a:ext cx="6153884" cy="29514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rgbClr val="FFFFFF"/>
                </a:solidFill>
                <a:cs typeface="+mn-ea"/>
                <a:sym typeface="+mn-lt"/>
              </a:rPr>
              <a:t>吸氧，根据缺氧程度调整氧流量。</a:t>
            </a:r>
          </a:p>
        </p:txBody>
      </p:sp>
      <p:pic>
        <p:nvPicPr>
          <p:cNvPr id="30" name="Picture 30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7119013" y="926386"/>
            <a:ext cx="2405987" cy="1353368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3"/>
          <a:srcRect t="21875" b="21875"/>
          <a:stretch>
            <a:fillRect/>
          </a:stretch>
        </p:blipFill>
        <p:spPr>
          <a:xfrm>
            <a:off x="0" y="2279754"/>
            <a:ext cx="2405987" cy="1353368"/>
          </a:xfrm>
          <a:prstGeom prst="rect">
            <a:avLst/>
          </a:prstGeom>
        </p:spPr>
      </p:pic>
      <p:pic>
        <p:nvPicPr>
          <p:cNvPr id="32" name="Picture 32"/>
          <p:cNvPicPr>
            <a:picLocks noChangeAspect="1"/>
          </p:cNvPicPr>
          <p:nvPr/>
        </p:nvPicPr>
        <p:blipFill>
          <a:blip r:embed="rId4"/>
          <a:srcRect t="21875" b="21875"/>
          <a:stretch>
            <a:fillRect/>
          </a:stretch>
        </p:blipFill>
        <p:spPr>
          <a:xfrm>
            <a:off x="7119013" y="3633122"/>
            <a:ext cx="2405987" cy="135336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269" r="-269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3" name="AutoShape 3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5" name="AutoShape 5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7" name="AutoShape 7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8" name="AutoShape 8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9" name="AutoShape 9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10" name="AutoShape 10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11" name="AutoShape 11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12" name="AutoShape 12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13" name="AutoShape 13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14" name="AutoShape 14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15" name="AutoShape 15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16" name="AutoShape 16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17" name="AutoShape 17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18" name="AutoShape 18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19" name="AutoShape 19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20" name="AutoShape 20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21" name="AutoShape 21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22" name="TextBox 22"/>
          <p:cNvSpPr txBox="1"/>
          <p:nvPr/>
        </p:nvSpPr>
        <p:spPr>
          <a:xfrm>
            <a:off x="855345" y="73342"/>
            <a:ext cx="7815272" cy="65338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cs typeface="+mn-ea"/>
                <a:sym typeface="+mn-lt"/>
              </a:rPr>
              <a:t>呼吸系统危急值</a:t>
            </a:r>
          </a:p>
        </p:txBody>
      </p:sp>
      <p:sp>
        <p:nvSpPr>
          <p:cNvPr id="23" name="AutoShape 23"/>
          <p:cNvSpPr/>
          <p:nvPr/>
        </p:nvSpPr>
        <p:spPr>
          <a:xfrm>
            <a:off x="677012" y="976909"/>
            <a:ext cx="8170977" cy="178689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24" name="TextBox 24"/>
          <p:cNvSpPr txBox="1"/>
          <p:nvPr/>
        </p:nvSpPr>
        <p:spPr>
          <a:xfrm>
            <a:off x="1019178" y="1396670"/>
            <a:ext cx="7486645" cy="40620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rgbClr val="FFFFFF"/>
                </a:solidFill>
                <a:cs typeface="+mn-ea"/>
                <a:sym typeface="+mn-lt"/>
              </a:rPr>
              <a:t>密切观察生命体征，记录呼吸频率、节律和深度。</a:t>
            </a:r>
          </a:p>
        </p:txBody>
      </p:sp>
      <p:sp>
        <p:nvSpPr>
          <p:cNvPr id="25" name="AutoShape 25"/>
          <p:cNvSpPr/>
          <p:nvPr/>
        </p:nvSpPr>
        <p:spPr>
          <a:xfrm>
            <a:off x="677012" y="2992645"/>
            <a:ext cx="8170977" cy="178646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26" name="TextBox 26"/>
          <p:cNvSpPr txBox="1"/>
          <p:nvPr/>
        </p:nvSpPr>
        <p:spPr>
          <a:xfrm>
            <a:off x="952245" y="3415582"/>
            <a:ext cx="7486645" cy="40620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rgbClr val="031A3E"/>
                </a:solidFill>
                <a:cs typeface="+mn-ea"/>
                <a:sym typeface="+mn-lt"/>
              </a:rPr>
              <a:t>协助患者取舒适卧位，减少活动量。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269" r="-269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454115" y="935882"/>
            <a:ext cx="2019300" cy="19696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3" name="AutoShape 3"/>
          <p:cNvSpPr/>
          <p:nvPr/>
        </p:nvSpPr>
        <p:spPr>
          <a:xfrm>
            <a:off x="3723226" y="941761"/>
            <a:ext cx="2019300" cy="19696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051584" y="932242"/>
            <a:ext cx="2019300" cy="19696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0000"/>
          </a:blip>
          <a:srcRect t="1418" b="1418"/>
          <a:stretch>
            <a:fillRect/>
          </a:stretch>
        </p:blipFill>
        <p:spPr>
          <a:xfrm>
            <a:off x="1105685" y="1007236"/>
            <a:ext cx="1900904" cy="1846979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621411" y="3126317"/>
            <a:ext cx="8326609" cy="3696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200">
                <a:solidFill>
                  <a:schemeClr val="dk2"/>
                </a:solidFill>
                <a:cs typeface="+mn-ea"/>
                <a:sym typeface="+mn-lt"/>
              </a:rPr>
              <a:t>总结词：血压下降、心悸、心率失常、休克</a:t>
            </a:r>
          </a:p>
        </p:txBody>
      </p:sp>
      <p:sp>
        <p:nvSpPr>
          <p:cNvPr id="7" name="AutoShape 7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8" name="AutoShape 8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9" name="AutoShape 9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10" name="AutoShape 10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11" name="AutoShape 11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12" name="AutoShape 12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13" name="AutoShape 13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14" name="AutoShape 14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15" name="AutoShape 15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16" name="AutoShape 16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17" name="AutoShape 17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18" name="AutoShape 18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19" name="AutoShape 19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20" name="AutoShape 20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21" name="AutoShape 21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22" name="AutoShape 22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23" name="AutoShape 23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24" name="AutoShape 24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25" name="AutoShape 25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26" name="AutoShape 26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27" name="TextBox 27"/>
          <p:cNvSpPr txBox="1"/>
          <p:nvPr/>
        </p:nvSpPr>
        <p:spPr>
          <a:xfrm>
            <a:off x="952245" y="130537"/>
            <a:ext cx="7815272" cy="65338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cs typeface="+mn-ea"/>
                <a:sym typeface="+mn-lt"/>
              </a:rPr>
              <a:t>循环系统危急值</a:t>
            </a:r>
          </a:p>
        </p:txBody>
      </p:sp>
      <p:pic>
        <p:nvPicPr>
          <p:cNvPr id="28" name="Picture 28"/>
          <p:cNvPicPr>
            <a:picLocks noChangeAspect="1"/>
          </p:cNvPicPr>
          <p:nvPr/>
        </p:nvPicPr>
        <p:blipFill>
          <a:blip r:embed="rId3">
            <a:alphaModFix amt="70000"/>
          </a:blip>
          <a:srcRect t="1418" b="1418"/>
          <a:stretch>
            <a:fillRect/>
          </a:stretch>
        </p:blipFill>
        <p:spPr>
          <a:xfrm>
            <a:off x="3792998" y="997195"/>
            <a:ext cx="1900904" cy="1846979"/>
          </a:xfrm>
          <a:prstGeom prst="ellipse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>
            <a:alphaModFix amt="70000"/>
          </a:blip>
          <a:srcRect t="1418" b="1418"/>
          <a:stretch>
            <a:fillRect/>
          </a:stretch>
        </p:blipFill>
        <p:spPr>
          <a:xfrm>
            <a:off x="6522838" y="993032"/>
            <a:ext cx="1900904" cy="1846979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269" r="-269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37584" y="1005994"/>
            <a:ext cx="5764023" cy="1059610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2363868" y="1147208"/>
            <a:ext cx="4911456" cy="29514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rgbClr val="FFFFFF"/>
                </a:solidFill>
                <a:cs typeface="+mn-ea"/>
                <a:sym typeface="+mn-lt"/>
              </a:rPr>
              <a:t>详细描述</a:t>
            </a:r>
          </a:p>
        </p:txBody>
      </p:sp>
      <p:sp>
        <p:nvSpPr>
          <p:cNvPr id="4" name="AutoShape 4"/>
          <p:cNvSpPr/>
          <p:nvPr/>
        </p:nvSpPr>
        <p:spPr>
          <a:xfrm>
            <a:off x="780836" y="820881"/>
            <a:ext cx="1666013" cy="1429835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5" name="AutoShape 5"/>
          <p:cNvSpPr/>
          <p:nvPr/>
        </p:nvSpPr>
        <p:spPr>
          <a:xfrm>
            <a:off x="1937584" y="2397729"/>
            <a:ext cx="5764023" cy="1059610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2166695" y="2538944"/>
            <a:ext cx="4911456" cy="53553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200">
                <a:solidFill>
                  <a:srgbClr val="FFFFFF"/>
                </a:solidFill>
                <a:cs typeface="+mn-ea"/>
                <a:sym typeface="+mn-lt"/>
              </a:rPr>
              <a:t>血压下降：血压低于90/60mmHg，提示循环血量不足或心脏功能异常。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7078151" y="2212616"/>
            <a:ext cx="1666013" cy="1429835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8" name="AutoShape 8"/>
          <p:cNvSpPr/>
          <p:nvPr/>
        </p:nvSpPr>
        <p:spPr>
          <a:xfrm>
            <a:off x="1937584" y="3789464"/>
            <a:ext cx="5764023" cy="1059610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2363868" y="3930679"/>
            <a:ext cx="4911456" cy="29514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rgbClr val="FFFFFF"/>
                </a:solidFill>
                <a:cs typeface="+mn-ea"/>
                <a:sym typeface="+mn-lt"/>
              </a:rPr>
              <a:t>心悸：患者主观感受心跳异常，可伴有胸闷、气短等症状。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80836" y="3604351"/>
            <a:ext cx="1666013" cy="1429835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grpSp>
        <p:nvGrpSpPr>
          <p:cNvPr id="11" name="Group 11"/>
          <p:cNvGrpSpPr/>
          <p:nvPr/>
        </p:nvGrpSpPr>
        <p:grpSpPr>
          <a:xfrm>
            <a:off x="355440" y="175639"/>
            <a:ext cx="402793" cy="344077"/>
            <a:chOff x="355440" y="175639"/>
            <a:chExt cx="402793" cy="344077"/>
          </a:xfrm>
        </p:grpSpPr>
        <p:sp>
          <p:nvSpPr>
            <p:cNvPr id="12" name="AutoShape 12"/>
            <p:cNvSpPr/>
            <p:nvPr/>
          </p:nvSpPr>
          <p:spPr>
            <a:xfrm>
              <a:off x="355440" y="177943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13" name="AutoShape 13"/>
            <p:cNvSpPr/>
            <p:nvPr/>
          </p:nvSpPr>
          <p:spPr>
            <a:xfrm>
              <a:off x="449257" y="175639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14" name="AutoShape 14"/>
            <p:cNvSpPr/>
            <p:nvPr/>
          </p:nvSpPr>
          <p:spPr>
            <a:xfrm>
              <a:off x="538379" y="176980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15" name="AutoShape 15"/>
            <p:cNvSpPr/>
            <p:nvPr/>
          </p:nvSpPr>
          <p:spPr>
            <a:xfrm>
              <a:off x="624819" y="183988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16" name="AutoShape 16"/>
            <p:cNvSpPr/>
            <p:nvPr/>
          </p:nvSpPr>
          <p:spPr>
            <a:xfrm>
              <a:off x="706988" y="180759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355440" y="269954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18" name="AutoShape 18"/>
            <p:cNvSpPr/>
            <p:nvPr/>
          </p:nvSpPr>
          <p:spPr>
            <a:xfrm>
              <a:off x="449257" y="267650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38379" y="268991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24819" y="275998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06988" y="272770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22" name="AutoShape 22"/>
            <p:cNvSpPr/>
            <p:nvPr/>
          </p:nvSpPr>
          <p:spPr>
            <a:xfrm>
              <a:off x="355440" y="361965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49257" y="359660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38379" y="361001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24819" y="368009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06988" y="364780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27" name="AutoShape 27"/>
            <p:cNvSpPr/>
            <p:nvPr/>
          </p:nvSpPr>
          <p:spPr>
            <a:xfrm>
              <a:off x="355440" y="453976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49257" y="451671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38379" y="453012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24819" y="460020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06988" y="456791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952245" y="130537"/>
            <a:ext cx="8572755" cy="4342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2400" b="1">
                <a:solidFill>
                  <a:schemeClr val="accent1"/>
                </a:solidFill>
                <a:cs typeface="+mn-ea"/>
                <a:sym typeface="+mn-lt"/>
              </a:rPr>
              <a:t>循环系统危急值</a:t>
            </a:r>
          </a:p>
        </p:txBody>
      </p:sp>
      <p:pic>
        <p:nvPicPr>
          <p:cNvPr id="33" name="Picture 33"/>
          <p:cNvPicPr>
            <a:picLocks noChangeAspect="1"/>
          </p:cNvPicPr>
          <p:nvPr/>
        </p:nvPicPr>
        <p:blipFill>
          <a:blip r:embed="rId2"/>
          <a:srcRect t="6329" b="6329"/>
          <a:stretch>
            <a:fillRect/>
          </a:stretch>
        </p:blipFill>
        <p:spPr>
          <a:xfrm>
            <a:off x="858918" y="878574"/>
            <a:ext cx="1504950" cy="1314450"/>
          </a:xfrm>
          <a:prstGeom prst="hexagon">
            <a:avLst/>
          </a:prstGeom>
        </p:spPr>
      </p:pic>
      <p:pic>
        <p:nvPicPr>
          <p:cNvPr id="34" name="Picture 34"/>
          <p:cNvPicPr>
            <a:picLocks noChangeAspect="1"/>
          </p:cNvPicPr>
          <p:nvPr/>
        </p:nvPicPr>
        <p:blipFill>
          <a:blip r:embed="rId3"/>
          <a:srcRect t="6329" b="6329"/>
          <a:stretch>
            <a:fillRect/>
          </a:stretch>
        </p:blipFill>
        <p:spPr>
          <a:xfrm>
            <a:off x="7158682" y="2269766"/>
            <a:ext cx="1504950" cy="1314450"/>
          </a:xfrm>
          <a:prstGeom prst="hexagon">
            <a:avLst/>
          </a:prstGeom>
        </p:spPr>
      </p:pic>
      <p:pic>
        <p:nvPicPr>
          <p:cNvPr id="35" name="Picture 35"/>
          <p:cNvPicPr>
            <a:picLocks noChangeAspect="1"/>
          </p:cNvPicPr>
          <p:nvPr/>
        </p:nvPicPr>
        <p:blipFill>
          <a:blip r:embed="rId4"/>
          <a:srcRect l="7065" r="7065"/>
          <a:stretch>
            <a:fillRect/>
          </a:stretch>
        </p:blipFill>
        <p:spPr>
          <a:xfrm>
            <a:off x="858918" y="3661501"/>
            <a:ext cx="1504950" cy="1314450"/>
          </a:xfrm>
          <a:prstGeom prst="hexagon">
            <a:avLst/>
          </a:prstGeom>
        </p:spPr>
      </p:pic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269" r="-269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92730" y="1111796"/>
            <a:ext cx="6276515" cy="53816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800" b="1">
                <a:solidFill>
                  <a:schemeClr val="accent1"/>
                </a:solidFill>
                <a:cs typeface="+mn-ea"/>
                <a:sym typeface="+mn-lt"/>
              </a:rPr>
              <a:t>心率失常</a:t>
            </a:r>
          </a:p>
        </p:txBody>
      </p:sp>
      <p:sp>
        <p:nvSpPr>
          <p:cNvPr id="3" name="AutoShape 3"/>
          <p:cNvSpPr/>
          <p:nvPr/>
        </p:nvSpPr>
        <p:spPr>
          <a:xfrm>
            <a:off x="976692" y="4652434"/>
            <a:ext cx="548022" cy="960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935355" y="4652434"/>
            <a:ext cx="96092" cy="960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5" name="AutoShape 5"/>
          <p:cNvSpPr/>
          <p:nvPr/>
        </p:nvSpPr>
        <p:spPr>
          <a:xfrm>
            <a:off x="1468755" y="4652434"/>
            <a:ext cx="96092" cy="960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cxnSp>
        <p:nvCxnSpPr>
          <p:cNvPr id="6" name="Connector 6"/>
          <p:cNvCxnSpPr/>
          <p:nvPr/>
        </p:nvCxnSpPr>
        <p:spPr>
          <a:xfrm>
            <a:off x="1524714" y="4710426"/>
            <a:ext cx="8011054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2792730" y="1494759"/>
            <a:ext cx="6075734" cy="40620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cs typeface="+mn-ea"/>
                <a:sym typeface="+mn-lt"/>
              </a:rPr>
              <a:t>心电图检查发现心跳节律异常，如心动过速、心动过缓等。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35355" y="3102521"/>
            <a:ext cx="6276515" cy="53816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800" b="1">
                <a:solidFill>
                  <a:schemeClr val="accent1"/>
                </a:solidFill>
                <a:cs typeface="+mn-ea"/>
                <a:sym typeface="+mn-lt"/>
              </a:rPr>
              <a:t>休克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35355" y="3485484"/>
            <a:ext cx="6098715" cy="40620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cs typeface="+mn-ea"/>
                <a:sym typeface="+mn-lt"/>
              </a:rPr>
              <a:t>循环血量严重不足，导致组织器官严重缺血缺氧。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11" name="AutoShape 11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12" name="AutoShape 12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13" name="AutoShape 13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14" name="AutoShape 14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15" name="AutoShape 15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16" name="AutoShape 16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17" name="AutoShape 17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18" name="AutoShape 18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19" name="AutoShape 19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20" name="AutoShape 20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21" name="AutoShape 21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22" name="AutoShape 22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23" name="AutoShape 23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24" name="AutoShape 24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25" name="AutoShape 25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26" name="AutoShape 26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27" name="AutoShape 27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28" name="AutoShape 28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29" name="AutoShape 29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30" name="TextBox 30"/>
          <p:cNvSpPr txBox="1"/>
          <p:nvPr/>
        </p:nvSpPr>
        <p:spPr>
          <a:xfrm>
            <a:off x="855345" y="73342"/>
            <a:ext cx="7815272" cy="65338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cs typeface="+mn-ea"/>
                <a:sym typeface="+mn-lt"/>
              </a:rPr>
              <a:t>循环系统危急值</a:t>
            </a:r>
          </a:p>
        </p:txBody>
      </p:sp>
      <p:sp>
        <p:nvSpPr>
          <p:cNvPr id="31" name="AutoShape 31"/>
          <p:cNvSpPr/>
          <p:nvPr/>
        </p:nvSpPr>
        <p:spPr>
          <a:xfrm>
            <a:off x="2775200" y="2582814"/>
            <a:ext cx="548022" cy="960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32" name="AutoShape 32"/>
          <p:cNvSpPr/>
          <p:nvPr/>
        </p:nvSpPr>
        <p:spPr>
          <a:xfrm>
            <a:off x="2733863" y="2582814"/>
            <a:ext cx="96092" cy="960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33" name="AutoShape 33"/>
          <p:cNvSpPr/>
          <p:nvPr/>
        </p:nvSpPr>
        <p:spPr>
          <a:xfrm>
            <a:off x="3267263" y="2582814"/>
            <a:ext cx="96092" cy="960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cxnSp>
        <p:nvCxnSpPr>
          <p:cNvPr id="34" name="Connector 34"/>
          <p:cNvCxnSpPr/>
          <p:nvPr/>
        </p:nvCxnSpPr>
        <p:spPr>
          <a:xfrm>
            <a:off x="3323222" y="2640806"/>
            <a:ext cx="8011054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269" r="-269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52245" y="1058475"/>
            <a:ext cx="3433502" cy="794181"/>
            <a:chOff x="952245" y="1058475"/>
            <a:chExt cx="3433502" cy="794181"/>
          </a:xfrm>
        </p:grpSpPr>
        <p:sp>
          <p:nvSpPr>
            <p:cNvPr id="3" name="AutoShape 3"/>
            <p:cNvSpPr/>
            <p:nvPr/>
          </p:nvSpPr>
          <p:spPr>
            <a:xfrm>
              <a:off x="952245" y="1058475"/>
              <a:ext cx="499036" cy="4990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952245" y="1557511"/>
              <a:ext cx="3433502" cy="29514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200">
                  <a:solidFill>
                    <a:schemeClr val="dk1"/>
                  </a:solidFill>
                  <a:cs typeface="+mn-ea"/>
                  <a:sym typeface="+mn-lt"/>
                </a:rPr>
                <a:t>护理措施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018407" y="1158203"/>
              <a:ext cx="366713" cy="299580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952245" y="2449104"/>
            <a:ext cx="3433502" cy="766044"/>
            <a:chOff x="952245" y="2449104"/>
            <a:chExt cx="3433502" cy="766044"/>
          </a:xfrm>
        </p:grpSpPr>
        <p:sp>
          <p:nvSpPr>
            <p:cNvPr id="7" name="AutoShape 7"/>
            <p:cNvSpPr/>
            <p:nvPr/>
          </p:nvSpPr>
          <p:spPr>
            <a:xfrm>
              <a:off x="952245" y="2449104"/>
              <a:ext cx="499036" cy="4990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8" name="Freeform 8"/>
            <p:cNvSpPr/>
            <p:nvPr/>
          </p:nvSpPr>
          <p:spPr>
            <a:xfrm>
              <a:off x="1061339" y="2558199"/>
              <a:ext cx="280848" cy="280848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952245" y="2920003"/>
              <a:ext cx="3433502" cy="29514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200">
                  <a:solidFill>
                    <a:schemeClr val="dk1"/>
                  </a:solidFill>
                  <a:cs typeface="+mn-ea"/>
                  <a:sym typeface="+mn-lt"/>
                </a:rPr>
                <a:t>建立静脉通道，补充血容量，维持血压稳定。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952245" y="3811596"/>
            <a:ext cx="3433502" cy="774833"/>
            <a:chOff x="952245" y="3811596"/>
            <a:chExt cx="3433502" cy="774833"/>
          </a:xfrm>
        </p:grpSpPr>
        <p:sp>
          <p:nvSpPr>
            <p:cNvPr id="11" name="AutoShape 11"/>
            <p:cNvSpPr/>
            <p:nvPr/>
          </p:nvSpPr>
          <p:spPr>
            <a:xfrm>
              <a:off x="952245" y="3811596"/>
              <a:ext cx="499036" cy="4990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12" name="Freeform 12"/>
            <p:cNvSpPr/>
            <p:nvPr/>
          </p:nvSpPr>
          <p:spPr>
            <a:xfrm>
              <a:off x="1072405" y="3935736"/>
              <a:ext cx="258717" cy="250757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952245" y="4291284"/>
              <a:ext cx="3433502" cy="29514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200">
                  <a:solidFill>
                    <a:schemeClr val="dk1"/>
                  </a:solidFill>
                  <a:cs typeface="+mn-ea"/>
                  <a:sym typeface="+mn-lt"/>
                </a:rPr>
                <a:t>心电监护，密切观察心率、心律变化。</a:t>
              </a:r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355440" y="270889"/>
            <a:ext cx="402793" cy="344077"/>
            <a:chOff x="355440" y="270889"/>
            <a:chExt cx="402793" cy="344077"/>
          </a:xfrm>
        </p:grpSpPr>
        <p:sp>
          <p:nvSpPr>
            <p:cNvPr id="15" name="AutoShape 15"/>
            <p:cNvSpPr/>
            <p:nvPr/>
          </p:nvSpPr>
          <p:spPr>
            <a:xfrm>
              <a:off x="355440" y="273193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16" name="AutoShape 16"/>
            <p:cNvSpPr/>
            <p:nvPr/>
          </p:nvSpPr>
          <p:spPr>
            <a:xfrm>
              <a:off x="449257" y="270889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38379" y="272230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24819" y="279238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06988" y="276009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20" name="AutoShape 20"/>
            <p:cNvSpPr/>
            <p:nvPr/>
          </p:nvSpPr>
          <p:spPr>
            <a:xfrm>
              <a:off x="355440" y="365204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49257" y="362900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38379" y="364241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24819" y="371248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06988" y="368020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25" name="AutoShape 25"/>
            <p:cNvSpPr/>
            <p:nvPr/>
          </p:nvSpPr>
          <p:spPr>
            <a:xfrm>
              <a:off x="355440" y="457215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49257" y="454910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38379" y="456251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24819" y="463259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06988" y="460030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30" name="AutoShape 30"/>
            <p:cNvSpPr/>
            <p:nvPr/>
          </p:nvSpPr>
          <p:spPr>
            <a:xfrm>
              <a:off x="355440" y="549226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49257" y="546921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38379" y="548262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24819" y="555270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06988" y="552041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</p:grpSp>
      <p:sp>
        <p:nvSpPr>
          <p:cNvPr id="35" name="TextBox 35"/>
          <p:cNvSpPr txBox="1"/>
          <p:nvPr/>
        </p:nvSpPr>
        <p:spPr>
          <a:xfrm>
            <a:off x="952245" y="225787"/>
            <a:ext cx="7815272" cy="4342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2400" b="1">
                <a:solidFill>
                  <a:schemeClr val="accent1"/>
                </a:solidFill>
                <a:cs typeface="+mn-ea"/>
                <a:sym typeface="+mn-lt"/>
              </a:rPr>
              <a:t>循环系统危急值</a:t>
            </a:r>
          </a:p>
        </p:txBody>
      </p:sp>
      <p:pic>
        <p:nvPicPr>
          <p:cNvPr id="36" name="Picture 3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158862" y="1385681"/>
            <a:ext cx="3608655" cy="3608655"/>
          </a:xfrm>
          <a:prstGeom prst="ellipse">
            <a:avLst/>
          </a:prstGeom>
        </p:spPr>
      </p:pic>
      <p:pic>
        <p:nvPicPr>
          <p:cNvPr id="37" name="Picture 3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07185" y="609236"/>
            <a:ext cx="1743365" cy="1743365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8255000" cy="40767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https://d.book118.com/817133001053006033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Temp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2024-09-06T17:14:08.143</cp:lastPrinted>
  <dcterms:created xsi:type="dcterms:W3CDTF">2024-09-06T09:14:08Z</dcterms:created>
  <dcterms:modified xsi:type="dcterms:W3CDTF">2024-09-06T09:14:10Z</dcterms:modified>
</cp:coreProperties>
</file>