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A3BEB83-70B0-47D5-B7FF-A49509B9B5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747E9C-81C7-4E92-B8F1-11CD87B92F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F7B84D1-9E73-4DF8-A85A-3E92D6AC31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41FDCCD-9967-43F4-9FA7-383F9BDA02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979223C-7782-4F23-A4E6-A4D4E865989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BEBAB62-35F6-49AD-9B62-30F8149601E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405CDA7-28A3-4D3A-B0E1-334EA302277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8C6C3F5-FF6A-410D-8689-4B64D19D9E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9179856-C957-43A1-8F44-147E3B9528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7FFBE6-504D-45F1-B15F-2891350BA1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C50397-10BB-4ABE-BAEF-0CAD781D0A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4.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7135101006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solidFill>
                <a:latin typeface="Microsoft Yahei"/>
                <a:ea typeface="Microsoft Yahei"/>
                <a:cs typeface="Microsoft Yahei"/>
              </a:rPr>
              <a:t>证券投资行业市场动态与投资建议</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solidFill>
                <a:latin typeface="Microsoft Yahei"/>
                <a:ea typeface="Microsoft Yahei"/>
                <a:cs typeface="Microsoft Yahei"/>
              </a:rPr>
              <a:t>2023-12-24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solidFill>
                <a:latin typeface="Microsoft Yahei"/>
                <a:ea typeface="Microsoft Yahei"/>
                <a:cs typeface="Microsoft Yahei"/>
              </a:rPr>
              <a:t>市场概述与趋势分析</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行业动态与热点关注</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投资策略与建议</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宏观经济环境及政策走向</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企业基本面分析与选股技巧</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技术分析方法应用与提高</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市场概述与趋势分析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全球证券市场规模持续扩大，国内证券市场发展迅速，成为全球重要的资本市场之一。</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市场规模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上市公司数量</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15" name="Picture 15"/>
          <p:cNvPicPr>
            <a:picLocks noChangeAspect="1"/>
          </p:cNvPicPr>
          <p:nvPr/>
        </p:nvPicPr>
        <p:blipFill>
          <a:blip r:embed="rId3"/>
          <a:srcRect l="16792" r="167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交易活跃度</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20" name="Picture 20"/>
          <p:cNvPicPr>
            <a:picLocks noChangeAspect="1"/>
          </p:cNvPicPr>
          <p:nvPr/>
        </p:nvPicPr>
        <p:blipFill>
          <a:blip r:embed="rId4"/>
          <a:srcRect l="16958" r="169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国内外上市公司数量不断增加，涵盖各行各业，为投资者提供了丰富的投资选择。</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证券市场交易活跃度不断提升，投资者参与度提高，市场流动性增强。</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国内外证券市场现状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国内外政策法规的变动对证券市场产生重大影响，如政策调整、法规修订等。</a:t>
            </a:r>
          </a:p>
        </p:txBody>
      </p:sp>
      <p:pic>
        <p:nvPicPr>
          <p:cNvPr id="5" name="Picture 5"/>
          <p:cNvPicPr>
            <a:picLocks noChangeAspect="1"/>
          </p:cNvPicPr>
          <p:nvPr/>
        </p:nvPicPr>
        <p:blipFill>
          <a:blip r:embed="rId2"/>
          <a:srcRect l="14667" r="14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7" name="Picture 7"/>
          <p:cNvPicPr>
            <a:picLocks noChangeAspect="1"/>
          </p:cNvPicPr>
          <p:nvPr/>
        </p:nvPicPr>
        <p:blipFill>
          <a:blip r:embed="rId3"/>
          <a:srcRect l="9917" r="991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9" name="Picture 9"/>
          <p:cNvPicPr>
            <a:picLocks noChangeAspect="1"/>
          </p:cNvPicPr>
          <p:nvPr/>
        </p:nvPicPr>
        <p:blipFill>
          <a:blip r:embed="rId4"/>
          <a:srcRect l="10750" r="1075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政策法规变动</a:t>
            </a:r>
          </a:p>
        </p:txBody>
      </p:sp>
      <p:sp>
        <p:nvSpPr>
          <p:cNvPr id="11" name="AutoShape 11"/>
          <p:cNvSpPr/>
          <p:nvPr/>
        </p:nvSpPr>
        <p:spPr>
          <a:xfrm>
            <a:off x="1235229"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监管机构加强对证券市场的监管，保护投资者利益，维护市场公平、公正、公开。</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监管趋势</a:t>
            </a:r>
          </a:p>
        </p:txBody>
      </p:sp>
      <p:sp>
        <p:nvSpPr>
          <p:cNvPr id="16" name="AutoShape 16"/>
          <p:cNvSpPr/>
          <p:nvPr/>
        </p:nvSpPr>
        <p:spPr>
          <a:xfrm>
            <a:off x="4639660"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国际政治经济环境的变化对国内外证券市场产生联动效应，投资者需要关注国际形势。</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国际政治经济环境</a:t>
            </a:r>
          </a:p>
        </p:txBody>
      </p:sp>
      <p:sp>
        <p:nvSpPr>
          <p:cNvPr id="21" name="AutoShape 21"/>
          <p:cNvSpPr/>
          <p:nvPr/>
        </p:nvSpPr>
        <p:spPr>
          <a:xfrm>
            <a:off x="8309741"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政策法规影响因素</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pic>
        <p:nvPicPr>
          <p:cNvPr id="8" name="Picture 8"/>
          <p:cNvPicPr>
            <a:picLocks noChangeAspect="1"/>
          </p:cNvPicPr>
          <p:nvPr/>
        </p:nvPicPr>
        <p:blipFill>
          <a:blip r:embed="rId2"/>
          <a:srcRect t="19736" b="1973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039" b="203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0059" b="1005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投资者结构变化</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机构投资者占比上升</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机构投资者在证券市场中的占比逐年上升，成为市场的主导力量。</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个人投资者行为变化</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个人投资者投资行为趋于理性，注重长期投资和价值投资。</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投资者风险偏好</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不同投资者风险偏好不同，对市场波动和投资收益的期望也有所不同。</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绿色金融助力可持续发展</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绿色金融将成为证券市场发展的重要方向，推动上市公司加强环境保护、社会责任和公司治理等方面的实践。</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国际化进程加速</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国内外证券市场将加速国际化进程，提升市场开放度和国际化水平，为投资者提供更多元化的投资机会。</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科技创新推动市场发展</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科技创新将推动证券市场不断发展和变革，如人工智能、大数据等技术的应用将提升市场效率和投资者体验。</a:t>
            </a:r>
          </a:p>
        </p:txBody>
      </p:sp>
      <p:pic>
        <p:nvPicPr>
          <p:cNvPr id="10" name="Picture 10"/>
          <p:cNvPicPr>
            <a:picLocks noChangeAspect="1"/>
          </p:cNvPicPr>
          <p:nvPr/>
        </p:nvPicPr>
        <p:blipFill>
          <a:blip r:embed="rId2"/>
          <a:srcRect l="14575" r="14575"/>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未来发展趋势预测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行业动态与热点关注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4" name="Picture 4"/>
          <p:cNvPicPr>
            <a:picLocks noChangeAspect="1"/>
          </p:cNvPicPr>
          <p:nvPr/>
        </p:nvPicPr>
        <p:blipFill>
          <a:blip r:embed="rId2">
            <a:alphaModFix/>
          </a:blip>
          <a:srcRect l="24969" r="2496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热门板块</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近期表现活跃的板块包括科技、医药、消费等，其中科技板块受益于5G、人工智能等新兴技术的快速发展，医药板块受益于人口老龄化及健康意识的提高，消费板块则受益于消费升级及内需市场的不断扩大。</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个股表现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在热门板块中，表现突出的个股包括腾讯、阿里巴巴、美团等科技巨头，以及恒瑞医药、药明康德等医药龙头，还有贵州茅台、五粮液等消费类优质企业。这些企业均拥有强大的品牌优势、市场份额及盈利能力，值得投资者关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热门板块及个股表现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近期发生的并购事件包括阿里巴巴收购饿了么、腾讯收购Supercell等，这些并购有助于企业拓展业务领域、提高市场份额及增强竞争力。</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典型的重组事件有中国联通混改、万科引入深圳地铁等，这些重组有助于企业优化股权结构、提高治理水平及实现战略转型。</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并购重组事件盘点</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重组事件</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并购事件</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0000" r="100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随着科技的不断发展，证券投资行业涌现出许多创新业务，如智能投顾、区块链应用等。智能投顾通过算法和大数据分析为用户提供个性化投资建议，区块链技术则可以提高交易透明度和安全性。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创新业务</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在创新模式方面，互联网证券公司和综合金融服务平台不断涌现。互联网证券公司利用互联网技术提高服务效率和用户体验，综合金融服务平台则通过整合各类金融产品和服务满足用户多元化需求。</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创新模式</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创新业务及模式探讨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近年来，监管部门对证券投资行业进行了多项政策调整，如放宽外资准入、推行注册制等。这些政策调整有助于优化市场结构、提高市场活力和国际竞争力。</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政策调整</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未来监管趋势将更加注重保护投资者利益、防范金融风险及推动行业创新发展。监管部门将加强对市场操纵、内幕交易等违法行为的打击力度，同时鼓励行业进行产品创新和服务升级。投资者应密切关注监管政策动向，合规理性参与市场投资。</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监管趋势</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监管政策对行业影响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投资策略与建议</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倡导投资者采取长期投资策略，关注公司基本面和未来发展潜力，而非短期市场波动。</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长期投资</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重视对公司财务报表、行业前景、管理团队等方面的深入研究，挖掘真正具有投资价值的公司。</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基本面分析</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强调在投资过程中保持足够的安全边际，以降低投资风险。</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安全边际</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价值投资理念推广</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公司成长性</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重点考察企业的创新能力、市场拓展能力、盈利能力等，以评估其未来成长潜力。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行业前景</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关注新兴行业和具有高增长潜力的领域，如科技、新能源、生物医药等。</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投资时机</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把握市场周期和企业发展阶段，选择合适的投资时机，分享企业成长带来的收益。</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17" name="Picture 17"/>
          <p:cNvPicPr>
            <a:picLocks noChangeAspect="1"/>
          </p:cNvPicPr>
          <p:nvPr/>
        </p:nvPicPr>
        <p:blipFill>
          <a:blip r:embed="rId2">
            <a:alphaModFix/>
          </a:blip>
          <a:srcRect l="7250" r="725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t="2542" b="2542"/>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成长型企业挖掘</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建立健全风险管理机制，通过仓位控制、止损止盈等手段降低投资风险。</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风险管理</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根据投资者的风险承受能力和投资目标，进行合理的资产配置，实现收益与风险的平衡。</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资产配置</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构建多元化的投资组合，分散投资风险，提高整体投资收益的稳定性。</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投资组合</a:t>
            </a:r>
          </a:p>
        </p:txBody>
      </p:sp>
      <p:sp>
        <p:nvSpPr>
          <p:cNvPr id="10" name="AutoShape 10"/>
          <p:cNvSpPr/>
          <p:nvPr/>
        </p:nvSpPr>
        <p:spPr>
          <a:xfrm>
            <a:off x="763829" y="3237602"/>
            <a:ext cx="230516" cy="2305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风险控制与资产配置</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https://d.book118.com/817135101006006025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2024-08-29T10:06:13.769</cp:lastPrinted>
  <dcterms:created xsi:type="dcterms:W3CDTF">2024-08-29T02:06:13Z</dcterms:created>
  <dcterms:modified xsi:type="dcterms:W3CDTF">2024-08-29T02:06:16Z</dcterms:modified>
</cp:coreProperties>
</file>