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LLGLHG+MS-UIGothic"/>
      <p:regular r:id="rId15"/>
    </p:embeddedFont>
    <p:embeddedFont>
      <p:font typeface="WIOLMQ+VEHQPP+ArialMT"/>
      <p:regular r:id="rId16"/>
    </p:embeddedFont>
    <p:embeddedFont>
      <p:font typeface="AUAQOM+AWKVIQ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412E9-5FFB-41DD-9383-F322F48FE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27B24-8D70-4AE7-88FF-9C294FBD5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5391B-8484-471A-A6D4-1E6F1944E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050C2-D072-4690-A1F0-6FA8B2355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5C3731-672F-4C2A-A924-0EAC4E072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F745D8-B276-40D7-AE4D-C7F4B297C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DE1E96-540C-47E6-AD24-B1D78F424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49612-E13F-48F9-B211-583F23A10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81E08-1F2D-4CD1-83BC-169E2F64B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AA805-FC1F-466B-9E7C-40B6DC0A7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DCBB7-D691-45C0-9E0F-5F2BA6BE3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4305115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3580" y="216078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LLGLHG+MS-UIGothic"/>
                <a:cs typeface="LLGLHG+MS-UIGothic"/>
              </a:rPr>
              <a:t>核心素养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4950">
                <a:solidFill>
                  <a:srgbClr val="000000"/>
                </a:solidFill>
                <a:latin typeface="LLGLHG+MS-UIGothic"/>
                <a:cs typeface="LLGLHG+MS-UIGothic"/>
              </a:rPr>
              <a:t>空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4950">
                <a:solidFill>
                  <a:srgbClr val="000000"/>
                </a:solidFill>
                <a:latin typeface="LLGLHG+MS-UIGothic"/>
                <a:cs typeface="LLGLHG+MS-UIGothic"/>
              </a:rPr>
              <a:t>念之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LLGLHG+MS-UIGothic"/>
                <a:cs typeface="LLGLHG+MS-UIGothic"/>
              </a:rPr>
              <a:t>养成概述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0000"/>
                </a:solidFill>
                <a:latin typeface="LLGLHG+MS-UIGothic"/>
                <a:cs typeface="LLGLH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69634" y="2211895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WIOLMQ+VEHQPP+ArialMT"/>
                <a:cs typeface="WIOLMQ+VEHQPP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LLGLHG+MS-UIGothic"/>
                <a:cs typeface="LLGLHG+MS-UIGothic"/>
              </a:rPr>
              <a:t>核心素养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0A0237"/>
                </a:solidFill>
                <a:latin typeface="LLGLHG+MS-UIGothic"/>
                <a:cs typeface="LLGLHG+MS-UIGothic"/>
              </a:rPr>
              <a:t>空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0A0237"/>
                </a:solidFill>
                <a:latin typeface="LLGLHG+MS-UIGothic"/>
                <a:cs typeface="LLGLHG+MS-UIGothic"/>
              </a:rPr>
              <a:t>念的概述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79395" y="2711132"/>
            <a:ext cx="2743200" cy="22234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200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0084FF"/>
                </a:solidFill>
                <a:latin typeface="LLGLHG+MS-UIGothic"/>
                <a:cs typeface="LLGLHG+MS-UIGothic"/>
              </a:rPr>
              <a:t>目</a:t>
            </a:r>
            <a:r>
              <a:rPr sz="7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  <a:p>
            <a:pPr marL="59054" marR="0">
              <a:lnSpc>
                <a:spcPts val="2500"/>
              </a:lnSpc>
              <a:spcBef>
                <a:spcPts val="1129"/>
              </a:spcBef>
              <a:spcAft>
                <a:spcPct val="0"/>
              </a:spcAft>
            </a:pPr>
            <a:r>
              <a:rPr sz="2400">
                <a:solidFill>
                  <a:srgbClr val="000000"/>
                </a:solidFill>
                <a:latin typeface="AUAQOM+AWKVIQ+MicrosoftYaHei-Bold"/>
                <a:cs typeface="AUAQOM+AWKVIQ+MicrosoftYaHei-Bold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69634" y="2771965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WIOLMQ+VEHQPP+ArialMT"/>
                <a:cs typeface="WIOLMQ+VEHQPP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LLGLHG+MS-UIGothic"/>
                <a:cs typeface="LLGLHG+MS-UIGothic"/>
              </a:rPr>
              <a:t>核心素养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0A0237"/>
                </a:solidFill>
                <a:latin typeface="LLGLHG+MS-UIGothic"/>
                <a:cs typeface="LLGLHG+MS-UIGothic"/>
              </a:rPr>
              <a:t>空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0A0237"/>
                </a:solidFill>
                <a:latin typeface="LLGLHG+MS-UIGothic"/>
                <a:cs typeface="LLGLHG+MS-UIGothic"/>
              </a:rPr>
              <a:t>念的内涵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69634" y="3332035"/>
            <a:ext cx="5140902" cy="134210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WIOLMQ+VEHQPP+ArialMT"/>
                <a:cs typeface="WIOLMQ+VEHQPP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LLGLHG+MS-UIGothic"/>
                <a:cs typeface="LLGLHG+MS-UIGothic"/>
              </a:rPr>
              <a:t>核心素养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0A0237"/>
                </a:solidFill>
                <a:latin typeface="LLGLHG+MS-UIGothic"/>
                <a:cs typeface="LLGLHG+MS-UIGothic"/>
              </a:rPr>
              <a:t>空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0A0237"/>
                </a:solidFill>
                <a:latin typeface="LLGLHG+MS-UIGothic"/>
                <a:cs typeface="LLGLHG+MS-UIGothic"/>
              </a:rPr>
              <a:t>念的培养途径</a:t>
            </a:r>
          </a:p>
          <a:p>
            <a:pPr marL="0" marR="0">
              <a:lnSpc>
                <a:spcPts val="2552"/>
              </a:lnSpc>
              <a:spcBef>
                <a:spcPts val="184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WIOLMQ+VEHQPP+ArialMT"/>
                <a:cs typeface="WIOLMQ+VEHQPP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LLGLHG+MS-UIGothic"/>
                <a:cs typeface="LLGLHG+MS-UIGothic"/>
              </a:rPr>
              <a:t>核心素养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0A0237"/>
                </a:solidFill>
                <a:latin typeface="LLGLHG+MS-UIGothic"/>
                <a:cs typeface="LLGLHG+MS-UIGothic"/>
              </a:rPr>
              <a:t>空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0A0237"/>
                </a:solidFill>
                <a:latin typeface="LLGLHG+MS-UIGothic"/>
                <a:cs typeface="LLGLHG+MS-UIGothic"/>
              </a:rPr>
              <a:t>念在生活中的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69634" y="2515425"/>
            <a:ext cx="5140902" cy="185515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WIOLMQ+VEHQPP+ArialMT"/>
                <a:cs typeface="WIOLMQ+VEHQPP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LLGLHG+MS-UIGothic"/>
                <a:cs typeface="LLGLHG+MS-UIGothic"/>
              </a:rPr>
              <a:t>核心素养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0A0237"/>
                </a:solidFill>
                <a:latin typeface="LLGLHG+MS-UIGothic"/>
                <a:cs typeface="LLGLHG+MS-UIGothic"/>
              </a:rPr>
              <a:t>空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0A0237"/>
                </a:solidFill>
                <a:latin typeface="LLGLHG+MS-UIGothic"/>
                <a:cs typeface="LLGLHG+MS-UIGothic"/>
              </a:rPr>
              <a:t>念的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A0237"/>
                </a:solidFill>
                <a:latin typeface="LLGLHG+MS-UIGothic"/>
                <a:cs typeface="LLGLHG+MS-UIGothic"/>
              </a:rPr>
              <a:t>展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0A0237"/>
                </a:solidFill>
                <a:latin typeface="LLGLHG+MS-UIGothic"/>
                <a:cs typeface="LLGLHG+MS-UIGothic"/>
              </a:rPr>
              <a:t>与</a:t>
            </a:r>
          </a:p>
          <a:p>
            <a:pPr marL="0" marR="0">
              <a:lnSpc>
                <a:spcPts val="2552"/>
              </a:lnSpc>
              <a:spcBef>
                <a:spcPts val="583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WIOLMQ+VEHQPP+ArialMT"/>
                <a:cs typeface="WIOLMQ+VEHQPP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LLGLHG+MS-UIGothic"/>
                <a:cs typeface="LLGLHG+MS-UIGothic"/>
              </a:rPr>
              <a:t>核心素养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0A0237"/>
                </a:solidFill>
                <a:latin typeface="LLGLHG+MS-UIGothic"/>
                <a:cs typeface="LLGLHG+MS-UIGothic"/>
              </a:rPr>
              <a:t>空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0A0237"/>
                </a:solidFill>
                <a:latin typeface="LLGLHG+MS-UIGothic"/>
                <a:cs typeface="LLGLHG+MS-UIGothic"/>
              </a:rPr>
              <a:t>念养成的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A0237"/>
                </a:solidFill>
                <a:latin typeface="LLGLHG+MS-UIGothic"/>
                <a:cs typeface="LLGLHG+MS-UIGothic"/>
              </a:rPr>
              <a:t>践与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79395" y="2711132"/>
            <a:ext cx="2743200" cy="22234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200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0084FF"/>
                </a:solidFill>
                <a:latin typeface="LLGLHG+MS-UIGothic"/>
                <a:cs typeface="LLGLHG+MS-UIGothic"/>
              </a:rPr>
              <a:t>目</a:t>
            </a:r>
            <a:r>
              <a:rPr sz="7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  <a:p>
            <a:pPr marL="59054" marR="0">
              <a:lnSpc>
                <a:spcPts val="2500"/>
              </a:lnSpc>
              <a:spcBef>
                <a:spcPts val="1129"/>
              </a:spcBef>
              <a:spcAft>
                <a:spcPct val="0"/>
              </a:spcAft>
            </a:pPr>
            <a:r>
              <a:rPr sz="2400">
                <a:solidFill>
                  <a:srgbClr val="000000"/>
                </a:solidFill>
                <a:latin typeface="AUAQOM+AWKVIQ+MicrosoftYaHei-Bold"/>
                <a:cs typeface="AUAQOM+AWKVIQ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096736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AUAQOM+AWKVIQ+MicrosoftYaHei-Bold"/>
                <a:cs typeface="AUAQOM+AWKVIQ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2443400"/>
            <a:ext cx="6515100" cy="270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LLGLHG+MS-UIGothic"/>
                <a:cs typeface="LLGLHG+MS-UIGothic"/>
              </a:rPr>
              <a:t>核心素养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5400">
                <a:solidFill>
                  <a:srgbClr val="000000"/>
                </a:solidFill>
                <a:latin typeface="LLGLHG+MS-UIGothic"/>
                <a:cs typeface="LLGLHG+MS-UIGothic"/>
              </a:rPr>
              <a:t>空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5400">
                <a:solidFill>
                  <a:srgbClr val="000000"/>
                </a:solidFill>
                <a:latin typeface="LLGLHG+MS-UIGothic"/>
                <a:cs typeface="LLGLHG+MS-UIGothic"/>
              </a:rPr>
              <a:t>念</a:t>
            </a:r>
          </a:p>
          <a:p>
            <a:pPr marL="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LLGLHG+MS-UIGothic"/>
                <a:cs typeface="LLGLHG+MS-UIGothic"/>
              </a:rPr>
              <a:t>的概述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0084FF"/>
                </a:solidFill>
                <a:latin typeface="LLGLHG+MS-UIGothic"/>
                <a:cs typeface="LLGLHG+MS-UIGothic"/>
              </a:rPr>
              <a:t>空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0084FF"/>
                </a:solidFill>
                <a:latin typeface="LLGLHG+MS-UIGothic"/>
                <a:cs typeface="LLGLHG+MS-UIGothic"/>
              </a:rPr>
              <a:t>念的定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LLGLHG+MS-UIGothic"/>
                <a:cs typeface="LLGLHG+MS-UIGothic"/>
              </a:rPr>
              <a:t>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LLGLHG+MS-UIGothic"/>
                <a:cs typeface="LLGLHG+MS-UIGothic"/>
              </a:rPr>
              <a:t>念是指个体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LLGLHG+MS-UIGothic"/>
                <a:cs typeface="LLGLHG+MS-UIGothic"/>
              </a:rPr>
              <a:t>事物在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LLGLHG+MS-UIGothic"/>
                <a:cs typeface="LLGLHG+MS-UIGothic"/>
              </a:rPr>
              <a:t>和空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LLGLHG+MS-UIGothic"/>
                <a:cs typeface="LLGLHG+MS-UIGothic"/>
              </a:rPr>
              <a:t>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LLGLHG+MS-UIGothic"/>
                <a:cs typeface="LLGLHG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LLGLHG+MS-UIGothic"/>
                <a:cs typeface="LLGLHG+MS-UIGothic"/>
              </a:rPr>
              <a:t>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LLGLHG+MS-UIGothic"/>
                <a:cs typeface="LLGLHG+MS-UIGothic"/>
              </a:rPr>
              <a:t>知和理解。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LLGLHG+MS-UIGothic"/>
                <a:cs typeface="LLGLHG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LLGLHG+MS-UIGothic"/>
                <a:cs typeface="LLGLHG+MS-UIGothic"/>
              </a:rPr>
              <a:t>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LLGLHG+MS-UIGothic"/>
                <a:cs typeface="LLGLHG+MS-UIGothic"/>
              </a:rPr>
              <a:t>念是个体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LLGLHG+MS-UIGothic"/>
                <a:cs typeface="LLGLHG+MS-UIGothic"/>
              </a:rPr>
              <a:t>事物在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LLGLHG+MS-UIGothic"/>
                <a:cs typeface="LLGLHG+MS-UIGothic"/>
              </a:rPr>
              <a:t>和空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LGLHG+MS-UIGothic"/>
                <a:cs typeface="LLGLHG+MS-UIGothic"/>
              </a:rPr>
              <a:t>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LLGLHG+MS-UIGothic"/>
                <a:cs typeface="LLGLHG+MS-UIGothic"/>
              </a:rPr>
              <a:t>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LLGLHG+MS-UIGothic"/>
                <a:cs typeface="LLGLHG+MS-UIGothic"/>
              </a:rPr>
              <a:t>化的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FFFFFF"/>
                </a:solidFill>
                <a:latin typeface="LLGLHG+MS-UIGothic"/>
                <a:cs typeface="LLGLHG+MS-UIGothic"/>
              </a:rPr>
              <a:t>知和理解，它涉及到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LLGLHG+MS-UIGothic"/>
                <a:cs typeface="LLGLHG+MS-UIGothic"/>
              </a:rPr>
              <a:t>事物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LLGLHG+MS-UIGothic"/>
                <a:cs typeface="LLGLHG+MS-UIGothic"/>
              </a:rPr>
              <a:t>展的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时间顺</a:t>
            </a:r>
            <a:r>
              <a:rPr sz="1350">
                <a:solidFill>
                  <a:srgbClr val="FFFFFF"/>
                </a:solidFill>
                <a:latin typeface="LLGLHG+MS-UIGothic"/>
                <a:cs typeface="LLGLHG+MS-UIGothic"/>
              </a:rPr>
              <a:t>序、空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LLGLHG+MS-UIGothic"/>
                <a:cs typeface="LLGLHG+MS-UIGothic"/>
              </a:rPr>
              <a:t>位置、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LGLHG+MS-UIGothic"/>
                <a:cs typeface="LLGLHG+MS-UIGothic"/>
              </a:rPr>
              <a:t>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续时间</a:t>
            </a:r>
            <a:r>
              <a:rPr sz="1350">
                <a:solidFill>
                  <a:srgbClr val="FFFFFF"/>
                </a:solidFill>
                <a:latin typeface="LLGLHG+MS-UIGothic"/>
                <a:cs typeface="LLGLHG+MS-UIGothic"/>
              </a:rPr>
              <a:t>等方面的把握。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0084FF"/>
                </a:solidFill>
                <a:latin typeface="LLGLHG+MS-UIGothic"/>
                <a:cs typeface="LLGLHG+MS-UIGothic"/>
              </a:rPr>
              <a:t>空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0084FF"/>
                </a:solidFill>
                <a:latin typeface="LLGLHG+MS-UIGothic"/>
                <a:cs typeface="LLGLHG+MS-UIGothic"/>
              </a:rPr>
              <a:t>念的重要性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于个体的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知、思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和行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具有重要意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，是核心素养的重要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部分。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84FF"/>
                </a:solidFill>
                <a:latin typeface="LLGLHG+MS-UIGothic"/>
                <a:cs typeface="LLGLHG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个体通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掌握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念，能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更好地理解和分析事物的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化，从而更好地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生活中的各种挑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和机遇。同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念也是个体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行思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和判断的重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要基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于个体的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知和行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具有深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的影响。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0084FF"/>
                </a:solidFill>
                <a:latin typeface="LLGLHG+MS-UIGothic"/>
                <a:cs typeface="LLGLHG+MS-UIGothic"/>
              </a:rPr>
              <a:t>空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0084FF"/>
                </a:solidFill>
                <a:latin typeface="LLGLHG+MS-UIGothic"/>
                <a:cs typeface="LLGLHG+MS-UIGothic"/>
              </a:rPr>
              <a:t>念的养成方法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33470" y="2584188"/>
            <a:ext cx="82512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念的养成需要个体在日常生活和学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中不断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累和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践，可以通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多种方法来培</a:t>
            </a:r>
          </a:p>
          <a:p>
            <a:pPr marL="314324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养和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0084FF"/>
                </a:solidFill>
                <a:latin typeface="LLGLHG+MS-UIGothic"/>
                <a:cs typeface="LLGLHG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33470" y="4602853"/>
            <a:ext cx="8177658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个体可以通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过阅读历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史、地理等方面的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籍和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料，了解事物在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和空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上的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化；可以通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过观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察自然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象和人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社会的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化，加深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对时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念的理解；可以通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科学、哲学等方面的知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，拓展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对时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念的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；可以通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参与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践活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，如旅</a:t>
            </a:r>
          </a:p>
          <a:p>
            <a:pPr marL="1714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游、考察等，增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强对时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念的感知和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LLGLHG+MS-UIGothic"/>
                <a:cs typeface="LLGLHG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096736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AUAQOM+AWKVIQ+MicrosoftYaHei-Bold"/>
                <a:cs typeface="AUAQOM+AWKVIQ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2443400"/>
            <a:ext cx="6515100" cy="270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LLGLHG+MS-UIGothic"/>
                <a:cs typeface="LLGLHG+MS-UIGothic"/>
              </a:rPr>
              <a:t>核心素养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5400">
                <a:solidFill>
                  <a:srgbClr val="000000"/>
                </a:solidFill>
                <a:latin typeface="LLGLHG+MS-UIGothic"/>
                <a:cs typeface="LLGLHG+MS-UIGothic"/>
              </a:rPr>
              <a:t>空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5400">
                <a:solidFill>
                  <a:srgbClr val="000000"/>
                </a:solidFill>
                <a:latin typeface="LLGLHG+MS-UIGothic"/>
                <a:cs typeface="LLGLHG+MS-UIGothic"/>
              </a:rPr>
              <a:t>念</a:t>
            </a:r>
          </a:p>
          <a:p>
            <a:pPr marL="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LLGLHG+MS-UIGothic"/>
                <a:cs typeface="LLGLHG+MS-UIGothic"/>
              </a:rPr>
              <a:t>的内涵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时间观</a:t>
            </a:r>
            <a:r>
              <a:rPr sz="3000">
                <a:solidFill>
                  <a:srgbClr val="0084FF"/>
                </a:solidFill>
                <a:latin typeface="LLGLHG+MS-UIGothic"/>
                <a:cs typeface="LLGLHG+MS-UIGothic"/>
              </a:rPr>
              <a:t>念的内涵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时间观</a:t>
            </a:r>
            <a:r>
              <a:rPr sz="1500">
                <a:solidFill>
                  <a:srgbClr val="FFFFFF"/>
                </a:solidFill>
                <a:latin typeface="LLGLHG+MS-UIGothic"/>
                <a:cs typeface="LLGLHG+MS-UIGothic"/>
              </a:rPr>
              <a:t>念是指个体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对时间</a:t>
            </a:r>
            <a:r>
              <a:rPr sz="1500">
                <a:solidFill>
                  <a:srgbClr val="FFFFFF"/>
                </a:solidFill>
                <a:latin typeface="LLGLHG+MS-UIGothic"/>
                <a:cs typeface="LLGLHG+MS-UIGothic"/>
              </a:rPr>
              <a:t>感知、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LGLHG+MS-UIGothic"/>
                <a:cs typeface="LLGLHG+MS-UIGothic"/>
              </a:rPr>
              <a:t>理解和利用的能力，是个人在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间维</a:t>
            </a:r>
            <a:r>
              <a:rPr sz="1500">
                <a:solidFill>
                  <a:srgbClr val="FFFFFF"/>
                </a:solidFill>
                <a:latin typeface="LLGLHG+MS-UIGothic"/>
                <a:cs typeface="LLGLHG+MS-UIGothic"/>
              </a:rPr>
              <a:t>度上形成的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LLGLHG+MS-UIGothic"/>
                <a:cs typeface="LLGLHG+MS-UIGothic"/>
              </a:rPr>
              <a:t>知和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LLGLHG+MS-UIGothic"/>
                <a:cs typeface="LLGLHG+MS-UIGothic"/>
              </a:rPr>
              <a:t>度。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时间观</a:t>
            </a:r>
            <a:r>
              <a:rPr sz="1500">
                <a:solidFill>
                  <a:srgbClr val="FFFFFF"/>
                </a:solidFill>
                <a:latin typeface="LLGLHG+MS-UIGothic"/>
                <a:cs typeface="LLGLHG+MS-UIGothic"/>
              </a:rPr>
              <a:t>念包括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对时间</a:t>
            </a:r>
            <a:r>
              <a:rPr sz="1500">
                <a:solidFill>
                  <a:srgbClr val="FFFFFF"/>
                </a:solidFill>
                <a:latin typeface="LLGLHG+MS-UIGothic"/>
                <a:cs typeface="LLGLHG+MS-UIGothic"/>
              </a:rPr>
              <a:t>的感知、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忆</a:t>
            </a:r>
            <a:r>
              <a:rPr sz="1500">
                <a:solidFill>
                  <a:srgbClr val="FFFFFF"/>
                </a:solidFill>
                <a:latin typeface="LLGLHG+MS-UIGothic"/>
                <a:cs typeface="LLGLHG+MS-UIGothic"/>
              </a:rPr>
              <a:t>、思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LLGLHG+MS-UIGothic"/>
                <a:cs typeface="LLGLHG+MS-UIGothic"/>
              </a:rPr>
              <a:t>和行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LLGLHG+MS-UIGothic"/>
                <a:cs typeface="LLGLHG+MS-UIGothic"/>
              </a:rPr>
              <a:t>等方面的能力，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LGLHG+MS-UIGothic"/>
                <a:cs typeface="LLGLHG+MS-UIGothic"/>
              </a:rPr>
              <a:t>它影响着人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LLGLHG+MS-UIGothic"/>
                <a:cs typeface="LLGLHG+MS-UIGothic"/>
              </a:rPr>
              <a:t>的日常生活、学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LGLHG+MS-UIGothic"/>
                <a:cs typeface="LLGLHG+MS-UIGothic"/>
              </a:rPr>
              <a:t>和工作。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时间观</a:t>
            </a:r>
            <a:r>
              <a:rPr sz="1500">
                <a:solidFill>
                  <a:srgbClr val="FFFFFF"/>
                </a:solidFill>
                <a:latin typeface="LLGLHG+MS-UIGothic"/>
                <a:cs typeface="LLGLHG+MS-UIGothic"/>
              </a:rPr>
              <a:t>念的养成需要个体不断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LGLHG+MS-UIGothic"/>
                <a:cs typeface="LLGLHG+MS-UIGothic"/>
              </a:rPr>
              <a:t>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FFFFF"/>
                </a:solidFill>
                <a:latin typeface="LLGLHG+MS-UIGothic"/>
                <a:cs typeface="LLGLHG+MS-UIGothic"/>
              </a:rPr>
              <a:t>、培养良好的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LLGLHG+MS-UIGothic"/>
                <a:cs typeface="LLGLHG+MS-UIGothic"/>
              </a:rPr>
              <a:t>管理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惯</a:t>
            </a:r>
            <a:r>
              <a:rPr sz="1500">
                <a:solidFill>
                  <a:srgbClr val="FFFFFF"/>
                </a:solidFill>
                <a:latin typeface="LLGLHG+MS-UIGothic"/>
                <a:cs typeface="LLGLHG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LLGLHG+MS-UIGothic"/>
                <a:cs typeface="LLGLHG+MS-UIGothic"/>
              </a:rPr>
              <a:t>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LLGLHG+MS-UIGothic"/>
                <a:cs typeface="LLGLHG+MS-UIGothic"/>
              </a:rPr>
              <a:t>，以提高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对时间</a:t>
            </a:r>
            <a:r>
              <a:rPr sz="1500">
                <a:solidFill>
                  <a:srgbClr val="FFFFFF"/>
                </a:solidFill>
                <a:latin typeface="LLGLHG+MS-UIGothic"/>
                <a:cs typeface="LLGLHG+MS-UIGothic"/>
              </a:rPr>
              <a:t>的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LGLHG+MS-UIGothic"/>
                <a:cs typeface="LLGLHG+MS-UIGothic"/>
              </a:rPr>
              <a:t>敏感度和利用效率。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LLGLHG+MS-UIGothic"/>
                <a:cs typeface="LLGLHG+MS-UIGothic"/>
              </a:rPr>
              <a:t>空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间观</a:t>
            </a:r>
            <a:r>
              <a:rPr sz="3000">
                <a:solidFill>
                  <a:srgbClr val="0084FF"/>
                </a:solidFill>
                <a:latin typeface="LLGLHG+MS-UIGothic"/>
                <a:cs typeface="LLGLHG+MS-UIGothic"/>
              </a:rPr>
              <a:t>念的内涵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23557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间观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念是指个体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位置、形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大小和方位等方面的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知能力，是个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人在空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间维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度上形成的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知和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度。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23557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间观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念的养成需要个体不断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累空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间经验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、培养空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和空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表达能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力，以提高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知和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用能力。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207883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间观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念包括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关系的感知、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忆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、思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和表达等方面的能力，它影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响着人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的空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判断、空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想象和空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间设计</a:t>
            </a:r>
            <a:r>
              <a:rPr sz="1500">
                <a:solidFill>
                  <a:srgbClr val="FFFDFD"/>
                </a:solidFill>
                <a:latin typeface="LLGLHG+MS-UIGothic"/>
                <a:cs typeface="LLGLHG+MS-UIGothic"/>
              </a:rPr>
              <a:t>等方面。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https://d.book118.com/817143051156006053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LLGLHG+MS-UIGothic</vt:lpstr>
      <vt:lpstr>SimSun</vt:lpstr>
      <vt:lpstr>WIOLMQ+VEHQPP+ArialMT</vt:lpstr>
      <vt:lpstr>Times New Roman</vt:lpstr>
      <vt:lpstr>AUAQOM+AWKVIQ+MicrosoftYaHei-Bold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2024-09-27T21:52:26.118</cp:lastPrinted>
  <dcterms:created xsi:type="dcterms:W3CDTF">2024-09-27T13:52:26Z</dcterms:created>
  <dcterms:modified xsi:type="dcterms:W3CDTF">2024-09-27T13:52:27Z</dcterms:modified>
</cp:coreProperties>
</file>