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372764D-D2EA-4519-8955-8238A31F50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26E0A2-C341-423E-A237-4E3B0D66F7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0710F2F-5DC8-4528-A1C2-BEEFF1987A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E7E7A29-69CD-4D50-9A85-D0BD3BDB6E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2730EB7-391F-4D9A-87A5-2EEC92A6642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07A8B54-5BF9-4A92-89FD-2EB2D2AE287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66B41D8-8F1A-4FF1-A6B7-696504E11E0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8321B3-54ED-41E3-B891-65A4E95930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160674-67BB-4F3E-BA5B-494AF2C16D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113EA2-6985-4AAF-ACC0-1A4F72F6CD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69AE9D-E2A4-40D1-9E9C-607A0DA9D2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7153103064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咨询行业企业标准化引导课程</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2024-02-06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课程背景与目的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咨询行业基础知识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企业标准化体系构建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咨询项目管理与质量控制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咨询行业案例分析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企业标准化实践挑战与对策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课程总结与展望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课程背景与目的</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4969" b="4969"/>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咨询行业现状及发展趋势</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咨询行业快速发展</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随着全球化和市场竞争的加剧，咨询行业正经历着前所未有的发展机遇。</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行业细分与专业化</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咨询行业逐渐细分为多个专业领域，如战略咨询、管理咨询、技术咨询等。</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数字化与智能化转型</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大数据、人工智能等技术的应用正在推动咨询行业的数字化与智能化转型。</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标准化可以规范企业运营流程，提高工作效率，降低运营成本。</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提高运营效率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4170" r="2417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保障服务质量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083" r="1608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增强市场竞争力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542" r="165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通过制定统一的服务标准，企业可以确保为客户提供稳定、高质量的服务。</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标准化有助于企业树立品牌形象，提高市场竞争力，赢得客户信任。</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企业标准化重要性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学员将全面了解企业标准化的内涵、原则和方法，树立标准化意识。</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掌握企业标准化理念和方法</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通过分析行业内的标准化案例，学员将学习如何将标准化理念应用于实际工作中。</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学习行业标准化案例</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学员将掌握制定、实施和监督企业标准的具体方法和技巧，提升标准化实施能力。</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提升标准化实施能力</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学员将能够为企业标准化建设提供有力支持，推动企业实现可持续发展。</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助力企业标准化建设</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课程目标与预期成果</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咨询行业基础知识</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941" r="14941"/>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咨询行业是指为客户提供专业知识、技能和经验，以解决客户在特定领域面临的问题或实现特定目标的行业。</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咨询行业的定义</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随着市场经济的发展和全球化的推进，咨询行业逐渐兴起并发展壮大，成为现代服务业的重要组成部分。</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咨询行业的发展历程</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未来咨询行业将继续保持快速发展态势，向数字化、智能化、专业化方向发展，为客户提供更加高效、精准的服务。</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咨询行业的未来趋势</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咨询行业概述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4432" r="24432"/>
          <a:stretch>
            <a:fillRect/>
          </a:stretch>
        </p:blipFill>
        <p:spPr>
          <a:xfrm>
            <a:off x="8437172" y="1327341"/>
            <a:ext cx="3341641"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主要为企业提供战略规划、市场定位、竞争策略等方面的咨询服务，帮助企业制定长远发展规划和竞争策略。</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战略咨询</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主要为企业提供组织架构设计、人力资源管理、流程优化等方面的咨询服务，帮助企业提高管理效率和运营水平。</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管理咨询</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主要为企业提供信息化建设规划、系统集成、数据分析等方面的咨询服务，帮助企业推动数字化转型和智能化升级。</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信息技术咨询</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咨询服务具有针对性强、专业化程度高、实效性突出等特点，能够为客户提供量身定制的解决方案和专业的服务支持。</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特点</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咨询服务类型与特点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合作关系网络</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咨询企业通过与政府机构、行业协会、高校科研机构等建立广泛的合作关系网络，可以获取更多的资源和信息支持，提升自身的竞争力。</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专业人才</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咨询行业的核心竞争力在于拥有高素质、专业化的咨询人才，他们具备丰富的行业经验和专业知识，能够为客户提供高质量的服务。</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品牌影响力</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品牌是咨询企业的重要资产，具有较高品牌知名度和美誉度的咨询企业更容易获得客户的认可和信任。</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创新能力</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咨询行业需要不断创新服务模式、技术手段和解决方案，以满足客户不断变化的需求和市场环境。</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咨询行业核心竞争力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企业标准化体系构建</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介绍企业标准化体系的概念、目的和重要性，以及体系构建的基本原则和方法。</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标准化体系概述</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详细阐述企业标准化体系的组成部分，包括技术标准、管理标准、工作标准等，以及它们之间的相互关系和作用。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标准化体系结构</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介绍企业标准化体系文件的结构和层次，包括体系文件清单、程序文件、作业指导书等，以及它们的编写要求和审批流程。</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标准化体系文件</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企业标准化体系框架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017073" y="2029682"/>
            <a:ext cx="4161759" cy="3593306"/>
            <a:chOff x="4017073" y="2029682"/>
            <a:chExt cx="4161759" cy="3593306"/>
          </a:xfrm>
        </p:grpSpPr>
        <p:sp>
          <p:nvSpPr>
            <p:cNvPr id="3" name="AutoShape 3"/>
            <p:cNvSpPr/>
            <p:nvPr/>
          </p:nvSpPr>
          <p:spPr>
            <a:xfrm>
              <a:off x="5052726" y="2029682"/>
              <a:ext cx="2084070" cy="1796605"/>
            </a:xfrm>
            <a:prstGeom prst="triangle">
              <a:avLst>
                <a:gd name="adj" fmla="val 50000"/>
              </a:avLst>
            </a:prstGeom>
            <a:solidFill>
              <a:schemeClr val="accent1">
                <a:alpha val="100000"/>
              </a:schemeClr>
            </a:solidFill>
            <a:ln w="9525">
              <a:solidFill>
                <a:schemeClr val="l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flipV="1">
              <a:off x="5052726" y="3826383"/>
              <a:ext cx="2084070" cy="1796605"/>
            </a:xfrm>
            <a:prstGeom prst="triangle">
              <a:avLst>
                <a:gd name="adj" fmla="val 50000"/>
              </a:avLst>
            </a:prstGeom>
            <a:solidFill>
              <a:schemeClr val="accent4">
                <a:alpha val="100000"/>
              </a:schemeClr>
            </a:solidFill>
            <a:ln w="9525">
              <a:solidFill>
                <a:schemeClr val="l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flipH="1">
              <a:off x="4017073" y="3826383"/>
              <a:ext cx="2084070" cy="1796605"/>
            </a:xfrm>
            <a:prstGeom prst="triangle">
              <a:avLst>
                <a:gd name="adj" fmla="val 50000"/>
              </a:avLst>
            </a:prstGeom>
            <a:solidFill>
              <a:schemeClr val="accent3">
                <a:alpha val="100000"/>
              </a:schemeClr>
            </a:solidFill>
            <a:ln w="9525">
              <a:solidFill>
                <a:schemeClr val="l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flipH="1">
              <a:off x="6094762" y="3826288"/>
              <a:ext cx="2084070" cy="1796605"/>
            </a:xfrm>
            <a:prstGeom prst="triangle">
              <a:avLst>
                <a:gd name="adj" fmla="val 50000"/>
              </a:avLst>
            </a:prstGeom>
            <a:solidFill>
              <a:schemeClr val="accent2">
                <a:alpha val="100000"/>
              </a:schemeClr>
            </a:solidFill>
            <a:ln w="9525">
              <a:solidFill>
                <a:schemeClr val="l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4768691" y="4711446"/>
            <a:ext cx="581882" cy="581882"/>
            <a:chOff x="4768691" y="4711446"/>
            <a:chExt cx="581882" cy="581882"/>
          </a:xfrm>
        </p:grpSpPr>
        <p:sp>
          <p:nvSpPr>
            <p:cNvPr id="8" name="Freeform 8"/>
            <p:cNvSpPr/>
            <p:nvPr/>
          </p:nvSpPr>
          <p:spPr>
            <a:xfrm>
              <a:off x="5015484" y="5009769"/>
              <a:ext cx="163925" cy="195167"/>
            </a:xfrm>
            <a:custGeom>
              <a:rect l="l" t="t" r="r" b="b"/>
              <a:pathLst>
                <a:path w="178" h="211">
                  <a:moveTo>
                    <a:pt x="20" y="92"/>
                  </a:moveTo>
                  <a:lnTo>
                    <a:pt x="20" y="92"/>
                  </a:lnTo>
                  <a:lnTo>
                    <a:pt x="26" y="100"/>
                  </a:lnTo>
                  <a:lnTo>
                    <a:pt x="30" y="104"/>
                  </a:lnTo>
                  <a:lnTo>
                    <a:pt x="36" y="106"/>
                  </a:lnTo>
                  <a:lnTo>
                    <a:pt x="36" y="106"/>
                  </a:lnTo>
                  <a:lnTo>
                    <a:pt x="40" y="104"/>
                  </a:lnTo>
                  <a:lnTo>
                    <a:pt x="48" y="102"/>
                  </a:lnTo>
                  <a:lnTo>
                    <a:pt x="56" y="98"/>
                  </a:lnTo>
                  <a:lnTo>
                    <a:pt x="64" y="96"/>
                  </a:lnTo>
                  <a:lnTo>
                    <a:pt x="64" y="96"/>
                  </a:lnTo>
                  <a:lnTo>
                    <a:pt x="70" y="98"/>
                  </a:lnTo>
                  <a:lnTo>
                    <a:pt x="74" y="100"/>
                  </a:lnTo>
                  <a:lnTo>
                    <a:pt x="80" y="108"/>
                  </a:lnTo>
                  <a:lnTo>
                    <a:pt x="80" y="108"/>
                  </a:lnTo>
                  <a:lnTo>
                    <a:pt x="82" y="114"/>
                  </a:lnTo>
                  <a:lnTo>
                    <a:pt x="84" y="122"/>
                  </a:lnTo>
                  <a:lnTo>
                    <a:pt x="84" y="140"/>
                  </a:lnTo>
                  <a:lnTo>
                    <a:pt x="84" y="140"/>
                  </a:lnTo>
                  <a:lnTo>
                    <a:pt x="84" y="166"/>
                  </a:lnTo>
                  <a:lnTo>
                    <a:pt x="86" y="180"/>
                  </a:lnTo>
                  <a:lnTo>
                    <a:pt x="88" y="190"/>
                  </a:lnTo>
                  <a:lnTo>
                    <a:pt x="88" y="190"/>
                  </a:lnTo>
                  <a:lnTo>
                    <a:pt x="102" y="202"/>
                  </a:lnTo>
                  <a:lnTo>
                    <a:pt x="110" y="208"/>
                  </a:lnTo>
                  <a:lnTo>
                    <a:pt x="118" y="212"/>
                  </a:lnTo>
                  <a:lnTo>
                    <a:pt x="118" y="212"/>
                  </a:lnTo>
                  <a:lnTo>
                    <a:pt x="124" y="210"/>
                  </a:lnTo>
                  <a:lnTo>
                    <a:pt x="128" y="204"/>
                  </a:lnTo>
                  <a:lnTo>
                    <a:pt x="140" y="194"/>
                  </a:lnTo>
                  <a:lnTo>
                    <a:pt x="140" y="194"/>
                  </a:lnTo>
                  <a:lnTo>
                    <a:pt x="144" y="188"/>
                  </a:lnTo>
                  <a:lnTo>
                    <a:pt x="148" y="178"/>
                  </a:lnTo>
                  <a:lnTo>
                    <a:pt x="152" y="168"/>
                  </a:lnTo>
                  <a:lnTo>
                    <a:pt x="154" y="160"/>
                  </a:lnTo>
                  <a:lnTo>
                    <a:pt x="154" y="128"/>
                  </a:lnTo>
                  <a:lnTo>
                    <a:pt x="154" y="128"/>
                  </a:lnTo>
                  <a:lnTo>
                    <a:pt x="154" y="124"/>
                  </a:lnTo>
                  <a:lnTo>
                    <a:pt x="158" y="118"/>
                  </a:lnTo>
                  <a:lnTo>
                    <a:pt x="168" y="108"/>
                  </a:lnTo>
                  <a:lnTo>
                    <a:pt x="168" y="108"/>
                  </a:lnTo>
                  <a:lnTo>
                    <a:pt x="172" y="102"/>
                  </a:lnTo>
                  <a:lnTo>
                    <a:pt x="176" y="96"/>
                  </a:lnTo>
                  <a:lnTo>
                    <a:pt x="178" y="88"/>
                  </a:lnTo>
                  <a:lnTo>
                    <a:pt x="178" y="82"/>
                  </a:lnTo>
                  <a:lnTo>
                    <a:pt x="178" y="82"/>
                  </a:lnTo>
                  <a:lnTo>
                    <a:pt x="176" y="80"/>
                  </a:lnTo>
                  <a:lnTo>
                    <a:pt x="172" y="80"/>
                  </a:lnTo>
                  <a:lnTo>
                    <a:pt x="166" y="80"/>
                  </a:lnTo>
                  <a:lnTo>
                    <a:pt x="160" y="80"/>
                  </a:lnTo>
                  <a:lnTo>
                    <a:pt x="160" y="80"/>
                  </a:lnTo>
                  <a:lnTo>
                    <a:pt x="156" y="76"/>
                  </a:lnTo>
                  <a:lnTo>
                    <a:pt x="152" y="70"/>
                  </a:lnTo>
                  <a:lnTo>
                    <a:pt x="148" y="54"/>
                  </a:lnTo>
                  <a:lnTo>
                    <a:pt x="148" y="54"/>
                  </a:lnTo>
                  <a:lnTo>
                    <a:pt x="144" y="46"/>
                  </a:lnTo>
                  <a:lnTo>
                    <a:pt x="140" y="40"/>
                  </a:lnTo>
                  <a:lnTo>
                    <a:pt x="136" y="32"/>
                  </a:lnTo>
                  <a:lnTo>
                    <a:pt x="128" y="28"/>
                  </a:lnTo>
                  <a:lnTo>
                    <a:pt x="128" y="28"/>
                  </a:lnTo>
                  <a:lnTo>
                    <a:pt x="122" y="26"/>
                  </a:lnTo>
                  <a:lnTo>
                    <a:pt x="116" y="26"/>
                  </a:lnTo>
                  <a:lnTo>
                    <a:pt x="110" y="26"/>
                  </a:lnTo>
                  <a:lnTo>
                    <a:pt x="104" y="24"/>
                  </a:lnTo>
                  <a:lnTo>
                    <a:pt x="104" y="24"/>
                  </a:lnTo>
                  <a:lnTo>
                    <a:pt x="88" y="14"/>
                  </a:lnTo>
                  <a:lnTo>
                    <a:pt x="72" y="6"/>
                  </a:lnTo>
                  <a:lnTo>
                    <a:pt x="72" y="6"/>
                  </a:lnTo>
                  <a:lnTo>
                    <a:pt x="56" y="4"/>
                  </a:lnTo>
                  <a:lnTo>
                    <a:pt x="48" y="4"/>
                  </a:lnTo>
                  <a:lnTo>
                    <a:pt x="40" y="2"/>
                  </a:lnTo>
                  <a:lnTo>
                    <a:pt x="40" y="2"/>
                  </a:lnTo>
                  <a:lnTo>
                    <a:pt x="38" y="0"/>
                  </a:lnTo>
                  <a:lnTo>
                    <a:pt x="34" y="0"/>
                  </a:lnTo>
                  <a:lnTo>
                    <a:pt x="26" y="4"/>
                  </a:lnTo>
                  <a:lnTo>
                    <a:pt x="18" y="8"/>
                  </a:lnTo>
                  <a:lnTo>
                    <a:pt x="18" y="8"/>
                  </a:lnTo>
                  <a:lnTo>
                    <a:pt x="4" y="34"/>
                  </a:lnTo>
                  <a:lnTo>
                    <a:pt x="4" y="34"/>
                  </a:lnTo>
                  <a:lnTo>
                    <a:pt x="2" y="40"/>
                  </a:lnTo>
                  <a:lnTo>
                    <a:pt x="0" y="50"/>
                  </a:lnTo>
                  <a:lnTo>
                    <a:pt x="0" y="60"/>
                  </a:lnTo>
                  <a:lnTo>
                    <a:pt x="2" y="68"/>
                  </a:lnTo>
                  <a:lnTo>
                    <a:pt x="2" y="68"/>
                  </a:lnTo>
                  <a:lnTo>
                    <a:pt x="4" y="76"/>
                  </a:lnTo>
                  <a:lnTo>
                    <a:pt x="12" y="84"/>
                  </a:lnTo>
                  <a:lnTo>
                    <a:pt x="20" y="92"/>
                  </a:lnTo>
                  <a:lnTo>
                    <a:pt x="20" y="92"/>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768691" y="4711446"/>
              <a:ext cx="581882" cy="581882"/>
            </a:xfrm>
            <a:custGeom>
              <a:rect l="l" t="t" r="r" b="b"/>
              <a:pathLst>
                <a:path w="632" h="632">
                  <a:moveTo>
                    <a:pt x="316" y="632"/>
                  </a:moveTo>
                  <a:lnTo>
                    <a:pt x="316" y="632"/>
                  </a:lnTo>
                  <a:lnTo>
                    <a:pt x="348" y="630"/>
                  </a:lnTo>
                  <a:lnTo>
                    <a:pt x="380" y="624"/>
                  </a:lnTo>
                  <a:lnTo>
                    <a:pt x="410" y="616"/>
                  </a:lnTo>
                  <a:lnTo>
                    <a:pt x="438" y="606"/>
                  </a:lnTo>
                  <a:lnTo>
                    <a:pt x="466" y="592"/>
                  </a:lnTo>
                  <a:lnTo>
                    <a:pt x="492" y="578"/>
                  </a:lnTo>
                  <a:lnTo>
                    <a:pt x="516" y="558"/>
                  </a:lnTo>
                  <a:lnTo>
                    <a:pt x="538" y="538"/>
                  </a:lnTo>
                  <a:lnTo>
                    <a:pt x="560" y="516"/>
                  </a:lnTo>
                  <a:lnTo>
                    <a:pt x="578" y="492"/>
                  </a:lnTo>
                  <a:lnTo>
                    <a:pt x="594" y="466"/>
                  </a:lnTo>
                  <a:lnTo>
                    <a:pt x="606" y="438"/>
                  </a:lnTo>
                  <a:lnTo>
                    <a:pt x="618" y="410"/>
                  </a:lnTo>
                  <a:lnTo>
                    <a:pt x="626" y="378"/>
                  </a:lnTo>
                  <a:lnTo>
                    <a:pt x="630" y="348"/>
                  </a:lnTo>
                  <a:lnTo>
                    <a:pt x="632" y="316"/>
                  </a:lnTo>
                  <a:lnTo>
                    <a:pt x="632" y="316"/>
                  </a:lnTo>
                  <a:lnTo>
                    <a:pt x="630" y="282"/>
                  </a:lnTo>
                  <a:lnTo>
                    <a:pt x="626" y="252"/>
                  </a:lnTo>
                  <a:lnTo>
                    <a:pt x="618" y="222"/>
                  </a:lnTo>
                  <a:lnTo>
                    <a:pt x="606" y="192"/>
                  </a:lnTo>
                  <a:lnTo>
                    <a:pt x="594" y="164"/>
                  </a:lnTo>
                  <a:lnTo>
                    <a:pt x="578" y="138"/>
                  </a:lnTo>
                  <a:lnTo>
                    <a:pt x="560" y="114"/>
                  </a:lnTo>
                  <a:lnTo>
                    <a:pt x="538" y="92"/>
                  </a:lnTo>
                  <a:lnTo>
                    <a:pt x="516" y="72"/>
                  </a:lnTo>
                  <a:lnTo>
                    <a:pt x="492" y="54"/>
                  </a:lnTo>
                  <a:lnTo>
                    <a:pt x="466" y="38"/>
                  </a:lnTo>
                  <a:lnTo>
                    <a:pt x="438" y="24"/>
                  </a:lnTo>
                  <a:lnTo>
                    <a:pt x="410" y="14"/>
                  </a:lnTo>
                  <a:lnTo>
                    <a:pt x="380" y="6"/>
                  </a:lnTo>
                  <a:lnTo>
                    <a:pt x="348" y="0"/>
                  </a:lnTo>
                  <a:lnTo>
                    <a:pt x="316" y="0"/>
                  </a:lnTo>
                  <a:lnTo>
                    <a:pt x="316" y="0"/>
                  </a:lnTo>
                  <a:lnTo>
                    <a:pt x="284" y="0"/>
                  </a:lnTo>
                  <a:lnTo>
                    <a:pt x="252" y="6"/>
                  </a:lnTo>
                  <a:lnTo>
                    <a:pt x="222" y="14"/>
                  </a:lnTo>
                  <a:lnTo>
                    <a:pt x="192" y="24"/>
                  </a:lnTo>
                  <a:lnTo>
                    <a:pt x="164" y="38"/>
                  </a:lnTo>
                  <a:lnTo>
                    <a:pt x="138" y="54"/>
                  </a:lnTo>
                  <a:lnTo>
                    <a:pt x="114" y="72"/>
                  </a:lnTo>
                  <a:lnTo>
                    <a:pt x="92" y="92"/>
                  </a:lnTo>
                  <a:lnTo>
                    <a:pt x="72" y="114"/>
                  </a:lnTo>
                  <a:lnTo>
                    <a:pt x="54" y="138"/>
                  </a:lnTo>
                  <a:lnTo>
                    <a:pt x="38" y="164"/>
                  </a:lnTo>
                  <a:lnTo>
                    <a:pt x="24" y="192"/>
                  </a:lnTo>
                  <a:lnTo>
                    <a:pt x="14" y="222"/>
                  </a:lnTo>
                  <a:lnTo>
                    <a:pt x="6" y="252"/>
                  </a:lnTo>
                  <a:lnTo>
                    <a:pt x="2" y="282"/>
                  </a:lnTo>
                  <a:lnTo>
                    <a:pt x="0" y="316"/>
                  </a:lnTo>
                  <a:lnTo>
                    <a:pt x="0" y="316"/>
                  </a:lnTo>
                  <a:lnTo>
                    <a:pt x="2" y="348"/>
                  </a:lnTo>
                  <a:lnTo>
                    <a:pt x="6" y="378"/>
                  </a:lnTo>
                  <a:lnTo>
                    <a:pt x="14" y="410"/>
                  </a:lnTo>
                  <a:lnTo>
                    <a:pt x="24" y="438"/>
                  </a:lnTo>
                  <a:lnTo>
                    <a:pt x="38" y="466"/>
                  </a:lnTo>
                  <a:lnTo>
                    <a:pt x="54" y="492"/>
                  </a:lnTo>
                  <a:lnTo>
                    <a:pt x="72" y="516"/>
                  </a:lnTo>
                  <a:lnTo>
                    <a:pt x="92" y="538"/>
                  </a:lnTo>
                  <a:lnTo>
                    <a:pt x="114" y="558"/>
                  </a:lnTo>
                  <a:lnTo>
                    <a:pt x="138" y="578"/>
                  </a:lnTo>
                  <a:lnTo>
                    <a:pt x="164" y="592"/>
                  </a:lnTo>
                  <a:lnTo>
                    <a:pt x="192" y="606"/>
                  </a:lnTo>
                  <a:lnTo>
                    <a:pt x="222" y="616"/>
                  </a:lnTo>
                  <a:lnTo>
                    <a:pt x="252" y="624"/>
                  </a:lnTo>
                  <a:lnTo>
                    <a:pt x="284" y="630"/>
                  </a:lnTo>
                  <a:lnTo>
                    <a:pt x="316" y="632"/>
                  </a:lnTo>
                  <a:lnTo>
                    <a:pt x="316" y="632"/>
                  </a:lnTo>
                  <a:close/>
                  <a:moveTo>
                    <a:pt x="64" y="358"/>
                  </a:moveTo>
                  <a:lnTo>
                    <a:pt x="64" y="358"/>
                  </a:lnTo>
                  <a:lnTo>
                    <a:pt x="80" y="354"/>
                  </a:lnTo>
                  <a:lnTo>
                    <a:pt x="112" y="340"/>
                  </a:lnTo>
                  <a:lnTo>
                    <a:pt x="112" y="340"/>
                  </a:lnTo>
                  <a:lnTo>
                    <a:pt x="122" y="334"/>
                  </a:lnTo>
                  <a:lnTo>
                    <a:pt x="124" y="330"/>
                  </a:lnTo>
                  <a:lnTo>
                    <a:pt x="124" y="324"/>
                  </a:lnTo>
                  <a:lnTo>
                    <a:pt x="122" y="320"/>
                  </a:lnTo>
                  <a:lnTo>
                    <a:pt x="114" y="308"/>
                  </a:lnTo>
                  <a:lnTo>
                    <a:pt x="112" y="302"/>
                  </a:lnTo>
                  <a:lnTo>
                    <a:pt x="110" y="294"/>
                  </a:lnTo>
                  <a:lnTo>
                    <a:pt x="110" y="294"/>
                  </a:lnTo>
                  <a:lnTo>
                    <a:pt x="112" y="286"/>
                  </a:lnTo>
                  <a:lnTo>
                    <a:pt x="116" y="282"/>
                  </a:lnTo>
                  <a:lnTo>
                    <a:pt x="122" y="278"/>
                  </a:lnTo>
                  <a:lnTo>
                    <a:pt x="128" y="274"/>
                  </a:lnTo>
                  <a:lnTo>
                    <a:pt x="142" y="268"/>
                  </a:lnTo>
                  <a:lnTo>
                    <a:pt x="148" y="266"/>
                  </a:lnTo>
                  <a:lnTo>
                    <a:pt x="152" y="262"/>
                  </a:lnTo>
                  <a:lnTo>
                    <a:pt x="152" y="262"/>
                  </a:lnTo>
                  <a:lnTo>
                    <a:pt x="156" y="258"/>
                  </a:lnTo>
                  <a:lnTo>
                    <a:pt x="156" y="252"/>
                  </a:lnTo>
                  <a:lnTo>
                    <a:pt x="154" y="250"/>
                  </a:lnTo>
                  <a:lnTo>
                    <a:pt x="152" y="246"/>
                  </a:lnTo>
                  <a:lnTo>
                    <a:pt x="144" y="240"/>
                  </a:lnTo>
                  <a:lnTo>
                    <a:pt x="136" y="234"/>
                  </a:lnTo>
                  <a:lnTo>
                    <a:pt x="136" y="234"/>
                  </a:lnTo>
                  <a:lnTo>
                    <a:pt x="132" y="232"/>
                  </a:lnTo>
                  <a:lnTo>
                    <a:pt x="128" y="232"/>
                  </a:lnTo>
                  <a:lnTo>
                    <a:pt x="120" y="234"/>
                  </a:lnTo>
                  <a:lnTo>
                    <a:pt x="112" y="238"/>
                  </a:lnTo>
                  <a:lnTo>
                    <a:pt x="106" y="246"/>
                  </a:lnTo>
                  <a:lnTo>
                    <a:pt x="106" y="246"/>
                  </a:lnTo>
                  <a:lnTo>
                    <a:pt x="100" y="258"/>
                  </a:lnTo>
                  <a:lnTo>
                    <a:pt x="96" y="262"/>
                  </a:lnTo>
                  <a:lnTo>
                    <a:pt x="88" y="262"/>
                  </a:lnTo>
                  <a:lnTo>
                    <a:pt x="88" y="262"/>
                  </a:lnTo>
                  <a:lnTo>
                    <a:pt x="82" y="260"/>
                  </a:lnTo>
                  <a:lnTo>
                    <a:pt x="76" y="258"/>
                  </a:lnTo>
                  <a:lnTo>
                    <a:pt x="72" y="252"/>
                  </a:lnTo>
                  <a:lnTo>
                    <a:pt x="68" y="246"/>
                  </a:lnTo>
                  <a:lnTo>
                    <a:pt x="68" y="246"/>
                  </a:lnTo>
                  <a:lnTo>
                    <a:pt x="66" y="242"/>
                  </a:lnTo>
                  <a:lnTo>
                    <a:pt x="66" y="238"/>
                  </a:lnTo>
                  <a:lnTo>
                    <a:pt x="68" y="236"/>
                  </a:lnTo>
                  <a:lnTo>
                    <a:pt x="72" y="232"/>
                  </a:lnTo>
                  <a:lnTo>
                    <a:pt x="96" y="216"/>
                  </a:lnTo>
                  <a:lnTo>
                    <a:pt x="96" y="216"/>
                  </a:lnTo>
                  <a:lnTo>
                    <a:pt x="108" y="208"/>
                  </a:lnTo>
                  <a:lnTo>
                    <a:pt x="110" y="204"/>
                  </a:lnTo>
                  <a:lnTo>
                    <a:pt x="110" y="202"/>
                  </a:lnTo>
                  <a:lnTo>
                    <a:pt x="106" y="198"/>
                  </a:lnTo>
                  <a:lnTo>
                    <a:pt x="104" y="194"/>
                  </a:lnTo>
                  <a:lnTo>
                    <a:pt x="104" y="194"/>
                  </a:lnTo>
                  <a:lnTo>
                    <a:pt x="102" y="192"/>
                  </a:lnTo>
                  <a:lnTo>
                    <a:pt x="98" y="190"/>
                  </a:lnTo>
                  <a:lnTo>
                    <a:pt x="90" y="188"/>
                  </a:lnTo>
                  <a:lnTo>
                    <a:pt x="82" y="186"/>
                  </a:lnTo>
                  <a:lnTo>
                    <a:pt x="82" y="186"/>
                  </a:lnTo>
                  <a:lnTo>
                    <a:pt x="82" y="186"/>
                  </a:lnTo>
                  <a:lnTo>
                    <a:pt x="82" y="186"/>
                  </a:lnTo>
                  <a:lnTo>
                    <a:pt x="78" y="184"/>
                  </a:lnTo>
                  <a:lnTo>
                    <a:pt x="76" y="182"/>
                  </a:lnTo>
                  <a:lnTo>
                    <a:pt x="76" y="176"/>
                  </a:lnTo>
                  <a:lnTo>
                    <a:pt x="78" y="170"/>
                  </a:lnTo>
                  <a:lnTo>
                    <a:pt x="84" y="164"/>
                  </a:lnTo>
                  <a:lnTo>
                    <a:pt x="84" y="164"/>
                  </a:lnTo>
                  <a:lnTo>
                    <a:pt x="90" y="162"/>
                  </a:lnTo>
                  <a:lnTo>
                    <a:pt x="94" y="162"/>
                  </a:lnTo>
                  <a:lnTo>
                    <a:pt x="100" y="162"/>
                  </a:lnTo>
                  <a:lnTo>
                    <a:pt x="106" y="164"/>
                  </a:lnTo>
                  <a:lnTo>
                    <a:pt x="106" y="164"/>
                  </a:lnTo>
                  <a:lnTo>
                    <a:pt x="110" y="166"/>
                  </a:lnTo>
                  <a:lnTo>
                    <a:pt x="114" y="168"/>
                  </a:lnTo>
                  <a:lnTo>
                    <a:pt x="120" y="168"/>
                  </a:lnTo>
                  <a:lnTo>
                    <a:pt x="132" y="164"/>
                  </a:lnTo>
                  <a:lnTo>
                    <a:pt x="132" y="164"/>
                  </a:lnTo>
                  <a:lnTo>
                    <a:pt x="144" y="162"/>
                  </a:lnTo>
                  <a:lnTo>
                    <a:pt x="150" y="162"/>
                  </a:lnTo>
                  <a:lnTo>
                    <a:pt x="154" y="166"/>
                  </a:lnTo>
                  <a:lnTo>
                    <a:pt x="158" y="172"/>
                  </a:lnTo>
                  <a:lnTo>
                    <a:pt x="158" y="172"/>
                  </a:lnTo>
                  <a:lnTo>
                    <a:pt x="172" y="196"/>
                  </a:lnTo>
                  <a:lnTo>
                    <a:pt x="172" y="196"/>
                  </a:lnTo>
                  <a:lnTo>
                    <a:pt x="180" y="206"/>
                  </a:lnTo>
                  <a:lnTo>
                    <a:pt x="180" y="206"/>
                  </a:lnTo>
                  <a:lnTo>
                    <a:pt x="184" y="210"/>
                  </a:lnTo>
                  <a:lnTo>
                    <a:pt x="188" y="210"/>
                  </a:lnTo>
                  <a:lnTo>
                    <a:pt x="198" y="210"/>
                  </a:lnTo>
                  <a:lnTo>
                    <a:pt x="210" y="204"/>
                  </a:lnTo>
                  <a:lnTo>
                    <a:pt x="220" y="198"/>
                  </a:lnTo>
                  <a:lnTo>
                    <a:pt x="220" y="198"/>
                  </a:lnTo>
                  <a:lnTo>
                    <a:pt x="222" y="198"/>
                  </a:lnTo>
                  <a:lnTo>
                    <a:pt x="222" y="198"/>
                  </a:lnTo>
                  <a:lnTo>
                    <a:pt x="226" y="194"/>
                  </a:lnTo>
                  <a:lnTo>
                    <a:pt x="228" y="190"/>
                  </a:lnTo>
                  <a:lnTo>
                    <a:pt x="232" y="182"/>
                  </a:lnTo>
                  <a:lnTo>
                    <a:pt x="232" y="162"/>
                  </a:lnTo>
                  <a:lnTo>
                    <a:pt x="232" y="162"/>
                  </a:lnTo>
                  <a:lnTo>
                    <a:pt x="230" y="154"/>
                  </a:lnTo>
                  <a:lnTo>
                    <a:pt x="226" y="150"/>
                  </a:lnTo>
                  <a:lnTo>
                    <a:pt x="218" y="146"/>
                  </a:lnTo>
                  <a:lnTo>
                    <a:pt x="218" y="146"/>
                  </a:lnTo>
                  <a:lnTo>
                    <a:pt x="214" y="140"/>
                  </a:lnTo>
                  <a:lnTo>
                    <a:pt x="212" y="132"/>
                  </a:lnTo>
                  <a:lnTo>
                    <a:pt x="208" y="124"/>
                  </a:lnTo>
                  <a:lnTo>
                    <a:pt x="204" y="116"/>
                  </a:lnTo>
                  <a:lnTo>
                    <a:pt x="204" y="116"/>
                  </a:lnTo>
                  <a:lnTo>
                    <a:pt x="198" y="110"/>
                  </a:lnTo>
                  <a:lnTo>
                    <a:pt x="192" y="108"/>
                  </a:lnTo>
                  <a:lnTo>
                    <a:pt x="184" y="108"/>
                  </a:lnTo>
                  <a:lnTo>
                    <a:pt x="178" y="110"/>
                  </a:lnTo>
                  <a:lnTo>
                    <a:pt x="178" y="110"/>
                  </a:lnTo>
                  <a:lnTo>
                    <a:pt x="170" y="114"/>
                  </a:lnTo>
                  <a:lnTo>
                    <a:pt x="164" y="118"/>
                  </a:lnTo>
                  <a:lnTo>
                    <a:pt x="158" y="122"/>
                  </a:lnTo>
                  <a:lnTo>
                    <a:pt x="154" y="124"/>
                  </a:lnTo>
                  <a:lnTo>
                    <a:pt x="154" y="124"/>
                  </a:lnTo>
                  <a:lnTo>
                    <a:pt x="152" y="120"/>
                  </a:lnTo>
                  <a:lnTo>
                    <a:pt x="150" y="116"/>
                  </a:lnTo>
                  <a:lnTo>
                    <a:pt x="150" y="110"/>
                  </a:lnTo>
                  <a:lnTo>
                    <a:pt x="146" y="104"/>
                  </a:lnTo>
                  <a:lnTo>
                    <a:pt x="146" y="104"/>
                  </a:lnTo>
                  <a:lnTo>
                    <a:pt x="140" y="104"/>
                  </a:lnTo>
                  <a:lnTo>
                    <a:pt x="134" y="102"/>
                  </a:lnTo>
                  <a:lnTo>
                    <a:pt x="116" y="100"/>
                  </a:lnTo>
                  <a:lnTo>
                    <a:pt x="116" y="100"/>
                  </a:lnTo>
                  <a:lnTo>
                    <a:pt x="136" y="82"/>
                  </a:lnTo>
                  <a:lnTo>
                    <a:pt x="158" y="66"/>
                  </a:lnTo>
                  <a:lnTo>
                    <a:pt x="182" y="54"/>
                  </a:lnTo>
                  <a:lnTo>
                    <a:pt x="206" y="42"/>
                  </a:lnTo>
                  <a:lnTo>
                    <a:pt x="232" y="34"/>
                  </a:lnTo>
                  <a:lnTo>
                    <a:pt x="258" y="26"/>
                  </a:lnTo>
                  <a:lnTo>
                    <a:pt x="286" y="22"/>
                  </a:lnTo>
                  <a:lnTo>
                    <a:pt x="314" y="22"/>
                  </a:lnTo>
                  <a:lnTo>
                    <a:pt x="314" y="22"/>
                  </a:lnTo>
                  <a:lnTo>
                    <a:pt x="344" y="22"/>
                  </a:lnTo>
                  <a:lnTo>
                    <a:pt x="374" y="28"/>
                  </a:lnTo>
                  <a:lnTo>
                    <a:pt x="402" y="34"/>
                  </a:lnTo>
                  <a:lnTo>
                    <a:pt x="428" y="44"/>
                  </a:lnTo>
                  <a:lnTo>
                    <a:pt x="454" y="56"/>
                  </a:lnTo>
                  <a:lnTo>
                    <a:pt x="478" y="72"/>
                  </a:lnTo>
                  <a:lnTo>
                    <a:pt x="500" y="88"/>
                  </a:lnTo>
                  <a:lnTo>
                    <a:pt x="522" y="106"/>
                  </a:lnTo>
                  <a:lnTo>
                    <a:pt x="522" y="106"/>
                  </a:lnTo>
                  <a:lnTo>
                    <a:pt x="538" y="126"/>
                  </a:lnTo>
                  <a:lnTo>
                    <a:pt x="554" y="146"/>
                  </a:lnTo>
                  <a:lnTo>
                    <a:pt x="554" y="146"/>
                  </a:lnTo>
                  <a:lnTo>
                    <a:pt x="502" y="164"/>
                  </a:lnTo>
                  <a:lnTo>
                    <a:pt x="480" y="172"/>
                  </a:lnTo>
                  <a:lnTo>
                    <a:pt x="468" y="178"/>
                  </a:lnTo>
                  <a:lnTo>
                    <a:pt x="468" y="178"/>
                  </a:lnTo>
                  <a:lnTo>
                    <a:pt x="462" y="182"/>
                  </a:lnTo>
                  <a:lnTo>
                    <a:pt x="454" y="186"/>
                  </a:lnTo>
                  <a:lnTo>
                    <a:pt x="444" y="186"/>
                  </a:lnTo>
                  <a:lnTo>
                    <a:pt x="436" y="184"/>
                  </a:lnTo>
                  <a:lnTo>
                    <a:pt x="436" y="184"/>
                  </a:lnTo>
                  <a:lnTo>
                    <a:pt x="424" y="178"/>
                  </a:lnTo>
                  <a:lnTo>
                    <a:pt x="418" y="176"/>
                  </a:lnTo>
                  <a:lnTo>
                    <a:pt x="412" y="176"/>
                  </a:lnTo>
                  <a:lnTo>
                    <a:pt x="412" y="176"/>
                  </a:lnTo>
                  <a:lnTo>
                    <a:pt x="402" y="178"/>
                  </a:lnTo>
                  <a:lnTo>
                    <a:pt x="398" y="180"/>
                  </a:lnTo>
                  <a:lnTo>
                    <a:pt x="392" y="184"/>
                  </a:lnTo>
                  <a:lnTo>
                    <a:pt x="392" y="184"/>
                  </a:lnTo>
                  <a:lnTo>
                    <a:pt x="384" y="192"/>
                  </a:lnTo>
                  <a:lnTo>
                    <a:pt x="374" y="198"/>
                  </a:lnTo>
                  <a:lnTo>
                    <a:pt x="374" y="198"/>
                  </a:lnTo>
                  <a:lnTo>
                    <a:pt x="368" y="200"/>
                  </a:lnTo>
                  <a:lnTo>
                    <a:pt x="362" y="200"/>
                  </a:lnTo>
                  <a:lnTo>
                    <a:pt x="362" y="200"/>
                  </a:lnTo>
                  <a:lnTo>
                    <a:pt x="358" y="198"/>
                  </a:lnTo>
                  <a:lnTo>
                    <a:pt x="358" y="198"/>
                  </a:lnTo>
                  <a:lnTo>
                    <a:pt x="354" y="198"/>
                  </a:lnTo>
                  <a:lnTo>
                    <a:pt x="350" y="200"/>
                  </a:lnTo>
                  <a:lnTo>
                    <a:pt x="350" y="200"/>
                  </a:lnTo>
                  <a:lnTo>
                    <a:pt x="344" y="202"/>
                  </a:lnTo>
                  <a:lnTo>
                    <a:pt x="344" y="202"/>
                  </a:lnTo>
                  <a:lnTo>
                    <a:pt x="340" y="208"/>
                  </a:lnTo>
                  <a:lnTo>
                    <a:pt x="340" y="212"/>
                  </a:lnTo>
                  <a:lnTo>
                    <a:pt x="342" y="222"/>
                  </a:lnTo>
                  <a:lnTo>
                    <a:pt x="346" y="228"/>
                  </a:lnTo>
                  <a:lnTo>
                    <a:pt x="350" y="230"/>
                  </a:lnTo>
                  <a:lnTo>
                    <a:pt x="352" y="232"/>
                  </a:lnTo>
                  <a:lnTo>
                    <a:pt x="352" y="232"/>
                  </a:lnTo>
                  <a:lnTo>
                    <a:pt x="358" y="228"/>
                  </a:lnTo>
                  <a:lnTo>
                    <a:pt x="364" y="224"/>
                  </a:lnTo>
                  <a:lnTo>
                    <a:pt x="368" y="218"/>
                  </a:lnTo>
                  <a:lnTo>
                    <a:pt x="374" y="216"/>
                  </a:lnTo>
                  <a:lnTo>
                    <a:pt x="374" y="216"/>
                  </a:lnTo>
                  <a:lnTo>
                    <a:pt x="378" y="218"/>
                  </a:lnTo>
                  <a:lnTo>
                    <a:pt x="382" y="220"/>
                  </a:lnTo>
                  <a:lnTo>
                    <a:pt x="390" y="228"/>
                  </a:lnTo>
                  <a:lnTo>
                    <a:pt x="390" y="228"/>
                  </a:lnTo>
                  <a:lnTo>
                    <a:pt x="388" y="232"/>
                  </a:lnTo>
                  <a:lnTo>
                    <a:pt x="386" y="240"/>
                  </a:lnTo>
                  <a:lnTo>
                    <a:pt x="382" y="248"/>
                  </a:lnTo>
                  <a:lnTo>
                    <a:pt x="376" y="250"/>
                  </a:lnTo>
                  <a:lnTo>
                    <a:pt x="376" y="250"/>
                  </a:lnTo>
                  <a:lnTo>
                    <a:pt x="362" y="254"/>
                  </a:lnTo>
                  <a:lnTo>
                    <a:pt x="348" y="258"/>
                  </a:lnTo>
                  <a:lnTo>
                    <a:pt x="348" y="258"/>
                  </a:lnTo>
                  <a:lnTo>
                    <a:pt x="332" y="254"/>
                  </a:lnTo>
                  <a:lnTo>
                    <a:pt x="324" y="254"/>
                  </a:lnTo>
                  <a:lnTo>
                    <a:pt x="320" y="254"/>
                  </a:lnTo>
                  <a:lnTo>
                    <a:pt x="318" y="256"/>
                  </a:lnTo>
                  <a:lnTo>
                    <a:pt x="318" y="256"/>
                  </a:lnTo>
                  <a:lnTo>
                    <a:pt x="314" y="258"/>
                  </a:lnTo>
                  <a:lnTo>
                    <a:pt x="310" y="262"/>
                  </a:lnTo>
                  <a:lnTo>
                    <a:pt x="308" y="266"/>
                  </a:lnTo>
                  <a:lnTo>
                    <a:pt x="310" y="272"/>
                  </a:lnTo>
                  <a:lnTo>
                    <a:pt x="310" y="272"/>
                  </a:lnTo>
                  <a:lnTo>
                    <a:pt x="312" y="282"/>
                  </a:lnTo>
                  <a:lnTo>
                    <a:pt x="310" y="288"/>
                  </a:lnTo>
                  <a:lnTo>
                    <a:pt x="308" y="294"/>
                  </a:lnTo>
                  <a:lnTo>
                    <a:pt x="306" y="296"/>
                  </a:lnTo>
                  <a:lnTo>
                    <a:pt x="306" y="296"/>
                  </a:lnTo>
                  <a:lnTo>
                    <a:pt x="292" y="300"/>
                  </a:lnTo>
                  <a:lnTo>
                    <a:pt x="290" y="302"/>
                  </a:lnTo>
                  <a:lnTo>
                    <a:pt x="290" y="304"/>
                  </a:lnTo>
                  <a:lnTo>
                    <a:pt x="294" y="304"/>
                  </a:lnTo>
                  <a:lnTo>
                    <a:pt x="302" y="306"/>
                  </a:lnTo>
                  <a:lnTo>
                    <a:pt x="302" y="306"/>
                  </a:lnTo>
                  <a:lnTo>
                    <a:pt x="320" y="304"/>
                  </a:lnTo>
                  <a:lnTo>
                    <a:pt x="332" y="302"/>
                  </a:lnTo>
                  <a:lnTo>
                    <a:pt x="340" y="298"/>
                  </a:lnTo>
                  <a:lnTo>
                    <a:pt x="346" y="296"/>
                  </a:lnTo>
                  <a:lnTo>
                    <a:pt x="346" y="296"/>
                  </a:lnTo>
                  <a:lnTo>
                    <a:pt x="358" y="292"/>
                  </a:lnTo>
                  <a:lnTo>
                    <a:pt x="364" y="290"/>
                  </a:lnTo>
                  <a:lnTo>
                    <a:pt x="370" y="290"/>
                  </a:lnTo>
                  <a:lnTo>
                    <a:pt x="370" y="290"/>
                  </a:lnTo>
                  <a:lnTo>
                    <a:pt x="376" y="292"/>
                  </a:lnTo>
                  <a:lnTo>
                    <a:pt x="382" y="290"/>
                  </a:lnTo>
                  <a:lnTo>
                    <a:pt x="388" y="290"/>
                  </a:lnTo>
                  <a:lnTo>
                    <a:pt x="394" y="290"/>
                  </a:lnTo>
                  <a:lnTo>
                    <a:pt x="394" y="290"/>
                  </a:lnTo>
                  <a:lnTo>
                    <a:pt x="396" y="290"/>
                  </a:lnTo>
                  <a:lnTo>
                    <a:pt x="400" y="288"/>
                  </a:lnTo>
                  <a:lnTo>
                    <a:pt x="406" y="284"/>
                  </a:lnTo>
                  <a:lnTo>
                    <a:pt x="414" y="280"/>
                  </a:lnTo>
                  <a:lnTo>
                    <a:pt x="416" y="280"/>
                  </a:lnTo>
                  <a:lnTo>
                    <a:pt x="420" y="282"/>
                  </a:lnTo>
                  <a:lnTo>
                    <a:pt x="420" y="282"/>
                  </a:lnTo>
                  <a:lnTo>
                    <a:pt x="422" y="288"/>
                  </a:lnTo>
                  <a:lnTo>
                    <a:pt x="424" y="294"/>
                  </a:lnTo>
                  <a:lnTo>
                    <a:pt x="422" y="304"/>
                  </a:lnTo>
                  <a:lnTo>
                    <a:pt x="422" y="304"/>
                  </a:lnTo>
                  <a:lnTo>
                    <a:pt x="420" y="308"/>
                  </a:lnTo>
                  <a:lnTo>
                    <a:pt x="416" y="312"/>
                  </a:lnTo>
                  <a:lnTo>
                    <a:pt x="412" y="314"/>
                  </a:lnTo>
                  <a:lnTo>
                    <a:pt x="412" y="318"/>
                  </a:lnTo>
                  <a:lnTo>
                    <a:pt x="412" y="318"/>
                  </a:lnTo>
                  <a:lnTo>
                    <a:pt x="418" y="330"/>
                  </a:lnTo>
                  <a:lnTo>
                    <a:pt x="428" y="340"/>
                  </a:lnTo>
                  <a:lnTo>
                    <a:pt x="428" y="340"/>
                  </a:lnTo>
                  <a:lnTo>
                    <a:pt x="440" y="348"/>
                  </a:lnTo>
                  <a:lnTo>
                    <a:pt x="444" y="350"/>
                  </a:lnTo>
                  <a:lnTo>
                    <a:pt x="448" y="348"/>
                  </a:lnTo>
                  <a:lnTo>
                    <a:pt x="448" y="348"/>
                  </a:lnTo>
                  <a:lnTo>
                    <a:pt x="450" y="342"/>
                  </a:lnTo>
                  <a:lnTo>
                    <a:pt x="452" y="338"/>
                  </a:lnTo>
                  <a:lnTo>
                    <a:pt x="456" y="330"/>
                  </a:lnTo>
                  <a:lnTo>
                    <a:pt x="456" y="330"/>
                  </a:lnTo>
                  <a:lnTo>
                    <a:pt x="460" y="328"/>
                  </a:lnTo>
                  <a:lnTo>
                    <a:pt x="470" y="330"/>
                  </a:lnTo>
                  <a:lnTo>
                    <a:pt x="480" y="332"/>
                  </a:lnTo>
                  <a:lnTo>
                    <a:pt x="482" y="334"/>
                  </a:lnTo>
                  <a:lnTo>
                    <a:pt x="484" y="336"/>
                  </a:lnTo>
                  <a:lnTo>
                    <a:pt x="484" y="336"/>
                  </a:lnTo>
                  <a:lnTo>
                    <a:pt x="486" y="340"/>
                  </a:lnTo>
                  <a:lnTo>
                    <a:pt x="492" y="346"/>
                  </a:lnTo>
                  <a:lnTo>
                    <a:pt x="500" y="354"/>
                  </a:lnTo>
                  <a:lnTo>
                    <a:pt x="500" y="354"/>
                  </a:lnTo>
                  <a:lnTo>
                    <a:pt x="512" y="360"/>
                  </a:lnTo>
                  <a:lnTo>
                    <a:pt x="512" y="360"/>
                  </a:lnTo>
                  <a:lnTo>
                    <a:pt x="514" y="362"/>
                  </a:lnTo>
                  <a:lnTo>
                    <a:pt x="520" y="372"/>
                  </a:lnTo>
                  <a:lnTo>
                    <a:pt x="520" y="372"/>
                  </a:lnTo>
                  <a:lnTo>
                    <a:pt x="524" y="378"/>
                  </a:lnTo>
                  <a:lnTo>
                    <a:pt x="530" y="380"/>
                  </a:lnTo>
                  <a:lnTo>
                    <a:pt x="534" y="380"/>
                  </a:lnTo>
                  <a:lnTo>
                    <a:pt x="540" y="380"/>
                  </a:lnTo>
                  <a:lnTo>
                    <a:pt x="540" y="380"/>
                  </a:lnTo>
                  <a:lnTo>
                    <a:pt x="544" y="376"/>
                  </a:lnTo>
                  <a:lnTo>
                    <a:pt x="548" y="372"/>
                  </a:lnTo>
                  <a:lnTo>
                    <a:pt x="554" y="368"/>
                  </a:lnTo>
                  <a:lnTo>
                    <a:pt x="560" y="366"/>
                  </a:lnTo>
                  <a:lnTo>
                    <a:pt x="560" y="366"/>
                  </a:lnTo>
                  <a:lnTo>
                    <a:pt x="570" y="366"/>
                  </a:lnTo>
                  <a:lnTo>
                    <a:pt x="574" y="368"/>
                  </a:lnTo>
                  <a:lnTo>
                    <a:pt x="580" y="372"/>
                  </a:lnTo>
                  <a:lnTo>
                    <a:pt x="580" y="372"/>
                  </a:lnTo>
                  <a:lnTo>
                    <a:pt x="598" y="388"/>
                  </a:lnTo>
                  <a:lnTo>
                    <a:pt x="598" y="388"/>
                  </a:lnTo>
                  <a:lnTo>
                    <a:pt x="592" y="406"/>
                  </a:lnTo>
                  <a:lnTo>
                    <a:pt x="586" y="424"/>
                  </a:lnTo>
                  <a:lnTo>
                    <a:pt x="578" y="442"/>
                  </a:lnTo>
                  <a:lnTo>
                    <a:pt x="568" y="460"/>
                  </a:lnTo>
                  <a:lnTo>
                    <a:pt x="558" y="476"/>
                  </a:lnTo>
                  <a:lnTo>
                    <a:pt x="546" y="492"/>
                  </a:lnTo>
                  <a:lnTo>
                    <a:pt x="534" y="508"/>
                  </a:lnTo>
                  <a:lnTo>
                    <a:pt x="522" y="522"/>
                  </a:lnTo>
                  <a:lnTo>
                    <a:pt x="522" y="522"/>
                  </a:lnTo>
                  <a:lnTo>
                    <a:pt x="500" y="540"/>
                  </a:lnTo>
                  <a:lnTo>
                    <a:pt x="478" y="556"/>
                  </a:lnTo>
                  <a:lnTo>
                    <a:pt x="454" y="572"/>
                  </a:lnTo>
                  <a:lnTo>
                    <a:pt x="428" y="584"/>
                  </a:lnTo>
                  <a:lnTo>
                    <a:pt x="402" y="594"/>
                  </a:lnTo>
                  <a:lnTo>
                    <a:pt x="374" y="602"/>
                  </a:lnTo>
                  <a:lnTo>
                    <a:pt x="344" y="606"/>
                  </a:lnTo>
                  <a:lnTo>
                    <a:pt x="314" y="608"/>
                  </a:lnTo>
                  <a:lnTo>
                    <a:pt x="314" y="608"/>
                  </a:lnTo>
                  <a:lnTo>
                    <a:pt x="278" y="604"/>
                  </a:lnTo>
                  <a:lnTo>
                    <a:pt x="244" y="598"/>
                  </a:lnTo>
                  <a:lnTo>
                    <a:pt x="212" y="588"/>
                  </a:lnTo>
                  <a:lnTo>
                    <a:pt x="182" y="574"/>
                  </a:lnTo>
                  <a:lnTo>
                    <a:pt x="182" y="574"/>
                  </a:lnTo>
                  <a:lnTo>
                    <a:pt x="184" y="564"/>
                  </a:lnTo>
                  <a:lnTo>
                    <a:pt x="188" y="552"/>
                  </a:lnTo>
                  <a:lnTo>
                    <a:pt x="190" y="536"/>
                  </a:lnTo>
                  <a:lnTo>
                    <a:pt x="190" y="536"/>
                  </a:lnTo>
                  <a:lnTo>
                    <a:pt x="192" y="500"/>
                  </a:lnTo>
                  <a:lnTo>
                    <a:pt x="194" y="476"/>
                  </a:lnTo>
                  <a:lnTo>
                    <a:pt x="194" y="462"/>
                  </a:lnTo>
                  <a:lnTo>
                    <a:pt x="194" y="462"/>
                  </a:lnTo>
                  <a:lnTo>
                    <a:pt x="182" y="448"/>
                  </a:lnTo>
                  <a:lnTo>
                    <a:pt x="172" y="440"/>
                  </a:lnTo>
                  <a:lnTo>
                    <a:pt x="162" y="434"/>
                  </a:lnTo>
                  <a:lnTo>
                    <a:pt x="162" y="434"/>
                  </a:lnTo>
                  <a:lnTo>
                    <a:pt x="154" y="432"/>
                  </a:lnTo>
                  <a:lnTo>
                    <a:pt x="144" y="432"/>
                  </a:lnTo>
                  <a:lnTo>
                    <a:pt x="136" y="434"/>
                  </a:lnTo>
                  <a:lnTo>
                    <a:pt x="130" y="432"/>
                  </a:lnTo>
                  <a:lnTo>
                    <a:pt x="130" y="432"/>
                  </a:lnTo>
                  <a:lnTo>
                    <a:pt x="122" y="428"/>
                  </a:lnTo>
                  <a:lnTo>
                    <a:pt x="118" y="420"/>
                  </a:lnTo>
                  <a:lnTo>
                    <a:pt x="112" y="414"/>
                  </a:lnTo>
                  <a:lnTo>
                    <a:pt x="108" y="408"/>
                  </a:lnTo>
                  <a:lnTo>
                    <a:pt x="108" y="408"/>
                  </a:lnTo>
                  <a:lnTo>
                    <a:pt x="102" y="404"/>
                  </a:lnTo>
                  <a:lnTo>
                    <a:pt x="94" y="402"/>
                  </a:lnTo>
                  <a:lnTo>
                    <a:pt x="78" y="400"/>
                  </a:lnTo>
                  <a:lnTo>
                    <a:pt x="78" y="400"/>
                  </a:lnTo>
                  <a:lnTo>
                    <a:pt x="72" y="396"/>
                  </a:lnTo>
                  <a:lnTo>
                    <a:pt x="66" y="390"/>
                  </a:lnTo>
                  <a:lnTo>
                    <a:pt x="58" y="378"/>
                  </a:lnTo>
                  <a:lnTo>
                    <a:pt x="58" y="378"/>
                  </a:lnTo>
                  <a:lnTo>
                    <a:pt x="56" y="372"/>
                  </a:lnTo>
                  <a:lnTo>
                    <a:pt x="58" y="366"/>
                  </a:lnTo>
                  <a:lnTo>
                    <a:pt x="60" y="360"/>
                  </a:lnTo>
                  <a:lnTo>
                    <a:pt x="64" y="358"/>
                  </a:lnTo>
                  <a:lnTo>
                    <a:pt x="64" y="358"/>
                  </a:lnTo>
                  <a:close/>
                  <a:moveTo>
                    <a:pt x="78" y="488"/>
                  </a:moveTo>
                  <a:lnTo>
                    <a:pt x="78" y="488"/>
                  </a:lnTo>
                  <a:lnTo>
                    <a:pt x="66" y="470"/>
                  </a:lnTo>
                  <a:lnTo>
                    <a:pt x="56" y="452"/>
                  </a:lnTo>
                  <a:lnTo>
                    <a:pt x="48" y="434"/>
                  </a:lnTo>
                  <a:lnTo>
                    <a:pt x="40" y="414"/>
                  </a:lnTo>
                  <a:lnTo>
                    <a:pt x="40" y="414"/>
                  </a:lnTo>
                  <a:lnTo>
                    <a:pt x="62" y="418"/>
                  </a:lnTo>
                  <a:lnTo>
                    <a:pt x="62" y="418"/>
                  </a:lnTo>
                  <a:lnTo>
                    <a:pt x="70" y="422"/>
                  </a:lnTo>
                  <a:lnTo>
                    <a:pt x="76" y="430"/>
                  </a:lnTo>
                  <a:lnTo>
                    <a:pt x="82" y="436"/>
                  </a:lnTo>
                  <a:lnTo>
                    <a:pt x="88" y="440"/>
                  </a:lnTo>
                  <a:lnTo>
                    <a:pt x="88" y="440"/>
                  </a:lnTo>
                  <a:lnTo>
                    <a:pt x="88" y="442"/>
                  </a:lnTo>
                  <a:lnTo>
                    <a:pt x="88" y="448"/>
                  </a:lnTo>
                  <a:lnTo>
                    <a:pt x="86" y="462"/>
                  </a:lnTo>
                  <a:lnTo>
                    <a:pt x="82" y="478"/>
                  </a:lnTo>
                  <a:lnTo>
                    <a:pt x="78" y="488"/>
                  </a:lnTo>
                  <a:lnTo>
                    <a:pt x="78" y="488"/>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6919008" y="4724686"/>
            <a:ext cx="435578" cy="526542"/>
          </a:xfrm>
          <a:custGeom>
            <a:rect l="l" t="t" r="r" b="b"/>
            <a:pathLst>
              <a:path w="498" h="602">
                <a:moveTo>
                  <a:pt x="192" y="516"/>
                </a:moveTo>
                <a:lnTo>
                  <a:pt x="186" y="490"/>
                </a:lnTo>
                <a:lnTo>
                  <a:pt x="144" y="500"/>
                </a:lnTo>
                <a:lnTo>
                  <a:pt x="412" y="138"/>
                </a:lnTo>
                <a:lnTo>
                  <a:pt x="412" y="138"/>
                </a:lnTo>
                <a:lnTo>
                  <a:pt x="422" y="150"/>
                </a:lnTo>
                <a:lnTo>
                  <a:pt x="428" y="160"/>
                </a:lnTo>
                <a:lnTo>
                  <a:pt x="440" y="180"/>
                </a:lnTo>
                <a:lnTo>
                  <a:pt x="192" y="516"/>
                </a:lnTo>
                <a:lnTo>
                  <a:pt x="192" y="516"/>
                </a:lnTo>
                <a:close/>
                <a:moveTo>
                  <a:pt x="102" y="550"/>
                </a:moveTo>
                <a:lnTo>
                  <a:pt x="102" y="550"/>
                </a:lnTo>
                <a:lnTo>
                  <a:pt x="80" y="560"/>
                </a:lnTo>
                <a:lnTo>
                  <a:pt x="62" y="568"/>
                </a:lnTo>
                <a:lnTo>
                  <a:pt x="52" y="570"/>
                </a:lnTo>
                <a:lnTo>
                  <a:pt x="42" y="572"/>
                </a:lnTo>
                <a:lnTo>
                  <a:pt x="42" y="572"/>
                </a:lnTo>
                <a:lnTo>
                  <a:pt x="38" y="570"/>
                </a:lnTo>
                <a:lnTo>
                  <a:pt x="36" y="568"/>
                </a:lnTo>
                <a:lnTo>
                  <a:pt x="32" y="560"/>
                </a:lnTo>
                <a:lnTo>
                  <a:pt x="32" y="550"/>
                </a:lnTo>
                <a:lnTo>
                  <a:pt x="30" y="536"/>
                </a:lnTo>
                <a:lnTo>
                  <a:pt x="32" y="512"/>
                </a:lnTo>
                <a:lnTo>
                  <a:pt x="32" y="502"/>
                </a:lnTo>
                <a:lnTo>
                  <a:pt x="34" y="502"/>
                </a:lnTo>
                <a:lnTo>
                  <a:pt x="34" y="502"/>
                </a:lnTo>
                <a:lnTo>
                  <a:pt x="34" y="500"/>
                </a:lnTo>
                <a:lnTo>
                  <a:pt x="34" y="500"/>
                </a:lnTo>
                <a:lnTo>
                  <a:pt x="40" y="500"/>
                </a:lnTo>
                <a:lnTo>
                  <a:pt x="48" y="500"/>
                </a:lnTo>
                <a:lnTo>
                  <a:pt x="56" y="504"/>
                </a:lnTo>
                <a:lnTo>
                  <a:pt x="56" y="504"/>
                </a:lnTo>
                <a:lnTo>
                  <a:pt x="66" y="508"/>
                </a:lnTo>
                <a:lnTo>
                  <a:pt x="76" y="516"/>
                </a:lnTo>
                <a:lnTo>
                  <a:pt x="76" y="516"/>
                </a:lnTo>
                <a:lnTo>
                  <a:pt x="90" y="530"/>
                </a:lnTo>
                <a:lnTo>
                  <a:pt x="100" y="540"/>
                </a:lnTo>
                <a:lnTo>
                  <a:pt x="100" y="540"/>
                </a:lnTo>
                <a:lnTo>
                  <a:pt x="102" y="546"/>
                </a:lnTo>
                <a:lnTo>
                  <a:pt x="102" y="550"/>
                </a:lnTo>
                <a:lnTo>
                  <a:pt x="102" y="550"/>
                </a:lnTo>
                <a:close/>
                <a:moveTo>
                  <a:pt x="288" y="72"/>
                </a:moveTo>
                <a:lnTo>
                  <a:pt x="288" y="72"/>
                </a:lnTo>
                <a:lnTo>
                  <a:pt x="308" y="76"/>
                </a:lnTo>
                <a:lnTo>
                  <a:pt x="334" y="84"/>
                </a:lnTo>
                <a:lnTo>
                  <a:pt x="334" y="86"/>
                </a:lnTo>
                <a:lnTo>
                  <a:pt x="70" y="444"/>
                </a:lnTo>
                <a:lnTo>
                  <a:pt x="70" y="396"/>
                </a:lnTo>
                <a:lnTo>
                  <a:pt x="46" y="398"/>
                </a:lnTo>
                <a:lnTo>
                  <a:pt x="288" y="72"/>
                </a:lnTo>
                <a:lnTo>
                  <a:pt x="288" y="72"/>
                </a:lnTo>
                <a:close/>
                <a:moveTo>
                  <a:pt x="130" y="480"/>
                </a:moveTo>
                <a:lnTo>
                  <a:pt x="130" y="480"/>
                </a:lnTo>
                <a:lnTo>
                  <a:pt x="130" y="444"/>
                </a:lnTo>
                <a:lnTo>
                  <a:pt x="130" y="444"/>
                </a:lnTo>
                <a:lnTo>
                  <a:pt x="130" y="442"/>
                </a:lnTo>
                <a:lnTo>
                  <a:pt x="126" y="442"/>
                </a:lnTo>
                <a:lnTo>
                  <a:pt x="118" y="442"/>
                </a:lnTo>
                <a:lnTo>
                  <a:pt x="92" y="452"/>
                </a:lnTo>
                <a:lnTo>
                  <a:pt x="356" y="96"/>
                </a:lnTo>
                <a:lnTo>
                  <a:pt x="356" y="96"/>
                </a:lnTo>
                <a:lnTo>
                  <a:pt x="378" y="108"/>
                </a:lnTo>
                <a:lnTo>
                  <a:pt x="378" y="108"/>
                </a:lnTo>
                <a:lnTo>
                  <a:pt x="396" y="122"/>
                </a:lnTo>
                <a:lnTo>
                  <a:pt x="130" y="480"/>
                </a:lnTo>
                <a:lnTo>
                  <a:pt x="130" y="480"/>
                </a:lnTo>
                <a:close/>
                <a:moveTo>
                  <a:pt x="432" y="38"/>
                </a:moveTo>
                <a:lnTo>
                  <a:pt x="432" y="38"/>
                </a:lnTo>
                <a:lnTo>
                  <a:pt x="410" y="24"/>
                </a:lnTo>
                <a:lnTo>
                  <a:pt x="388" y="14"/>
                </a:lnTo>
                <a:lnTo>
                  <a:pt x="368" y="6"/>
                </a:lnTo>
                <a:lnTo>
                  <a:pt x="350" y="2"/>
                </a:lnTo>
                <a:lnTo>
                  <a:pt x="334" y="0"/>
                </a:lnTo>
                <a:lnTo>
                  <a:pt x="322" y="0"/>
                </a:lnTo>
                <a:lnTo>
                  <a:pt x="314" y="0"/>
                </a:lnTo>
                <a:lnTo>
                  <a:pt x="308" y="4"/>
                </a:lnTo>
                <a:lnTo>
                  <a:pt x="290" y="28"/>
                </a:lnTo>
                <a:lnTo>
                  <a:pt x="260" y="70"/>
                </a:lnTo>
                <a:lnTo>
                  <a:pt x="16" y="398"/>
                </a:lnTo>
                <a:lnTo>
                  <a:pt x="8" y="408"/>
                </a:lnTo>
                <a:lnTo>
                  <a:pt x="8" y="408"/>
                </a:lnTo>
                <a:lnTo>
                  <a:pt x="2" y="450"/>
                </a:lnTo>
                <a:lnTo>
                  <a:pt x="0" y="492"/>
                </a:lnTo>
                <a:lnTo>
                  <a:pt x="0" y="516"/>
                </a:lnTo>
                <a:lnTo>
                  <a:pt x="0" y="538"/>
                </a:lnTo>
                <a:lnTo>
                  <a:pt x="0" y="538"/>
                </a:lnTo>
                <a:lnTo>
                  <a:pt x="2" y="560"/>
                </a:lnTo>
                <a:lnTo>
                  <a:pt x="6" y="578"/>
                </a:lnTo>
                <a:lnTo>
                  <a:pt x="10" y="594"/>
                </a:lnTo>
                <a:lnTo>
                  <a:pt x="12" y="598"/>
                </a:lnTo>
                <a:lnTo>
                  <a:pt x="14" y="602"/>
                </a:lnTo>
                <a:lnTo>
                  <a:pt x="14" y="602"/>
                </a:lnTo>
                <a:lnTo>
                  <a:pt x="18" y="602"/>
                </a:lnTo>
                <a:lnTo>
                  <a:pt x="24" y="602"/>
                </a:lnTo>
                <a:lnTo>
                  <a:pt x="40" y="600"/>
                </a:lnTo>
                <a:lnTo>
                  <a:pt x="62" y="596"/>
                </a:lnTo>
                <a:lnTo>
                  <a:pt x="196" y="548"/>
                </a:lnTo>
                <a:lnTo>
                  <a:pt x="448" y="210"/>
                </a:lnTo>
                <a:lnTo>
                  <a:pt x="452" y="204"/>
                </a:lnTo>
                <a:lnTo>
                  <a:pt x="478" y="168"/>
                </a:lnTo>
                <a:lnTo>
                  <a:pt x="496" y="144"/>
                </a:lnTo>
                <a:lnTo>
                  <a:pt x="496" y="144"/>
                </a:lnTo>
                <a:lnTo>
                  <a:pt x="498" y="138"/>
                </a:lnTo>
                <a:lnTo>
                  <a:pt x="498" y="128"/>
                </a:lnTo>
                <a:lnTo>
                  <a:pt x="494" y="114"/>
                </a:lnTo>
                <a:lnTo>
                  <a:pt x="488" y="100"/>
                </a:lnTo>
                <a:lnTo>
                  <a:pt x="478" y="84"/>
                </a:lnTo>
                <a:lnTo>
                  <a:pt x="466" y="68"/>
                </a:lnTo>
                <a:lnTo>
                  <a:pt x="450" y="52"/>
                </a:lnTo>
                <a:lnTo>
                  <a:pt x="432" y="38"/>
                </a:lnTo>
                <a:lnTo>
                  <a:pt x="432" y="38"/>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6086475" y="4388453"/>
            <a:ext cx="87916" cy="87916"/>
          </a:xfrm>
          <a:custGeom>
            <a:rect l="l" t="t" r="r" b="b"/>
            <a:pathLst>
              <a:path w="96" h="96">
                <a:moveTo>
                  <a:pt x="62" y="2"/>
                </a:moveTo>
                <a:lnTo>
                  <a:pt x="62" y="2"/>
                </a:lnTo>
                <a:lnTo>
                  <a:pt x="52" y="0"/>
                </a:lnTo>
                <a:lnTo>
                  <a:pt x="44" y="0"/>
                </a:lnTo>
                <a:lnTo>
                  <a:pt x="34" y="2"/>
                </a:lnTo>
                <a:lnTo>
                  <a:pt x="26" y="6"/>
                </a:lnTo>
                <a:lnTo>
                  <a:pt x="18" y="10"/>
                </a:lnTo>
                <a:lnTo>
                  <a:pt x="12" y="16"/>
                </a:lnTo>
                <a:lnTo>
                  <a:pt x="6" y="24"/>
                </a:lnTo>
                <a:lnTo>
                  <a:pt x="2" y="34"/>
                </a:lnTo>
                <a:lnTo>
                  <a:pt x="2" y="34"/>
                </a:lnTo>
                <a:lnTo>
                  <a:pt x="0" y="42"/>
                </a:lnTo>
                <a:lnTo>
                  <a:pt x="0" y="52"/>
                </a:lnTo>
                <a:lnTo>
                  <a:pt x="2" y="62"/>
                </a:lnTo>
                <a:lnTo>
                  <a:pt x="6" y="70"/>
                </a:lnTo>
                <a:lnTo>
                  <a:pt x="10" y="78"/>
                </a:lnTo>
                <a:lnTo>
                  <a:pt x="18" y="84"/>
                </a:lnTo>
                <a:lnTo>
                  <a:pt x="24" y="90"/>
                </a:lnTo>
                <a:lnTo>
                  <a:pt x="34" y="94"/>
                </a:lnTo>
                <a:lnTo>
                  <a:pt x="34" y="94"/>
                </a:lnTo>
                <a:lnTo>
                  <a:pt x="44" y="96"/>
                </a:lnTo>
                <a:lnTo>
                  <a:pt x="52" y="96"/>
                </a:lnTo>
                <a:lnTo>
                  <a:pt x="62" y="94"/>
                </a:lnTo>
                <a:lnTo>
                  <a:pt x="70" y="90"/>
                </a:lnTo>
                <a:lnTo>
                  <a:pt x="78" y="84"/>
                </a:lnTo>
                <a:lnTo>
                  <a:pt x="84" y="78"/>
                </a:lnTo>
                <a:lnTo>
                  <a:pt x="90" y="70"/>
                </a:lnTo>
                <a:lnTo>
                  <a:pt x="94" y="62"/>
                </a:lnTo>
                <a:lnTo>
                  <a:pt x="94" y="62"/>
                </a:lnTo>
                <a:lnTo>
                  <a:pt x="96" y="52"/>
                </a:lnTo>
                <a:lnTo>
                  <a:pt x="96" y="42"/>
                </a:lnTo>
                <a:lnTo>
                  <a:pt x="94" y="34"/>
                </a:lnTo>
                <a:lnTo>
                  <a:pt x="90" y="26"/>
                </a:lnTo>
                <a:lnTo>
                  <a:pt x="86" y="18"/>
                </a:lnTo>
                <a:lnTo>
                  <a:pt x="78" y="12"/>
                </a:lnTo>
                <a:lnTo>
                  <a:pt x="72" y="6"/>
                </a:lnTo>
                <a:lnTo>
                  <a:pt x="62" y="2"/>
                </a:lnTo>
                <a:lnTo>
                  <a:pt x="62" y="2"/>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783437" y="2866346"/>
            <a:ext cx="622649" cy="637223"/>
          </a:xfrm>
          <a:custGeom>
            <a:rect l="l" t="t" r="r" b="b"/>
            <a:pathLst>
              <a:path w="417" h="426">
                <a:moveTo>
                  <a:pt x="121" y="94"/>
                </a:moveTo>
                <a:cubicBezTo>
                  <a:pt x="98" y="116"/>
                  <a:pt x="0" y="256"/>
                  <a:pt x="85" y="341"/>
                </a:cubicBezTo>
                <a:cubicBezTo>
                  <a:pt x="170" y="426"/>
                  <a:pt x="309" y="328"/>
                  <a:pt x="332" y="305"/>
                </a:cubicBezTo>
                <a:cubicBezTo>
                  <a:pt x="354" y="283"/>
                  <a:pt x="325" y="217"/>
                  <a:pt x="267" y="159"/>
                </a:cubicBezTo>
                <a:cubicBezTo>
                  <a:pt x="209" y="101"/>
                  <a:pt x="143" y="72"/>
                  <a:pt x="121" y="94"/>
                </a:cubicBezTo>
                <a:close/>
                <a:moveTo>
                  <a:pt x="306" y="286"/>
                </a:moveTo>
                <a:cubicBezTo>
                  <a:pt x="299" y="292"/>
                  <a:pt x="248" y="277"/>
                  <a:pt x="199" y="227"/>
                </a:cubicBezTo>
                <a:cubicBezTo>
                  <a:pt x="149" y="178"/>
                  <a:pt x="134" y="127"/>
                  <a:pt x="140" y="120"/>
                </a:cubicBezTo>
                <a:cubicBezTo>
                  <a:pt x="147" y="113"/>
                  <a:pt x="198" y="129"/>
                  <a:pt x="247" y="179"/>
                </a:cubicBezTo>
                <a:cubicBezTo>
                  <a:pt x="297" y="228"/>
                  <a:pt x="313" y="279"/>
                  <a:pt x="306" y="286"/>
                </a:cubicBezTo>
                <a:close/>
                <a:moveTo>
                  <a:pt x="309" y="128"/>
                </a:moveTo>
                <a:cubicBezTo>
                  <a:pt x="314" y="128"/>
                  <a:pt x="319" y="126"/>
                  <a:pt x="323" y="122"/>
                </a:cubicBezTo>
                <a:cubicBezTo>
                  <a:pt x="361" y="84"/>
                  <a:pt x="361" y="84"/>
                  <a:pt x="361" y="84"/>
                </a:cubicBezTo>
                <a:cubicBezTo>
                  <a:pt x="369" y="76"/>
                  <a:pt x="369" y="64"/>
                  <a:pt x="361" y="56"/>
                </a:cubicBezTo>
                <a:cubicBezTo>
                  <a:pt x="353" y="48"/>
                  <a:pt x="341" y="48"/>
                  <a:pt x="333" y="56"/>
                </a:cubicBezTo>
                <a:cubicBezTo>
                  <a:pt x="295" y="94"/>
                  <a:pt x="295" y="94"/>
                  <a:pt x="295" y="94"/>
                </a:cubicBezTo>
                <a:cubicBezTo>
                  <a:pt x="287" y="102"/>
                  <a:pt x="287" y="115"/>
                  <a:pt x="295" y="122"/>
                </a:cubicBezTo>
                <a:cubicBezTo>
                  <a:pt x="299" y="126"/>
                  <a:pt x="304" y="128"/>
                  <a:pt x="309" y="128"/>
                </a:cubicBezTo>
                <a:close/>
                <a:moveTo>
                  <a:pt x="237" y="79"/>
                </a:moveTo>
                <a:cubicBezTo>
                  <a:pt x="240" y="81"/>
                  <a:pt x="243" y="81"/>
                  <a:pt x="247" y="81"/>
                </a:cubicBezTo>
                <a:cubicBezTo>
                  <a:pt x="254" y="81"/>
                  <a:pt x="260" y="78"/>
                  <a:pt x="264" y="71"/>
                </a:cubicBezTo>
                <a:cubicBezTo>
                  <a:pt x="286" y="33"/>
                  <a:pt x="286" y="33"/>
                  <a:pt x="286" y="33"/>
                </a:cubicBezTo>
                <a:cubicBezTo>
                  <a:pt x="291" y="23"/>
                  <a:pt x="288" y="11"/>
                  <a:pt x="278" y="5"/>
                </a:cubicBezTo>
                <a:cubicBezTo>
                  <a:pt x="268" y="0"/>
                  <a:pt x="256" y="3"/>
                  <a:pt x="251" y="13"/>
                </a:cubicBezTo>
                <a:cubicBezTo>
                  <a:pt x="229" y="52"/>
                  <a:pt x="229" y="52"/>
                  <a:pt x="229" y="52"/>
                </a:cubicBezTo>
                <a:cubicBezTo>
                  <a:pt x="224" y="61"/>
                  <a:pt x="227" y="73"/>
                  <a:pt x="237" y="79"/>
                </a:cubicBezTo>
                <a:close/>
                <a:moveTo>
                  <a:pt x="412" y="139"/>
                </a:moveTo>
                <a:cubicBezTo>
                  <a:pt x="406" y="129"/>
                  <a:pt x="394" y="126"/>
                  <a:pt x="385" y="131"/>
                </a:cubicBezTo>
                <a:cubicBezTo>
                  <a:pt x="346" y="153"/>
                  <a:pt x="346" y="153"/>
                  <a:pt x="346" y="153"/>
                </a:cubicBezTo>
                <a:cubicBezTo>
                  <a:pt x="336" y="158"/>
                  <a:pt x="333" y="171"/>
                  <a:pt x="338" y="180"/>
                </a:cubicBezTo>
                <a:cubicBezTo>
                  <a:pt x="342" y="187"/>
                  <a:pt x="349" y="190"/>
                  <a:pt x="356" y="190"/>
                </a:cubicBezTo>
                <a:cubicBezTo>
                  <a:pt x="359" y="190"/>
                  <a:pt x="363" y="190"/>
                  <a:pt x="366" y="188"/>
                </a:cubicBezTo>
                <a:cubicBezTo>
                  <a:pt x="404" y="166"/>
                  <a:pt x="404" y="166"/>
                  <a:pt x="404" y="166"/>
                </a:cubicBezTo>
                <a:cubicBezTo>
                  <a:pt x="414" y="161"/>
                  <a:pt x="417" y="149"/>
                  <a:pt x="412" y="139"/>
                </a:cubicBez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833776" y="4203763"/>
            <a:ext cx="521970" cy="520922"/>
          </a:xfrm>
          <a:custGeom>
            <a:rect l="l" t="t" r="r" b="b"/>
            <a:pathLst>
              <a:path w="376" h="376">
                <a:moveTo>
                  <a:pt x="347" y="284"/>
                </a:moveTo>
                <a:cubicBezTo>
                  <a:pt x="347" y="238"/>
                  <a:pt x="347" y="238"/>
                  <a:pt x="347" y="238"/>
                </a:cubicBezTo>
                <a:cubicBezTo>
                  <a:pt x="347" y="210"/>
                  <a:pt x="328" y="169"/>
                  <a:pt x="278" y="169"/>
                </a:cubicBezTo>
                <a:cubicBezTo>
                  <a:pt x="238" y="169"/>
                  <a:pt x="238" y="169"/>
                  <a:pt x="238" y="169"/>
                </a:cubicBezTo>
                <a:cubicBezTo>
                  <a:pt x="210" y="169"/>
                  <a:pt x="207" y="155"/>
                  <a:pt x="207" y="148"/>
                </a:cubicBezTo>
                <a:cubicBezTo>
                  <a:pt x="207" y="92"/>
                  <a:pt x="207" y="92"/>
                  <a:pt x="207" y="92"/>
                </a:cubicBezTo>
                <a:cubicBezTo>
                  <a:pt x="224" y="85"/>
                  <a:pt x="236" y="68"/>
                  <a:pt x="236" y="48"/>
                </a:cubicBezTo>
                <a:cubicBezTo>
                  <a:pt x="236" y="21"/>
                  <a:pt x="214" y="0"/>
                  <a:pt x="188" y="0"/>
                </a:cubicBezTo>
                <a:cubicBezTo>
                  <a:pt x="161" y="0"/>
                  <a:pt x="140" y="21"/>
                  <a:pt x="140" y="48"/>
                </a:cubicBezTo>
                <a:cubicBezTo>
                  <a:pt x="140" y="68"/>
                  <a:pt x="152" y="85"/>
                  <a:pt x="169" y="92"/>
                </a:cubicBezTo>
                <a:cubicBezTo>
                  <a:pt x="169" y="148"/>
                  <a:pt x="169" y="148"/>
                  <a:pt x="169" y="148"/>
                </a:cubicBezTo>
                <a:cubicBezTo>
                  <a:pt x="169" y="153"/>
                  <a:pt x="167" y="169"/>
                  <a:pt x="138" y="169"/>
                </a:cubicBezTo>
                <a:cubicBezTo>
                  <a:pt x="98" y="169"/>
                  <a:pt x="98" y="169"/>
                  <a:pt x="98" y="169"/>
                </a:cubicBezTo>
                <a:cubicBezTo>
                  <a:pt x="47" y="169"/>
                  <a:pt x="29" y="210"/>
                  <a:pt x="29" y="238"/>
                </a:cubicBezTo>
                <a:cubicBezTo>
                  <a:pt x="29" y="284"/>
                  <a:pt x="29" y="284"/>
                  <a:pt x="29" y="284"/>
                </a:cubicBezTo>
                <a:cubicBezTo>
                  <a:pt x="12" y="291"/>
                  <a:pt x="0" y="308"/>
                  <a:pt x="0" y="328"/>
                </a:cubicBezTo>
                <a:cubicBezTo>
                  <a:pt x="0" y="354"/>
                  <a:pt x="21" y="376"/>
                  <a:pt x="48" y="376"/>
                </a:cubicBezTo>
                <a:cubicBezTo>
                  <a:pt x="74" y="376"/>
                  <a:pt x="96" y="354"/>
                  <a:pt x="96" y="328"/>
                </a:cubicBezTo>
                <a:cubicBezTo>
                  <a:pt x="96" y="308"/>
                  <a:pt x="84" y="291"/>
                  <a:pt x="67" y="284"/>
                </a:cubicBezTo>
                <a:cubicBezTo>
                  <a:pt x="67" y="238"/>
                  <a:pt x="67" y="238"/>
                  <a:pt x="67" y="238"/>
                </a:cubicBezTo>
                <a:cubicBezTo>
                  <a:pt x="67" y="233"/>
                  <a:pt x="68" y="207"/>
                  <a:pt x="98" y="207"/>
                </a:cubicBezTo>
                <a:cubicBezTo>
                  <a:pt x="138" y="207"/>
                  <a:pt x="138" y="207"/>
                  <a:pt x="138" y="207"/>
                </a:cubicBezTo>
                <a:cubicBezTo>
                  <a:pt x="150" y="207"/>
                  <a:pt x="160" y="205"/>
                  <a:pt x="169" y="202"/>
                </a:cubicBezTo>
                <a:cubicBezTo>
                  <a:pt x="169" y="284"/>
                  <a:pt x="169" y="284"/>
                  <a:pt x="169" y="284"/>
                </a:cubicBezTo>
                <a:cubicBezTo>
                  <a:pt x="152" y="291"/>
                  <a:pt x="140" y="308"/>
                  <a:pt x="140" y="328"/>
                </a:cubicBezTo>
                <a:cubicBezTo>
                  <a:pt x="140" y="354"/>
                  <a:pt x="161" y="376"/>
                  <a:pt x="188" y="376"/>
                </a:cubicBezTo>
                <a:cubicBezTo>
                  <a:pt x="214" y="376"/>
                  <a:pt x="236" y="354"/>
                  <a:pt x="236" y="328"/>
                </a:cubicBezTo>
                <a:cubicBezTo>
                  <a:pt x="236" y="308"/>
                  <a:pt x="224" y="291"/>
                  <a:pt x="207" y="284"/>
                </a:cubicBezTo>
                <a:cubicBezTo>
                  <a:pt x="207" y="202"/>
                  <a:pt x="207" y="202"/>
                  <a:pt x="207" y="202"/>
                </a:cubicBezTo>
                <a:cubicBezTo>
                  <a:pt x="215" y="205"/>
                  <a:pt x="226" y="207"/>
                  <a:pt x="238" y="207"/>
                </a:cubicBezTo>
                <a:cubicBezTo>
                  <a:pt x="278" y="207"/>
                  <a:pt x="278" y="207"/>
                  <a:pt x="278" y="207"/>
                </a:cubicBezTo>
                <a:cubicBezTo>
                  <a:pt x="306" y="207"/>
                  <a:pt x="309" y="231"/>
                  <a:pt x="309" y="238"/>
                </a:cubicBezTo>
                <a:cubicBezTo>
                  <a:pt x="309" y="284"/>
                  <a:pt x="309" y="284"/>
                  <a:pt x="309" y="284"/>
                </a:cubicBezTo>
                <a:cubicBezTo>
                  <a:pt x="292" y="291"/>
                  <a:pt x="280" y="308"/>
                  <a:pt x="280" y="328"/>
                </a:cubicBezTo>
                <a:cubicBezTo>
                  <a:pt x="280" y="354"/>
                  <a:pt x="301" y="376"/>
                  <a:pt x="328" y="376"/>
                </a:cubicBezTo>
                <a:cubicBezTo>
                  <a:pt x="354" y="376"/>
                  <a:pt x="376" y="354"/>
                  <a:pt x="376" y="328"/>
                </a:cubicBezTo>
                <a:cubicBezTo>
                  <a:pt x="376" y="308"/>
                  <a:pt x="364" y="291"/>
                  <a:pt x="347" y="284"/>
                </a:cubicBezTo>
                <a:close/>
                <a:moveTo>
                  <a:pt x="75" y="328"/>
                </a:moveTo>
                <a:cubicBezTo>
                  <a:pt x="75" y="343"/>
                  <a:pt x="63" y="356"/>
                  <a:pt x="48" y="356"/>
                </a:cubicBezTo>
                <a:cubicBezTo>
                  <a:pt x="32" y="356"/>
                  <a:pt x="20" y="343"/>
                  <a:pt x="20" y="328"/>
                </a:cubicBezTo>
                <a:cubicBezTo>
                  <a:pt x="20" y="313"/>
                  <a:pt x="32" y="300"/>
                  <a:pt x="48" y="300"/>
                </a:cubicBezTo>
                <a:cubicBezTo>
                  <a:pt x="63" y="300"/>
                  <a:pt x="75" y="313"/>
                  <a:pt x="75" y="328"/>
                </a:cubicBezTo>
                <a:close/>
                <a:moveTo>
                  <a:pt x="160" y="48"/>
                </a:moveTo>
                <a:cubicBezTo>
                  <a:pt x="160" y="33"/>
                  <a:pt x="172" y="20"/>
                  <a:pt x="188" y="20"/>
                </a:cubicBezTo>
                <a:cubicBezTo>
                  <a:pt x="203" y="20"/>
                  <a:pt x="215" y="33"/>
                  <a:pt x="215" y="48"/>
                </a:cubicBezTo>
                <a:cubicBezTo>
                  <a:pt x="215" y="63"/>
                  <a:pt x="203" y="76"/>
                  <a:pt x="188" y="76"/>
                </a:cubicBezTo>
                <a:cubicBezTo>
                  <a:pt x="172" y="76"/>
                  <a:pt x="160" y="63"/>
                  <a:pt x="160" y="48"/>
                </a:cubicBezTo>
                <a:close/>
                <a:moveTo>
                  <a:pt x="215" y="328"/>
                </a:moveTo>
                <a:cubicBezTo>
                  <a:pt x="215" y="343"/>
                  <a:pt x="203" y="356"/>
                  <a:pt x="188" y="356"/>
                </a:cubicBezTo>
                <a:cubicBezTo>
                  <a:pt x="172" y="356"/>
                  <a:pt x="160" y="343"/>
                  <a:pt x="160" y="328"/>
                </a:cubicBezTo>
                <a:cubicBezTo>
                  <a:pt x="160" y="313"/>
                  <a:pt x="172" y="300"/>
                  <a:pt x="188" y="300"/>
                </a:cubicBezTo>
                <a:cubicBezTo>
                  <a:pt x="203" y="300"/>
                  <a:pt x="215" y="313"/>
                  <a:pt x="215" y="328"/>
                </a:cubicBezTo>
                <a:close/>
                <a:moveTo>
                  <a:pt x="328" y="356"/>
                </a:moveTo>
                <a:cubicBezTo>
                  <a:pt x="312" y="356"/>
                  <a:pt x="300" y="343"/>
                  <a:pt x="300" y="328"/>
                </a:cubicBezTo>
                <a:cubicBezTo>
                  <a:pt x="300" y="313"/>
                  <a:pt x="312" y="300"/>
                  <a:pt x="328" y="300"/>
                </a:cubicBezTo>
                <a:cubicBezTo>
                  <a:pt x="343" y="300"/>
                  <a:pt x="355" y="313"/>
                  <a:pt x="355" y="328"/>
                </a:cubicBezTo>
                <a:cubicBezTo>
                  <a:pt x="355" y="343"/>
                  <a:pt x="343" y="356"/>
                  <a:pt x="328" y="356"/>
                </a:cubicBez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标准化文件编写要点</a:t>
              </a:r>
            </a:p>
          </p:txBody>
        </p:sp>
      </p:grpSp>
      <p:sp>
        <p:nvSpPr>
          <p:cNvPr id="36" name="TextBox 36"/>
          <p:cNvSpPr txBox="1"/>
          <p:nvPr/>
        </p:nvSpPr>
        <p:spPr>
          <a:xfrm>
            <a:off x="1294218" y="170223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1">
                    <a:alpha val="100000"/>
                  </a:schemeClr>
                </a:solidFill>
                <a:latin typeface="Microsoft Yahei"/>
                <a:ea typeface="Microsoft Yahei"/>
                <a:cs typeface="Microsoft Yahei"/>
              </a:rPr>
              <a:t>编写原则</a:t>
            </a:r>
          </a:p>
        </p:txBody>
      </p:sp>
      <p:sp>
        <p:nvSpPr>
          <p:cNvPr id="37" name="TextBox 37"/>
          <p:cNvSpPr txBox="1"/>
          <p:nvPr/>
        </p:nvSpPr>
        <p:spPr>
          <a:xfrm>
            <a:off x="404897" y="398603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3">
                    <a:alpha val="100000"/>
                  </a:schemeClr>
                </a:solidFill>
                <a:latin typeface="Microsoft Yahei"/>
                <a:ea typeface="Microsoft Yahei"/>
                <a:cs typeface="Microsoft Yahei"/>
              </a:rPr>
              <a:t>审查与修改</a:t>
            </a:r>
          </a:p>
        </p:txBody>
      </p:sp>
      <p:sp>
        <p:nvSpPr>
          <p:cNvPr id="38" name="TextBox 38"/>
          <p:cNvSpPr txBox="1"/>
          <p:nvPr/>
        </p:nvSpPr>
        <p:spPr>
          <a:xfrm>
            <a:off x="7434063" y="170223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2">
                    <a:alpha val="100000"/>
                  </a:schemeClr>
                </a:solidFill>
                <a:latin typeface="Microsoft Yahei"/>
                <a:ea typeface="Microsoft Yahei"/>
                <a:cs typeface="Microsoft Yahei"/>
              </a:rPr>
              <a:t>编写方法</a:t>
            </a:r>
          </a:p>
        </p:txBody>
      </p:sp>
      <p:sp>
        <p:nvSpPr>
          <p:cNvPr id="39" name="TextBox 39"/>
          <p:cNvSpPr txBox="1"/>
          <p:nvPr/>
        </p:nvSpPr>
        <p:spPr>
          <a:xfrm>
            <a:off x="8457043" y="398603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4">
                    <a:alpha val="100000"/>
                  </a:schemeClr>
                </a:solidFill>
                <a:latin typeface="Microsoft Yahei"/>
                <a:ea typeface="Microsoft Yahei"/>
                <a:cs typeface="Microsoft Yahei"/>
              </a:rPr>
              <a:t>文件格式与要求</a:t>
            </a:r>
          </a:p>
        </p:txBody>
      </p:sp>
      <p:sp>
        <p:nvSpPr>
          <p:cNvPr id="40" name="TextBox 40"/>
          <p:cNvSpPr txBox="1"/>
          <p:nvPr/>
        </p:nvSpPr>
        <p:spPr>
          <a:xfrm>
            <a:off x="1688465" y="2192568"/>
            <a:ext cx="3000749" cy="1424180"/>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75">
                <a:solidFill>
                  <a:schemeClr val="dk1">
                    <a:alpha val="100000"/>
                  </a:schemeClr>
                </a:solidFill>
                <a:latin typeface="Microsoft Yahei"/>
                <a:ea typeface="Microsoft Yahei"/>
                <a:cs typeface="Microsoft Yahei"/>
              </a:rPr>
              <a:t>强调标准化文件编写的原则，如符合性、适用性、可操作性等，确保文件内容符合企业实际情况和标准化要求。</a:t>
            </a:r>
          </a:p>
        </p:txBody>
      </p:sp>
      <p:sp>
        <p:nvSpPr>
          <p:cNvPr id="41" name="TextBox 41"/>
          <p:cNvSpPr txBox="1"/>
          <p:nvPr/>
        </p:nvSpPr>
        <p:spPr>
          <a:xfrm>
            <a:off x="799517" y="4476369"/>
            <a:ext cx="3000375" cy="1416628"/>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75">
                <a:solidFill>
                  <a:schemeClr val="dk1">
                    <a:alpha val="100000"/>
                  </a:schemeClr>
                </a:solidFill>
                <a:latin typeface="Microsoft Yahei"/>
                <a:ea typeface="Microsoft Yahei"/>
                <a:cs typeface="Microsoft Yahei"/>
              </a:rPr>
              <a:t>介绍标准化文件编写的步骤和方法，包括明确编写目的、收集相关资料、确定文件结构、编写文件内容等。</a:t>
            </a:r>
          </a:p>
        </p:txBody>
      </p:sp>
      <p:sp>
        <p:nvSpPr>
          <p:cNvPr id="42" name="TextBox 42"/>
          <p:cNvSpPr txBox="1"/>
          <p:nvPr/>
        </p:nvSpPr>
        <p:spPr>
          <a:xfrm>
            <a:off x="7434063" y="2192568"/>
            <a:ext cx="3000375" cy="1424180"/>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75">
                <a:solidFill>
                  <a:schemeClr val="dk1">
                    <a:alpha val="100000"/>
                  </a:schemeClr>
                </a:solidFill>
                <a:latin typeface="Microsoft Yahei"/>
                <a:ea typeface="Microsoft Yahei"/>
                <a:cs typeface="Microsoft Yahei"/>
              </a:rPr>
              <a:t>详细说明标准化文件的格式要求，如字体、字号、页边距等，以及文件内容的排版、图表、公式等要求。</a:t>
            </a:r>
          </a:p>
        </p:txBody>
      </p:sp>
      <p:sp>
        <p:nvSpPr>
          <p:cNvPr id="43" name="TextBox 43"/>
          <p:cNvSpPr txBox="1"/>
          <p:nvPr/>
        </p:nvSpPr>
        <p:spPr>
          <a:xfrm>
            <a:off x="8457043" y="4388453"/>
            <a:ext cx="3000375" cy="150454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75">
                <a:solidFill>
                  <a:schemeClr val="dk1">
                    <a:alpha val="100000"/>
                  </a:schemeClr>
                </a:solidFill>
                <a:latin typeface="Microsoft Yahei"/>
                <a:ea typeface="Microsoft Yahei"/>
                <a:cs typeface="Microsoft Yahei"/>
              </a:rPr>
              <a:t>强调标准化文件审查的重要性，介绍文件审查的流程和方法，以及文件修改的原则和注意事项。</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标准化实施与推广策略</a:t>
              </a:r>
            </a:p>
          </p:txBody>
        </p:sp>
      </p:grpSp>
      <p:sp>
        <p:nvSpPr>
          <p:cNvPr id="24" name="TextBox 24"/>
          <p:cNvSpPr txBox="1"/>
          <p:nvPr/>
        </p:nvSpPr>
        <p:spPr>
          <a:xfrm>
            <a:off x="970539" y="1181233"/>
            <a:ext cx="3394996" cy="558203"/>
          </a:xfrm>
          <a:prstGeom prst="rect">
            <a:avLst/>
          </a:prstGeom>
        </p:spPr>
        <p:txBody>
          <a:bodyPr vert="horz" wrap="square" lIns="0"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800" b="1">
                <a:solidFill>
                  <a:schemeClr val="accent1">
                    <a:alpha val="100000"/>
                  </a:schemeClr>
                </a:solidFill>
                <a:latin typeface="Microsoft Yahei"/>
                <a:ea typeface="Microsoft Yahei"/>
                <a:cs typeface="Microsoft Yahei"/>
              </a:rPr>
              <a:t>实施计划</a:t>
            </a:r>
          </a:p>
        </p:txBody>
      </p:sp>
      <p:sp>
        <p:nvSpPr>
          <p:cNvPr id="25" name="TextBox 25"/>
          <p:cNvSpPr txBox="1"/>
          <p:nvPr/>
        </p:nvSpPr>
        <p:spPr>
          <a:xfrm>
            <a:off x="3518762" y="4322207"/>
            <a:ext cx="3394996" cy="558203"/>
          </a:xfrm>
          <a:prstGeom prst="rect">
            <a:avLst/>
          </a:prstGeom>
        </p:spPr>
        <p:txBody>
          <a:bodyPr vert="horz" wrap="square" lIns="0"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800" b="1">
                <a:solidFill>
                  <a:schemeClr val="accent3">
                    <a:alpha val="100000"/>
                  </a:schemeClr>
                </a:solidFill>
                <a:latin typeface="Microsoft Yahei"/>
                <a:ea typeface="Microsoft Yahei"/>
                <a:cs typeface="Microsoft Yahei"/>
              </a:rPr>
              <a:t>持续改进</a:t>
            </a:r>
          </a:p>
        </p:txBody>
      </p:sp>
      <p:sp>
        <p:nvSpPr>
          <p:cNvPr id="26" name="TextBox 26"/>
          <p:cNvSpPr txBox="1"/>
          <p:nvPr/>
        </p:nvSpPr>
        <p:spPr>
          <a:xfrm>
            <a:off x="6040982" y="1181233"/>
            <a:ext cx="3394996" cy="558203"/>
          </a:xfrm>
          <a:prstGeom prst="rect">
            <a:avLst/>
          </a:prstGeom>
        </p:spPr>
        <p:txBody>
          <a:bodyPr vert="horz" wrap="square" lIns="0"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800" b="1">
                <a:solidFill>
                  <a:schemeClr val="accent2">
                    <a:alpha val="100000"/>
                  </a:schemeClr>
                </a:solidFill>
                <a:latin typeface="Microsoft Yahei"/>
                <a:ea typeface="Microsoft Yahei"/>
                <a:cs typeface="Microsoft Yahei"/>
              </a:rPr>
              <a:t>宣传培训</a:t>
            </a:r>
          </a:p>
        </p:txBody>
      </p:sp>
      <p:sp>
        <p:nvSpPr>
          <p:cNvPr id="27" name="TextBox 27"/>
          <p:cNvSpPr txBox="1"/>
          <p:nvPr/>
        </p:nvSpPr>
        <p:spPr>
          <a:xfrm>
            <a:off x="8589205" y="4322207"/>
            <a:ext cx="3394996" cy="558203"/>
          </a:xfrm>
          <a:prstGeom prst="rect">
            <a:avLst/>
          </a:prstGeom>
        </p:spPr>
        <p:txBody>
          <a:bodyPr vert="horz" wrap="square" lIns="0"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800" b="1">
                <a:solidFill>
                  <a:schemeClr val="accent4">
                    <a:alpha val="100000"/>
                  </a:schemeClr>
                </a:solidFill>
                <a:latin typeface="Microsoft Yahei"/>
                <a:ea typeface="Microsoft Yahei"/>
                <a:cs typeface="Microsoft Yahei"/>
              </a:rPr>
              <a:t>实施监督</a:t>
            </a:r>
          </a:p>
        </p:txBody>
      </p:sp>
      <p:grpSp>
        <p:nvGrpSpPr>
          <p:cNvPr id="28" name="Group 28"/>
          <p:cNvGrpSpPr/>
          <p:nvPr/>
        </p:nvGrpSpPr>
        <p:grpSpPr>
          <a:xfrm>
            <a:off x="970539" y="3242351"/>
            <a:ext cx="9999345" cy="1071087"/>
            <a:chOff x="970539" y="3242351"/>
            <a:chExt cx="9999345" cy="1071087"/>
          </a:xfrm>
        </p:grpSpPr>
        <p:sp>
          <p:nvSpPr>
            <p:cNvPr id="29" name="Freeform 29"/>
            <p:cNvSpPr/>
            <p:nvPr/>
          </p:nvSpPr>
          <p:spPr>
            <a:xfrm>
              <a:off x="970539" y="3242351"/>
              <a:ext cx="2379917" cy="875729"/>
            </a:xfrm>
            <a:custGeom>
              <a:rect l="l" t="t" r="r" b="b"/>
              <a:pathLst>
                <a:path w="119999" h="119999">
                  <a:moveTo>
                    <a:pt x="21366" y="0"/>
                  </a:moveTo>
                  <a:lnTo>
                    <a:pt x="14583" y="27688"/>
                  </a:lnTo>
                  <a:lnTo>
                    <a:pt x="1694" y="27688"/>
                  </a:lnTo>
                  <a:cubicBezTo>
                    <a:pt x="755" y="27688"/>
                    <a:pt x="0" y="29755"/>
                    <a:pt x="0" y="32305"/>
                  </a:cubicBezTo>
                  <a:lnTo>
                    <a:pt x="0" y="115383"/>
                  </a:lnTo>
                  <a:cubicBezTo>
                    <a:pt x="0" y="117933"/>
                    <a:pt x="755" y="119994"/>
                    <a:pt x="1694" y="119994"/>
                  </a:cubicBezTo>
                  <a:lnTo>
                    <a:pt x="118300" y="119994"/>
                  </a:lnTo>
                  <a:cubicBezTo>
                    <a:pt x="119238" y="119994"/>
                    <a:pt x="119994" y="117933"/>
                    <a:pt x="119994" y="115383"/>
                  </a:cubicBezTo>
                  <a:lnTo>
                    <a:pt x="119994" y="32305"/>
                  </a:lnTo>
                  <a:cubicBezTo>
                    <a:pt x="120000" y="29755"/>
                    <a:pt x="119238" y="27688"/>
                    <a:pt x="118300" y="27688"/>
                  </a:cubicBezTo>
                  <a:lnTo>
                    <a:pt x="28155" y="27688"/>
                  </a:lnTo>
                  <a:lnTo>
                    <a:pt x="2136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518762" y="3437709"/>
              <a:ext cx="2380679" cy="875729"/>
            </a:xfrm>
            <a:custGeom>
              <a:rect l="l" t="t" r="r" b="b"/>
              <a:pathLst>
                <a:path w="119999" h="119999">
                  <a:moveTo>
                    <a:pt x="1694" y="0"/>
                  </a:moveTo>
                  <a:cubicBezTo>
                    <a:pt x="755" y="0"/>
                    <a:pt x="0" y="2061"/>
                    <a:pt x="0" y="4611"/>
                  </a:cubicBezTo>
                  <a:lnTo>
                    <a:pt x="0" y="87688"/>
                  </a:lnTo>
                  <a:cubicBezTo>
                    <a:pt x="0" y="90238"/>
                    <a:pt x="755" y="92305"/>
                    <a:pt x="1694" y="92305"/>
                  </a:cubicBezTo>
                  <a:lnTo>
                    <a:pt x="14594" y="92305"/>
                  </a:lnTo>
                  <a:lnTo>
                    <a:pt x="21383" y="119994"/>
                  </a:lnTo>
                  <a:lnTo>
                    <a:pt x="28177" y="92305"/>
                  </a:lnTo>
                  <a:lnTo>
                    <a:pt x="118300" y="92305"/>
                  </a:lnTo>
                  <a:cubicBezTo>
                    <a:pt x="119238" y="92305"/>
                    <a:pt x="119994" y="90238"/>
                    <a:pt x="119994" y="87688"/>
                  </a:cubicBezTo>
                  <a:lnTo>
                    <a:pt x="119994" y="4611"/>
                  </a:lnTo>
                  <a:cubicBezTo>
                    <a:pt x="120000" y="2061"/>
                    <a:pt x="119238" y="0"/>
                    <a:pt x="118300" y="0"/>
                  </a:cubicBezTo>
                  <a:lnTo>
                    <a:pt x="169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6040982" y="3242351"/>
              <a:ext cx="2379917" cy="875729"/>
            </a:xfrm>
            <a:custGeom>
              <a:rect l="l" t="t" r="r" b="b"/>
              <a:pathLst>
                <a:path w="119999" h="119999">
                  <a:moveTo>
                    <a:pt x="21366" y="0"/>
                  </a:moveTo>
                  <a:lnTo>
                    <a:pt x="14583" y="27688"/>
                  </a:lnTo>
                  <a:lnTo>
                    <a:pt x="1694" y="27688"/>
                  </a:lnTo>
                  <a:cubicBezTo>
                    <a:pt x="755" y="27688"/>
                    <a:pt x="0" y="29755"/>
                    <a:pt x="0" y="32305"/>
                  </a:cubicBezTo>
                  <a:lnTo>
                    <a:pt x="0" y="115383"/>
                  </a:lnTo>
                  <a:cubicBezTo>
                    <a:pt x="0" y="117933"/>
                    <a:pt x="755" y="119994"/>
                    <a:pt x="1694" y="119994"/>
                  </a:cubicBezTo>
                  <a:lnTo>
                    <a:pt x="118300" y="119994"/>
                  </a:lnTo>
                  <a:cubicBezTo>
                    <a:pt x="119238" y="119994"/>
                    <a:pt x="119994" y="117933"/>
                    <a:pt x="119994" y="115383"/>
                  </a:cubicBezTo>
                  <a:lnTo>
                    <a:pt x="119994" y="32305"/>
                  </a:lnTo>
                  <a:cubicBezTo>
                    <a:pt x="120000" y="29755"/>
                    <a:pt x="119238" y="27688"/>
                    <a:pt x="118300" y="27688"/>
                  </a:cubicBezTo>
                  <a:lnTo>
                    <a:pt x="28155" y="27688"/>
                  </a:lnTo>
                  <a:lnTo>
                    <a:pt x="21366"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8589205" y="3437709"/>
              <a:ext cx="2380679" cy="875729"/>
            </a:xfrm>
            <a:custGeom>
              <a:rect l="l" t="t" r="r" b="b"/>
              <a:pathLst>
                <a:path w="119999" h="119999">
                  <a:moveTo>
                    <a:pt x="1694" y="0"/>
                  </a:moveTo>
                  <a:cubicBezTo>
                    <a:pt x="755" y="0"/>
                    <a:pt x="0" y="2061"/>
                    <a:pt x="0" y="4611"/>
                  </a:cubicBezTo>
                  <a:lnTo>
                    <a:pt x="0" y="87688"/>
                  </a:lnTo>
                  <a:cubicBezTo>
                    <a:pt x="0" y="90238"/>
                    <a:pt x="755" y="92305"/>
                    <a:pt x="1694" y="92305"/>
                  </a:cubicBezTo>
                  <a:lnTo>
                    <a:pt x="14594" y="92305"/>
                  </a:lnTo>
                  <a:lnTo>
                    <a:pt x="21383" y="119994"/>
                  </a:lnTo>
                  <a:lnTo>
                    <a:pt x="28177" y="92305"/>
                  </a:lnTo>
                  <a:lnTo>
                    <a:pt x="118300" y="92305"/>
                  </a:lnTo>
                  <a:cubicBezTo>
                    <a:pt x="119238" y="92305"/>
                    <a:pt x="119994" y="90238"/>
                    <a:pt x="119994" y="87688"/>
                  </a:cubicBezTo>
                  <a:lnTo>
                    <a:pt x="119994" y="4611"/>
                  </a:lnTo>
                  <a:cubicBezTo>
                    <a:pt x="120000" y="2061"/>
                    <a:pt x="119238" y="0"/>
                    <a:pt x="118300" y="0"/>
                  </a:cubicBezTo>
                  <a:lnTo>
                    <a:pt x="1694"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3" name="Freeform 33"/>
          <p:cNvSpPr/>
          <p:nvPr/>
        </p:nvSpPr>
        <p:spPr>
          <a:xfrm>
            <a:off x="1167611" y="3622827"/>
            <a:ext cx="477393" cy="308134"/>
          </a:xfrm>
          <a:custGeom>
            <a:rect l="l" t="t" r="r" b="b"/>
            <a:pathLst>
              <a:path w="119999" h="119999">
                <a:moveTo>
                  <a:pt x="91807" y="33375"/>
                </a:moveTo>
                <a:lnTo>
                  <a:pt x="91807" y="33375"/>
                </a:lnTo>
                <a:cubicBezTo>
                  <a:pt x="89638" y="33375"/>
                  <a:pt x="87710" y="33375"/>
                  <a:pt x="85542" y="33375"/>
                </a:cubicBezTo>
                <a:cubicBezTo>
                  <a:pt x="81204" y="13500"/>
                  <a:pt x="70602" y="0"/>
                  <a:pt x="55662" y="0"/>
                </a:cubicBezTo>
                <a:cubicBezTo>
                  <a:pt x="38554" y="0"/>
                  <a:pt x="23614" y="23250"/>
                  <a:pt x="23614" y="50250"/>
                </a:cubicBezTo>
                <a:cubicBezTo>
                  <a:pt x="23614" y="50250"/>
                  <a:pt x="23614" y="53250"/>
                  <a:pt x="23614" y="56250"/>
                </a:cubicBezTo>
                <a:cubicBezTo>
                  <a:pt x="23614" y="56250"/>
                  <a:pt x="23614" y="56250"/>
                  <a:pt x="21445" y="56250"/>
                </a:cubicBezTo>
                <a:cubicBezTo>
                  <a:pt x="10843" y="56250"/>
                  <a:pt x="0" y="70125"/>
                  <a:pt x="0" y="90000"/>
                </a:cubicBezTo>
                <a:cubicBezTo>
                  <a:pt x="0" y="106500"/>
                  <a:pt x="10843" y="119625"/>
                  <a:pt x="21445" y="119625"/>
                </a:cubicBezTo>
                <a:cubicBezTo>
                  <a:pt x="91807" y="119625"/>
                  <a:pt x="91807" y="119625"/>
                  <a:pt x="91807" y="119625"/>
                </a:cubicBezTo>
                <a:cubicBezTo>
                  <a:pt x="106746" y="119625"/>
                  <a:pt x="119759" y="103125"/>
                  <a:pt x="119759" y="76500"/>
                </a:cubicBezTo>
                <a:cubicBezTo>
                  <a:pt x="119759" y="53250"/>
                  <a:pt x="106746" y="33375"/>
                  <a:pt x="91807" y="33375"/>
                </a:cubicBezTo>
                <a:close/>
                <a:moveTo>
                  <a:pt x="68433" y="73125"/>
                </a:moveTo>
                <a:lnTo>
                  <a:pt x="68433" y="73125"/>
                </a:lnTo>
                <a:cubicBezTo>
                  <a:pt x="64096" y="79875"/>
                  <a:pt x="53493" y="99750"/>
                  <a:pt x="51325" y="103125"/>
                </a:cubicBezTo>
                <a:cubicBezTo>
                  <a:pt x="51325" y="103125"/>
                  <a:pt x="49156" y="106500"/>
                  <a:pt x="46987" y="103125"/>
                </a:cubicBezTo>
                <a:cubicBezTo>
                  <a:pt x="46987" y="103125"/>
                  <a:pt x="46987" y="103125"/>
                  <a:pt x="46987" y="99750"/>
                </a:cubicBezTo>
                <a:lnTo>
                  <a:pt x="46987" y="96375"/>
                </a:lnTo>
                <a:cubicBezTo>
                  <a:pt x="53493" y="76500"/>
                  <a:pt x="53493" y="76500"/>
                  <a:pt x="53493" y="76500"/>
                </a:cubicBezTo>
                <a:cubicBezTo>
                  <a:pt x="53493" y="73125"/>
                  <a:pt x="51325" y="73125"/>
                  <a:pt x="49156" y="73125"/>
                </a:cubicBezTo>
                <a:lnTo>
                  <a:pt x="49156" y="73125"/>
                </a:lnTo>
                <a:cubicBezTo>
                  <a:pt x="46987" y="70125"/>
                  <a:pt x="44819" y="70125"/>
                  <a:pt x="44819" y="66750"/>
                </a:cubicBezTo>
                <a:cubicBezTo>
                  <a:pt x="44819" y="63375"/>
                  <a:pt x="44819" y="63375"/>
                  <a:pt x="46987" y="60000"/>
                </a:cubicBezTo>
                <a:cubicBezTo>
                  <a:pt x="49156" y="53250"/>
                  <a:pt x="62168" y="33375"/>
                  <a:pt x="62168" y="33375"/>
                </a:cubicBezTo>
                <a:cubicBezTo>
                  <a:pt x="64096" y="30000"/>
                  <a:pt x="64096" y="30000"/>
                  <a:pt x="66265" y="30000"/>
                </a:cubicBezTo>
                <a:cubicBezTo>
                  <a:pt x="66265" y="33375"/>
                  <a:pt x="68433" y="33375"/>
                  <a:pt x="68433" y="33375"/>
                </a:cubicBezTo>
                <a:cubicBezTo>
                  <a:pt x="68433" y="36375"/>
                  <a:pt x="66265" y="36375"/>
                  <a:pt x="66265" y="39750"/>
                </a:cubicBezTo>
                <a:cubicBezTo>
                  <a:pt x="60000" y="60000"/>
                  <a:pt x="60000" y="60000"/>
                  <a:pt x="60000" y="60000"/>
                </a:cubicBezTo>
                <a:cubicBezTo>
                  <a:pt x="62168" y="60000"/>
                  <a:pt x="64096" y="63375"/>
                  <a:pt x="66265" y="63375"/>
                </a:cubicBezTo>
                <a:lnTo>
                  <a:pt x="66265" y="63375"/>
                </a:lnTo>
                <a:cubicBezTo>
                  <a:pt x="68433" y="63375"/>
                  <a:pt x="70602" y="66750"/>
                  <a:pt x="70602" y="70125"/>
                </a:cubicBezTo>
                <a:lnTo>
                  <a:pt x="68433" y="73125"/>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762126" y="3604492"/>
            <a:ext cx="439388" cy="344805"/>
          </a:xfrm>
          <a:custGeom>
            <a:rect l="l" t="t" r="r" b="b"/>
            <a:pathLst>
              <a:path w="73" h="57">
                <a:moveTo>
                  <a:pt x="57" y="37"/>
                </a:moveTo>
                <a:cubicBezTo>
                  <a:pt x="38" y="56"/>
                  <a:pt x="38" y="56"/>
                  <a:pt x="38" y="56"/>
                </a:cubicBezTo>
                <a:cubicBezTo>
                  <a:pt x="37" y="57"/>
                  <a:pt x="36" y="57"/>
                  <a:pt x="34" y="57"/>
                </a:cubicBezTo>
                <a:cubicBezTo>
                  <a:pt x="33" y="57"/>
                  <a:pt x="32" y="57"/>
                  <a:pt x="31" y="56"/>
                </a:cubicBezTo>
                <a:cubicBezTo>
                  <a:pt x="4" y="28"/>
                  <a:pt x="4" y="28"/>
                  <a:pt x="4" y="28"/>
                </a:cubicBezTo>
                <a:cubicBezTo>
                  <a:pt x="2" y="27"/>
                  <a:pt x="0" y="23"/>
                  <a:pt x="0" y="20"/>
                </a:cubicBezTo>
                <a:cubicBezTo>
                  <a:pt x="0" y="4"/>
                  <a:pt x="0" y="4"/>
                  <a:pt x="0" y="4"/>
                </a:cubicBezTo>
                <a:cubicBezTo>
                  <a:pt x="0" y="2"/>
                  <a:pt x="3" y="0"/>
                  <a:pt x="5" y="0"/>
                </a:cubicBezTo>
                <a:cubicBezTo>
                  <a:pt x="21" y="0"/>
                  <a:pt x="21" y="0"/>
                  <a:pt x="21" y="0"/>
                </a:cubicBezTo>
                <a:cubicBezTo>
                  <a:pt x="24" y="0"/>
                  <a:pt x="27" y="1"/>
                  <a:pt x="29" y="3"/>
                </a:cubicBezTo>
                <a:cubicBezTo>
                  <a:pt x="57" y="30"/>
                  <a:pt x="57" y="30"/>
                  <a:pt x="57" y="30"/>
                </a:cubicBezTo>
                <a:cubicBezTo>
                  <a:pt x="57" y="31"/>
                  <a:pt x="58" y="32"/>
                  <a:pt x="58" y="34"/>
                </a:cubicBezTo>
                <a:cubicBezTo>
                  <a:pt x="58" y="35"/>
                  <a:pt x="57" y="36"/>
                  <a:pt x="57" y="37"/>
                </a:cubicBezTo>
                <a:close/>
                <a:moveTo>
                  <a:pt x="13" y="7"/>
                </a:moveTo>
                <a:cubicBezTo>
                  <a:pt x="10" y="7"/>
                  <a:pt x="8" y="9"/>
                  <a:pt x="8" y="12"/>
                </a:cubicBezTo>
                <a:cubicBezTo>
                  <a:pt x="8" y="14"/>
                  <a:pt x="10" y="17"/>
                  <a:pt x="13" y="17"/>
                </a:cubicBezTo>
                <a:cubicBezTo>
                  <a:pt x="15" y="17"/>
                  <a:pt x="17" y="14"/>
                  <a:pt x="17" y="12"/>
                </a:cubicBezTo>
                <a:cubicBezTo>
                  <a:pt x="17" y="9"/>
                  <a:pt x="15" y="7"/>
                  <a:pt x="13" y="7"/>
                </a:cubicBezTo>
                <a:close/>
                <a:moveTo>
                  <a:pt x="71" y="37"/>
                </a:moveTo>
                <a:cubicBezTo>
                  <a:pt x="52" y="56"/>
                  <a:pt x="52" y="56"/>
                  <a:pt x="52" y="56"/>
                </a:cubicBezTo>
                <a:cubicBezTo>
                  <a:pt x="52" y="57"/>
                  <a:pt x="50" y="57"/>
                  <a:pt x="49" y="57"/>
                </a:cubicBezTo>
                <a:cubicBezTo>
                  <a:pt x="47" y="57"/>
                  <a:pt x="46" y="56"/>
                  <a:pt x="45" y="55"/>
                </a:cubicBezTo>
                <a:cubicBezTo>
                  <a:pt x="63" y="37"/>
                  <a:pt x="63" y="37"/>
                  <a:pt x="63" y="37"/>
                </a:cubicBezTo>
                <a:cubicBezTo>
                  <a:pt x="63" y="36"/>
                  <a:pt x="64" y="35"/>
                  <a:pt x="64" y="34"/>
                </a:cubicBezTo>
                <a:cubicBezTo>
                  <a:pt x="64" y="32"/>
                  <a:pt x="63" y="31"/>
                  <a:pt x="63" y="30"/>
                </a:cubicBezTo>
                <a:cubicBezTo>
                  <a:pt x="35" y="3"/>
                  <a:pt x="35" y="3"/>
                  <a:pt x="35" y="3"/>
                </a:cubicBezTo>
                <a:cubicBezTo>
                  <a:pt x="34" y="1"/>
                  <a:pt x="30" y="0"/>
                  <a:pt x="27" y="0"/>
                </a:cubicBezTo>
                <a:cubicBezTo>
                  <a:pt x="36" y="0"/>
                  <a:pt x="36" y="0"/>
                  <a:pt x="36" y="0"/>
                </a:cubicBezTo>
                <a:cubicBezTo>
                  <a:pt x="38" y="0"/>
                  <a:pt x="42" y="1"/>
                  <a:pt x="44" y="3"/>
                </a:cubicBezTo>
                <a:cubicBezTo>
                  <a:pt x="71" y="30"/>
                  <a:pt x="71" y="30"/>
                  <a:pt x="71" y="30"/>
                </a:cubicBezTo>
                <a:cubicBezTo>
                  <a:pt x="72" y="31"/>
                  <a:pt x="73" y="32"/>
                  <a:pt x="73" y="34"/>
                </a:cubicBezTo>
                <a:cubicBezTo>
                  <a:pt x="73" y="35"/>
                  <a:pt x="72" y="36"/>
                  <a:pt x="71" y="37"/>
                </a:cubicBez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6211670" y="3600681"/>
            <a:ext cx="391477" cy="352425"/>
          </a:xfrm>
          <a:custGeom>
            <a:rect l="l" t="t" r="r" b="b"/>
            <a:pathLst>
              <a:path w="119999" h="119999">
                <a:moveTo>
                  <a:pt x="19277" y="40719"/>
                </a:moveTo>
                <a:lnTo>
                  <a:pt x="19277" y="40719"/>
                </a:lnTo>
                <a:cubicBezTo>
                  <a:pt x="23373" y="36134"/>
                  <a:pt x="27951" y="38561"/>
                  <a:pt x="34216" y="45573"/>
                </a:cubicBezTo>
                <a:cubicBezTo>
                  <a:pt x="36385" y="48000"/>
                  <a:pt x="36385" y="45573"/>
                  <a:pt x="36385" y="45573"/>
                </a:cubicBezTo>
                <a:cubicBezTo>
                  <a:pt x="38554" y="45573"/>
                  <a:pt x="44819" y="36134"/>
                  <a:pt x="46987" y="36134"/>
                </a:cubicBezTo>
                <a:cubicBezTo>
                  <a:pt x="46987" y="36134"/>
                  <a:pt x="46987" y="36134"/>
                  <a:pt x="46987" y="33707"/>
                </a:cubicBezTo>
                <a:cubicBezTo>
                  <a:pt x="44819" y="33707"/>
                  <a:pt x="42891" y="31280"/>
                  <a:pt x="42891" y="28853"/>
                </a:cubicBezTo>
                <a:cubicBezTo>
                  <a:pt x="32048" y="12134"/>
                  <a:pt x="72530" y="2696"/>
                  <a:pt x="66265" y="2696"/>
                </a:cubicBezTo>
                <a:cubicBezTo>
                  <a:pt x="61927" y="0"/>
                  <a:pt x="49156" y="0"/>
                  <a:pt x="46987" y="0"/>
                </a:cubicBezTo>
                <a:cubicBezTo>
                  <a:pt x="40722" y="2696"/>
                  <a:pt x="30120" y="9707"/>
                  <a:pt x="25783" y="14561"/>
                </a:cubicBezTo>
                <a:cubicBezTo>
                  <a:pt x="19277" y="19415"/>
                  <a:pt x="17349" y="21842"/>
                  <a:pt x="17349" y="21842"/>
                </a:cubicBezTo>
                <a:cubicBezTo>
                  <a:pt x="14939" y="24000"/>
                  <a:pt x="17349" y="28853"/>
                  <a:pt x="12771" y="31280"/>
                </a:cubicBezTo>
                <a:cubicBezTo>
                  <a:pt x="8674" y="33707"/>
                  <a:pt x="6506" y="31280"/>
                  <a:pt x="4337" y="33707"/>
                </a:cubicBezTo>
                <a:cubicBezTo>
                  <a:pt x="4337" y="36134"/>
                  <a:pt x="2168" y="36134"/>
                  <a:pt x="0" y="38561"/>
                </a:cubicBezTo>
                <a:lnTo>
                  <a:pt x="0" y="40719"/>
                </a:lnTo>
                <a:lnTo>
                  <a:pt x="8674" y="50426"/>
                </a:lnTo>
                <a:cubicBezTo>
                  <a:pt x="8674" y="52853"/>
                  <a:pt x="10602" y="52853"/>
                  <a:pt x="12771" y="52853"/>
                </a:cubicBezTo>
                <a:cubicBezTo>
                  <a:pt x="12771" y="50426"/>
                  <a:pt x="14939" y="48000"/>
                  <a:pt x="17349" y="48000"/>
                </a:cubicBezTo>
                <a:cubicBezTo>
                  <a:pt x="17349" y="48000"/>
                  <a:pt x="17349" y="40719"/>
                  <a:pt x="19277" y="40719"/>
                </a:cubicBezTo>
                <a:close/>
                <a:moveTo>
                  <a:pt x="53493" y="43146"/>
                </a:moveTo>
                <a:lnTo>
                  <a:pt x="53493" y="43146"/>
                </a:lnTo>
                <a:cubicBezTo>
                  <a:pt x="51325" y="43146"/>
                  <a:pt x="51325" y="43146"/>
                  <a:pt x="51325" y="43146"/>
                </a:cubicBezTo>
                <a:cubicBezTo>
                  <a:pt x="42891" y="50426"/>
                  <a:pt x="42891" y="50426"/>
                  <a:pt x="42891" y="50426"/>
                </a:cubicBezTo>
                <a:cubicBezTo>
                  <a:pt x="40722" y="52853"/>
                  <a:pt x="40722" y="52853"/>
                  <a:pt x="40722" y="55011"/>
                </a:cubicBezTo>
                <a:cubicBezTo>
                  <a:pt x="91807" y="117303"/>
                  <a:pt x="91807" y="117303"/>
                  <a:pt x="91807" y="117303"/>
                </a:cubicBezTo>
                <a:cubicBezTo>
                  <a:pt x="91807" y="119730"/>
                  <a:pt x="94216" y="119730"/>
                  <a:pt x="96144" y="117303"/>
                </a:cubicBezTo>
                <a:cubicBezTo>
                  <a:pt x="102650" y="112449"/>
                  <a:pt x="102650" y="112449"/>
                  <a:pt x="102650" y="112449"/>
                </a:cubicBezTo>
                <a:cubicBezTo>
                  <a:pt x="102650" y="110022"/>
                  <a:pt x="102650" y="107865"/>
                  <a:pt x="102650" y="107865"/>
                </a:cubicBezTo>
                <a:lnTo>
                  <a:pt x="53493" y="43146"/>
                </a:lnTo>
                <a:close/>
                <a:moveTo>
                  <a:pt x="119759" y="16988"/>
                </a:moveTo>
                <a:lnTo>
                  <a:pt x="119759" y="16988"/>
                </a:lnTo>
                <a:cubicBezTo>
                  <a:pt x="117590" y="12134"/>
                  <a:pt x="117590" y="14561"/>
                  <a:pt x="115421" y="14561"/>
                </a:cubicBezTo>
                <a:cubicBezTo>
                  <a:pt x="115421" y="16988"/>
                  <a:pt x="111084" y="21842"/>
                  <a:pt x="111084" y="24000"/>
                </a:cubicBezTo>
                <a:cubicBezTo>
                  <a:pt x="108915" y="28853"/>
                  <a:pt x="104819" y="33707"/>
                  <a:pt x="98313" y="28853"/>
                </a:cubicBezTo>
                <a:cubicBezTo>
                  <a:pt x="91807" y="21842"/>
                  <a:pt x="94216" y="19415"/>
                  <a:pt x="96144" y="16988"/>
                </a:cubicBezTo>
                <a:cubicBezTo>
                  <a:pt x="96144" y="14561"/>
                  <a:pt x="100481" y="7550"/>
                  <a:pt x="100481" y="5123"/>
                </a:cubicBezTo>
                <a:cubicBezTo>
                  <a:pt x="102650" y="5123"/>
                  <a:pt x="100481" y="2696"/>
                  <a:pt x="98313" y="2696"/>
                </a:cubicBezTo>
                <a:cubicBezTo>
                  <a:pt x="96144" y="5123"/>
                  <a:pt x="83373" y="9707"/>
                  <a:pt x="81204" y="19415"/>
                </a:cubicBezTo>
                <a:cubicBezTo>
                  <a:pt x="79036" y="26426"/>
                  <a:pt x="83373" y="33707"/>
                  <a:pt x="76867" y="40719"/>
                </a:cubicBezTo>
                <a:cubicBezTo>
                  <a:pt x="68433" y="50426"/>
                  <a:pt x="68433" y="50426"/>
                  <a:pt x="68433" y="50426"/>
                </a:cubicBezTo>
                <a:cubicBezTo>
                  <a:pt x="76867" y="62292"/>
                  <a:pt x="76867" y="62292"/>
                  <a:pt x="76867" y="62292"/>
                </a:cubicBezTo>
                <a:cubicBezTo>
                  <a:pt x="87710" y="50426"/>
                  <a:pt x="87710" y="50426"/>
                  <a:pt x="87710" y="50426"/>
                </a:cubicBezTo>
                <a:cubicBezTo>
                  <a:pt x="89638" y="48000"/>
                  <a:pt x="94216" y="45573"/>
                  <a:pt x="98313" y="48000"/>
                </a:cubicBezTo>
                <a:cubicBezTo>
                  <a:pt x="108915" y="50426"/>
                  <a:pt x="113253" y="45573"/>
                  <a:pt x="117590" y="38561"/>
                </a:cubicBezTo>
                <a:cubicBezTo>
                  <a:pt x="119759" y="31280"/>
                  <a:pt x="119759" y="19415"/>
                  <a:pt x="119759" y="16988"/>
                </a:cubicBezTo>
                <a:close/>
                <a:moveTo>
                  <a:pt x="17349" y="107865"/>
                </a:moveTo>
                <a:lnTo>
                  <a:pt x="17349" y="107865"/>
                </a:lnTo>
                <a:cubicBezTo>
                  <a:pt x="14939" y="110022"/>
                  <a:pt x="14939" y="112449"/>
                  <a:pt x="17349" y="112449"/>
                </a:cubicBezTo>
                <a:cubicBezTo>
                  <a:pt x="21445" y="119730"/>
                  <a:pt x="21445" y="119730"/>
                  <a:pt x="21445" y="119730"/>
                </a:cubicBezTo>
                <a:cubicBezTo>
                  <a:pt x="23373" y="119730"/>
                  <a:pt x="25783" y="119730"/>
                  <a:pt x="25783" y="117303"/>
                </a:cubicBezTo>
                <a:cubicBezTo>
                  <a:pt x="55662" y="86292"/>
                  <a:pt x="55662" y="86292"/>
                  <a:pt x="55662" y="86292"/>
                </a:cubicBezTo>
                <a:cubicBezTo>
                  <a:pt x="46987" y="74157"/>
                  <a:pt x="46987" y="74157"/>
                  <a:pt x="46987" y="74157"/>
                </a:cubicBezTo>
                <a:lnTo>
                  <a:pt x="17349" y="107865"/>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970539" y="1587506"/>
            <a:ext cx="2931336" cy="1654845"/>
          </a:xfrm>
          <a:prstGeom prst="rect">
            <a:avLst/>
          </a:prstGeom>
        </p:spPr>
        <p:txBody>
          <a:bodyPr vert="horz" wrap="square" lIns="0"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制定详细的标准化实施计划，包括实施目标、实施步骤、时间安排、资源保障等，确保标准化工作的有序推进。</a:t>
            </a:r>
          </a:p>
        </p:txBody>
      </p:sp>
      <p:sp>
        <p:nvSpPr>
          <p:cNvPr id="37" name="TextBox 37"/>
          <p:cNvSpPr txBox="1"/>
          <p:nvPr/>
        </p:nvSpPr>
        <p:spPr>
          <a:xfrm>
            <a:off x="3518762" y="4748090"/>
            <a:ext cx="2931336" cy="1654845"/>
          </a:xfrm>
          <a:prstGeom prst="rect">
            <a:avLst/>
          </a:prstGeom>
        </p:spPr>
        <p:txBody>
          <a:bodyPr vert="horz" wrap="square" lIns="0"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鼓励企业持续改进标准化工作，不断优化和完善标准化体系，提高企业核心竞争力和市场适应能力。</a:t>
            </a:r>
          </a:p>
        </p:txBody>
      </p:sp>
      <p:sp>
        <p:nvSpPr>
          <p:cNvPr id="38" name="TextBox 38"/>
          <p:cNvSpPr txBox="1"/>
          <p:nvPr/>
        </p:nvSpPr>
        <p:spPr>
          <a:xfrm>
            <a:off x="6040982" y="1587506"/>
            <a:ext cx="2931336" cy="1654845"/>
          </a:xfrm>
          <a:prstGeom prst="rect">
            <a:avLst/>
          </a:prstGeom>
        </p:spPr>
        <p:txBody>
          <a:bodyPr vert="horz" wrap="square" lIns="0"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加强标准化宣传培训工作，提高员工对标准化的认识和重视程度，增强标准化意识和能力。</a:t>
            </a:r>
          </a:p>
        </p:txBody>
      </p:sp>
      <p:sp>
        <p:nvSpPr>
          <p:cNvPr id="39" name="TextBox 39"/>
          <p:cNvSpPr txBox="1"/>
          <p:nvPr/>
        </p:nvSpPr>
        <p:spPr>
          <a:xfrm>
            <a:off x="8589205" y="4748090"/>
            <a:ext cx="2931336" cy="1654845"/>
          </a:xfrm>
          <a:prstGeom prst="rect">
            <a:avLst/>
          </a:prstGeom>
        </p:spPr>
        <p:txBody>
          <a:bodyPr vert="horz" wrap="square" lIns="0"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建立有效的标准化实施监督机制，对标准化工作进行定期检查和评估，及时发现问题并采取相应措施进行改进。</a:t>
            </a:r>
          </a:p>
        </p:txBody>
      </p:sp>
      <p:sp>
        <p:nvSpPr>
          <p:cNvPr id="40" name="Freeform 40"/>
          <p:cNvSpPr/>
          <p:nvPr/>
        </p:nvSpPr>
        <p:spPr>
          <a:xfrm>
            <a:off x="8750719" y="3623827"/>
            <a:ext cx="308134" cy="308134"/>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咨询项目管理与质量控制</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https://d.book118.com/817153103064006044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2024-09-18T21:16:16.928</cp:lastPrinted>
  <dcterms:created xsi:type="dcterms:W3CDTF">2024-09-18T13:16:16Z</dcterms:created>
  <dcterms:modified xsi:type="dcterms:W3CDTF">2024-09-18T13:16:19Z</dcterms:modified>
</cp:coreProperties>
</file>