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F38BA29-1256-4762-8790-F4E4BAC1E3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18C22E-AF22-4F86-BDA8-71A826D672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A7409C7-5F8F-4C2C-998F-3974C09ED6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43EC5E2-18C4-42AC-B1E2-E1695780E5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798A535-B264-4EBA-9D3D-828F863C20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8AF9110-89D0-4B1C-9B1F-E2D44D7BB1A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988357C-0EFA-4AEC-AB43-506ADD8EAA7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D3FEDF-A41A-4587-B730-07121276B7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557348-0172-448D-B2BB-196D3725A0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3D5F29-C412-4A4C-A138-4405F9827E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3EE985-15E4-472F-B1B5-2F28EDD97A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7200115041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屈曲分析</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汇报人：AA</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屈曲分析基本概念与原理</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结构稳定性与屈曲形态</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数值计算方法与实现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工程实例与案例分析</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实验方法与结果验证</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未来发展趋势与挑战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屈曲分析基本概念与原理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8873" r="3887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5434" r="25434"/>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指结构在受到压缩或弯曲作用时，由于稳定性不足而产生的侧向变形或扭曲。</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屈曲现象</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屈曲会导致结构刚度降低、承载能力下降，甚至引发结构倒塌等严重后果。</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危害</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屈曲现象及危害</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236" r="1823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屈曲分析是一种研究结构在压缩或弯曲作用下稳定性问题的分析方法。</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通过屈曲分析，可以预测结构在特定载荷下的稳定性表现，为结构设计提供重要依据，确保结构的安全性和稳定性。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屈曲分析定义与目的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目的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基本原理</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方法</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基本原理及方法</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屈曲分析方法主要包括线性屈曲分析和非线性屈曲分析。线性屈曲分析基于小变形假设，通过求解特征值问题得到结构的临界载荷和屈曲模态；非线性屈曲分析则考虑结构的大变形和塑性行为，采用迭代方法求解结构的平衡路径和失稳过程。</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屈曲分析基于结构力学和稳定性理论，通过建立数学模型描述结构的受力状态和变形行为，进而求解结构的临界载荷和屈曲模态。</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结构稳定性与屈曲形态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116" r="19116"/>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结构稳定性的定义</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结构在受到外力作用时，能够保持其原有形态和平衡状态的能力。</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稳定性与刚度的关系</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结构的稳定性与其刚度密切相关，刚度越大，结构越稳定。</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稳定性失效的后果</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结构失稳可能导致结构崩塌或产生不可恢复的变形，造成严重后果。</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结构稳定性概述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分叉屈曲</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极值点屈曲</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跳跃屈曲</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渐进屈曲</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屈曲形态分类与特点</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结构在达到临界荷载时，平衡路径出现分叉，产生不同的屈曲形态。</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结构在达到极值点荷载后，刚度矩阵出现奇异，导致结构失稳。</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结构在受到持续荷载作用时，逐渐发生变形和失稳。</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结构在达到某一荷载时，平衡路径发生跳跃，跳过某些不稳定的平衡状态。</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52684" y="4814330"/>
            <a:ext cx="2447925" cy="45720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边界条件</a:t>
            </a:r>
          </a:p>
        </p:txBody>
      </p:sp>
      <p:grpSp>
        <p:nvGrpSpPr>
          <p:cNvPr id="3" name="Group 3"/>
          <p:cNvGrpSpPr/>
          <p:nvPr/>
        </p:nvGrpSpPr>
        <p:grpSpPr>
          <a:xfrm>
            <a:off x="1341364" y="3161470"/>
            <a:ext cx="9743254" cy="1324183"/>
            <a:chOff x="1341364" y="3161470"/>
            <a:chExt cx="9743254" cy="1324183"/>
          </a:xfrm>
        </p:grpSpPr>
        <p:sp>
          <p:nvSpPr>
            <p:cNvPr id="4" name="Freeform 4"/>
            <p:cNvSpPr/>
            <p:nvPr/>
          </p:nvSpPr>
          <p:spPr>
            <a:xfrm>
              <a:off x="1341364" y="3161470"/>
              <a:ext cx="1614527" cy="1324183"/>
            </a:xfrm>
            <a:custGeom>
              <a:rect l="l" t="t" r="r" b="b"/>
              <a:pathLst>
                <a:path w="21564" h="21560">
                  <a:moveTo>
                    <a:pt x="8863" y="0"/>
                  </a:moveTo>
                  <a:cubicBezTo>
                    <a:pt x="6596" y="0"/>
                    <a:pt x="4331" y="1054"/>
                    <a:pt x="2601" y="3162"/>
                  </a:cubicBezTo>
                  <a:cubicBezTo>
                    <a:pt x="868" y="5275"/>
                    <a:pt x="3" y="8045"/>
                    <a:pt x="7" y="10814"/>
                  </a:cubicBezTo>
                  <a:cubicBezTo>
                    <a:pt x="-34" y="11071"/>
                    <a:pt x="108" y="11320"/>
                    <a:pt x="320" y="11364"/>
                  </a:cubicBezTo>
                  <a:cubicBezTo>
                    <a:pt x="586" y="11418"/>
                    <a:pt x="818" y="11140"/>
                    <a:pt x="780" y="10814"/>
                  </a:cubicBezTo>
                  <a:cubicBezTo>
                    <a:pt x="776" y="8287"/>
                    <a:pt x="1566" y="5758"/>
                    <a:pt x="3148" y="3829"/>
                  </a:cubicBezTo>
                  <a:cubicBezTo>
                    <a:pt x="4727" y="1905"/>
                    <a:pt x="6794" y="942"/>
                    <a:pt x="8863" y="942"/>
                  </a:cubicBezTo>
                  <a:cubicBezTo>
                    <a:pt x="10932" y="942"/>
                    <a:pt x="12999" y="1905"/>
                    <a:pt x="14578" y="3829"/>
                  </a:cubicBezTo>
                  <a:cubicBezTo>
                    <a:pt x="16160" y="5758"/>
                    <a:pt x="16950" y="8287"/>
                    <a:pt x="16946" y="10814"/>
                  </a:cubicBezTo>
                  <a:cubicBezTo>
                    <a:pt x="16911" y="11075"/>
                    <a:pt x="17062" y="11320"/>
                    <a:pt x="17277" y="11353"/>
                  </a:cubicBezTo>
                  <a:cubicBezTo>
                    <a:pt x="17290" y="11355"/>
                    <a:pt x="17301" y="11349"/>
                    <a:pt x="17313" y="11349"/>
                  </a:cubicBezTo>
                  <a:lnTo>
                    <a:pt x="17313" y="11356"/>
                  </a:lnTo>
                  <a:lnTo>
                    <a:pt x="20220" y="11356"/>
                  </a:lnTo>
                  <a:lnTo>
                    <a:pt x="19252" y="12536"/>
                  </a:lnTo>
                  <a:cubicBezTo>
                    <a:pt x="19099" y="12723"/>
                    <a:pt x="19099" y="13028"/>
                    <a:pt x="19252" y="13214"/>
                  </a:cubicBezTo>
                  <a:cubicBezTo>
                    <a:pt x="19405" y="13401"/>
                    <a:pt x="19655" y="13401"/>
                    <a:pt x="19808" y="13214"/>
                  </a:cubicBezTo>
                  <a:lnTo>
                    <a:pt x="21449" y="11210"/>
                  </a:lnTo>
                  <a:cubicBezTo>
                    <a:pt x="21527" y="11115"/>
                    <a:pt x="21565" y="10990"/>
                    <a:pt x="21564" y="10865"/>
                  </a:cubicBezTo>
                  <a:cubicBezTo>
                    <a:pt x="21566" y="10740"/>
                    <a:pt x="21528" y="10610"/>
                    <a:pt x="21449" y="10514"/>
                  </a:cubicBezTo>
                  <a:lnTo>
                    <a:pt x="19808" y="8513"/>
                  </a:lnTo>
                  <a:cubicBezTo>
                    <a:pt x="19732" y="8419"/>
                    <a:pt x="19632" y="8373"/>
                    <a:pt x="19532" y="8373"/>
                  </a:cubicBezTo>
                  <a:cubicBezTo>
                    <a:pt x="19431" y="8373"/>
                    <a:pt x="19329" y="8419"/>
                    <a:pt x="19252" y="8513"/>
                  </a:cubicBezTo>
                  <a:cubicBezTo>
                    <a:pt x="19099" y="8699"/>
                    <a:pt x="19099" y="9001"/>
                    <a:pt x="19252" y="9187"/>
                  </a:cubicBezTo>
                  <a:lnTo>
                    <a:pt x="20244" y="10396"/>
                  </a:lnTo>
                  <a:lnTo>
                    <a:pt x="17704" y="10396"/>
                  </a:lnTo>
                  <a:cubicBezTo>
                    <a:pt x="17624" y="7769"/>
                    <a:pt x="16771" y="5169"/>
                    <a:pt x="15125" y="3162"/>
                  </a:cubicBezTo>
                  <a:cubicBezTo>
                    <a:pt x="13395" y="1054"/>
                    <a:pt x="11130" y="0"/>
                    <a:pt x="8863" y="0"/>
                  </a:cubicBezTo>
                  <a:close/>
                  <a:moveTo>
                    <a:pt x="590" y="12199"/>
                  </a:moveTo>
                  <a:cubicBezTo>
                    <a:pt x="532" y="12191"/>
                    <a:pt x="470" y="12198"/>
                    <a:pt x="410" y="12225"/>
                  </a:cubicBezTo>
                  <a:cubicBezTo>
                    <a:pt x="220" y="12309"/>
                    <a:pt x="117" y="12561"/>
                    <a:pt x="178" y="12797"/>
                  </a:cubicBezTo>
                  <a:cubicBezTo>
                    <a:pt x="234" y="13160"/>
                    <a:pt x="306" y="13519"/>
                    <a:pt x="392" y="13874"/>
                  </a:cubicBezTo>
                  <a:cubicBezTo>
                    <a:pt x="478" y="14229"/>
                    <a:pt x="576" y="14580"/>
                    <a:pt x="693" y="14926"/>
                  </a:cubicBezTo>
                  <a:cubicBezTo>
                    <a:pt x="753" y="15129"/>
                    <a:pt x="923" y="15251"/>
                    <a:pt x="1098" y="15219"/>
                  </a:cubicBezTo>
                  <a:cubicBezTo>
                    <a:pt x="1348" y="15173"/>
                    <a:pt x="1499" y="14858"/>
                    <a:pt x="1408" y="14570"/>
                  </a:cubicBezTo>
                  <a:cubicBezTo>
                    <a:pt x="1301" y="14255"/>
                    <a:pt x="1210" y="13934"/>
                    <a:pt x="1131" y="13610"/>
                  </a:cubicBezTo>
                  <a:cubicBezTo>
                    <a:pt x="1053" y="13287"/>
                    <a:pt x="987" y="12960"/>
                    <a:pt x="936" y="12628"/>
                  </a:cubicBezTo>
                  <a:cubicBezTo>
                    <a:pt x="917" y="12394"/>
                    <a:pt x="767" y="12225"/>
                    <a:pt x="590" y="12199"/>
                  </a:cubicBezTo>
                  <a:close/>
                  <a:moveTo>
                    <a:pt x="17121" y="12269"/>
                  </a:moveTo>
                  <a:cubicBezTo>
                    <a:pt x="16967" y="12292"/>
                    <a:pt x="16833" y="12424"/>
                    <a:pt x="16790" y="12617"/>
                  </a:cubicBezTo>
                  <a:cubicBezTo>
                    <a:pt x="16740" y="12945"/>
                    <a:pt x="16678" y="13271"/>
                    <a:pt x="16601" y="13592"/>
                  </a:cubicBezTo>
                  <a:cubicBezTo>
                    <a:pt x="16523" y="13914"/>
                    <a:pt x="16431" y="14230"/>
                    <a:pt x="16327" y="14541"/>
                  </a:cubicBezTo>
                  <a:cubicBezTo>
                    <a:pt x="16288" y="14720"/>
                    <a:pt x="16342" y="14911"/>
                    <a:pt x="16462" y="15025"/>
                  </a:cubicBezTo>
                  <a:cubicBezTo>
                    <a:pt x="16649" y="15201"/>
                    <a:pt x="16919" y="15143"/>
                    <a:pt x="17046" y="14900"/>
                  </a:cubicBezTo>
                  <a:cubicBezTo>
                    <a:pt x="17160" y="14557"/>
                    <a:pt x="17259" y="14210"/>
                    <a:pt x="17343" y="13856"/>
                  </a:cubicBezTo>
                  <a:cubicBezTo>
                    <a:pt x="17427" y="13503"/>
                    <a:pt x="17496" y="13146"/>
                    <a:pt x="17551" y="12786"/>
                  </a:cubicBezTo>
                  <a:cubicBezTo>
                    <a:pt x="17572" y="12559"/>
                    <a:pt x="17457" y="12347"/>
                    <a:pt x="17277" y="12284"/>
                  </a:cubicBezTo>
                  <a:cubicBezTo>
                    <a:pt x="17224" y="12265"/>
                    <a:pt x="17172" y="12261"/>
                    <a:pt x="17121" y="12269"/>
                  </a:cubicBezTo>
                  <a:close/>
                  <a:moveTo>
                    <a:pt x="16213" y="15501"/>
                  </a:moveTo>
                  <a:cubicBezTo>
                    <a:pt x="16054" y="15485"/>
                    <a:pt x="15895" y="15590"/>
                    <a:pt x="15825" y="15779"/>
                  </a:cubicBezTo>
                  <a:cubicBezTo>
                    <a:pt x="15703" y="16033"/>
                    <a:pt x="15571" y="16281"/>
                    <a:pt x="15428" y="16523"/>
                  </a:cubicBezTo>
                  <a:cubicBezTo>
                    <a:pt x="15286" y="16765"/>
                    <a:pt x="15134" y="17001"/>
                    <a:pt x="14971" y="17231"/>
                  </a:cubicBezTo>
                  <a:cubicBezTo>
                    <a:pt x="14798" y="17435"/>
                    <a:pt x="14815" y="17780"/>
                    <a:pt x="15007" y="17956"/>
                  </a:cubicBezTo>
                  <a:cubicBezTo>
                    <a:pt x="15183" y="18117"/>
                    <a:pt x="15433" y="18067"/>
                    <a:pt x="15558" y="17846"/>
                  </a:cubicBezTo>
                  <a:cubicBezTo>
                    <a:pt x="15736" y="17595"/>
                    <a:pt x="15903" y="17338"/>
                    <a:pt x="16060" y="17073"/>
                  </a:cubicBezTo>
                  <a:cubicBezTo>
                    <a:pt x="16216" y="16808"/>
                    <a:pt x="16362" y="16534"/>
                    <a:pt x="16495" y="16256"/>
                  </a:cubicBezTo>
                  <a:cubicBezTo>
                    <a:pt x="16634" y="16023"/>
                    <a:pt x="16576" y="15698"/>
                    <a:pt x="16369" y="15560"/>
                  </a:cubicBezTo>
                  <a:cubicBezTo>
                    <a:pt x="16319" y="15526"/>
                    <a:pt x="16266" y="15506"/>
                    <a:pt x="16213" y="15501"/>
                  </a:cubicBezTo>
                  <a:close/>
                  <a:moveTo>
                    <a:pt x="1474" y="15541"/>
                  </a:moveTo>
                  <a:cubicBezTo>
                    <a:pt x="1416" y="15556"/>
                    <a:pt x="1359" y="15588"/>
                    <a:pt x="1309" y="15637"/>
                  </a:cubicBezTo>
                  <a:cubicBezTo>
                    <a:pt x="1143" y="15797"/>
                    <a:pt x="1116" y="16091"/>
                    <a:pt x="1249" y="16293"/>
                  </a:cubicBezTo>
                  <a:cubicBezTo>
                    <a:pt x="1380" y="16563"/>
                    <a:pt x="1521" y="16827"/>
                    <a:pt x="1672" y="17084"/>
                  </a:cubicBezTo>
                  <a:cubicBezTo>
                    <a:pt x="1824" y="17341"/>
                    <a:pt x="1987" y="17591"/>
                    <a:pt x="2159" y="17835"/>
                  </a:cubicBezTo>
                  <a:cubicBezTo>
                    <a:pt x="2320" y="18038"/>
                    <a:pt x="2589" y="18031"/>
                    <a:pt x="2740" y="17817"/>
                  </a:cubicBezTo>
                  <a:cubicBezTo>
                    <a:pt x="2860" y="17646"/>
                    <a:pt x="2861" y="17393"/>
                    <a:pt x="2743" y="17220"/>
                  </a:cubicBezTo>
                  <a:cubicBezTo>
                    <a:pt x="2585" y="16997"/>
                    <a:pt x="2438" y="16769"/>
                    <a:pt x="2301" y="16534"/>
                  </a:cubicBezTo>
                  <a:cubicBezTo>
                    <a:pt x="2163" y="16300"/>
                    <a:pt x="2035" y="16058"/>
                    <a:pt x="1916" y="15812"/>
                  </a:cubicBezTo>
                  <a:cubicBezTo>
                    <a:pt x="1835" y="15599"/>
                    <a:pt x="1648" y="15497"/>
                    <a:pt x="1474" y="15541"/>
                  </a:cubicBezTo>
                  <a:close/>
                  <a:moveTo>
                    <a:pt x="3296" y="18191"/>
                  </a:moveTo>
                  <a:cubicBezTo>
                    <a:pt x="3169" y="18222"/>
                    <a:pt x="3054" y="18325"/>
                    <a:pt x="3001" y="18491"/>
                  </a:cubicBezTo>
                  <a:cubicBezTo>
                    <a:pt x="2934" y="18701"/>
                    <a:pt x="3004" y="18940"/>
                    <a:pt x="3167" y="19048"/>
                  </a:cubicBezTo>
                  <a:cubicBezTo>
                    <a:pt x="3429" y="19318"/>
                    <a:pt x="3701" y="19568"/>
                    <a:pt x="3981" y="19796"/>
                  </a:cubicBezTo>
                  <a:cubicBezTo>
                    <a:pt x="4261" y="20023"/>
                    <a:pt x="4548" y="20228"/>
                    <a:pt x="4844" y="20411"/>
                  </a:cubicBezTo>
                  <a:cubicBezTo>
                    <a:pt x="5045" y="20564"/>
                    <a:pt x="5313" y="20464"/>
                    <a:pt x="5409" y="20199"/>
                  </a:cubicBezTo>
                  <a:cubicBezTo>
                    <a:pt x="5498" y="19954"/>
                    <a:pt x="5398" y="19668"/>
                    <a:pt x="5193" y="19572"/>
                  </a:cubicBezTo>
                  <a:cubicBezTo>
                    <a:pt x="4923" y="19405"/>
                    <a:pt x="4660" y="19219"/>
                    <a:pt x="4405" y="19012"/>
                  </a:cubicBezTo>
                  <a:cubicBezTo>
                    <a:pt x="4150" y="18804"/>
                    <a:pt x="3902" y="18576"/>
                    <a:pt x="3663" y="18330"/>
                  </a:cubicBezTo>
                  <a:cubicBezTo>
                    <a:pt x="3561" y="18201"/>
                    <a:pt x="3423" y="18160"/>
                    <a:pt x="3296" y="18191"/>
                  </a:cubicBezTo>
                  <a:close/>
                  <a:moveTo>
                    <a:pt x="14373" y="18253"/>
                  </a:moveTo>
                  <a:cubicBezTo>
                    <a:pt x="14265" y="18225"/>
                    <a:pt x="14147" y="18254"/>
                    <a:pt x="14051" y="18345"/>
                  </a:cubicBezTo>
                  <a:cubicBezTo>
                    <a:pt x="13803" y="18599"/>
                    <a:pt x="13546" y="18833"/>
                    <a:pt x="13279" y="19045"/>
                  </a:cubicBezTo>
                  <a:cubicBezTo>
                    <a:pt x="13012" y="19256"/>
                    <a:pt x="12736" y="19446"/>
                    <a:pt x="12455" y="19616"/>
                  </a:cubicBezTo>
                  <a:cubicBezTo>
                    <a:pt x="12254" y="19709"/>
                    <a:pt x="12155" y="19985"/>
                    <a:pt x="12236" y="20228"/>
                  </a:cubicBezTo>
                  <a:cubicBezTo>
                    <a:pt x="12327" y="20504"/>
                    <a:pt x="12600" y="20612"/>
                    <a:pt x="12807" y="20455"/>
                  </a:cubicBezTo>
                  <a:cubicBezTo>
                    <a:pt x="13114" y="20269"/>
                    <a:pt x="13415" y="20061"/>
                    <a:pt x="13706" y="19829"/>
                  </a:cubicBezTo>
                  <a:cubicBezTo>
                    <a:pt x="13996" y="19597"/>
                    <a:pt x="14276" y="19341"/>
                    <a:pt x="14547" y="19063"/>
                  </a:cubicBezTo>
                  <a:cubicBezTo>
                    <a:pt x="14685" y="18924"/>
                    <a:pt x="14723" y="18686"/>
                    <a:pt x="14638" y="18495"/>
                  </a:cubicBezTo>
                  <a:cubicBezTo>
                    <a:pt x="14580" y="18365"/>
                    <a:pt x="14481" y="18281"/>
                    <a:pt x="14373" y="18253"/>
                  </a:cubicBezTo>
                  <a:close/>
                  <a:moveTo>
                    <a:pt x="6272" y="20166"/>
                  </a:moveTo>
                  <a:cubicBezTo>
                    <a:pt x="6117" y="20186"/>
                    <a:pt x="5979" y="20316"/>
                    <a:pt x="5935" y="20510"/>
                  </a:cubicBezTo>
                  <a:cubicBezTo>
                    <a:pt x="5880" y="20756"/>
                    <a:pt x="5996" y="21012"/>
                    <a:pt x="6197" y="21086"/>
                  </a:cubicBezTo>
                  <a:cubicBezTo>
                    <a:pt x="6522" y="21210"/>
                    <a:pt x="6854" y="21312"/>
                    <a:pt x="7189" y="21390"/>
                  </a:cubicBezTo>
                  <a:cubicBezTo>
                    <a:pt x="7522" y="21467"/>
                    <a:pt x="7857" y="21521"/>
                    <a:pt x="8196" y="21551"/>
                  </a:cubicBezTo>
                  <a:cubicBezTo>
                    <a:pt x="8371" y="21550"/>
                    <a:pt x="8523" y="21400"/>
                    <a:pt x="8562" y="21192"/>
                  </a:cubicBezTo>
                  <a:cubicBezTo>
                    <a:pt x="8613" y="20926"/>
                    <a:pt x="8473" y="20664"/>
                    <a:pt x="8253" y="20613"/>
                  </a:cubicBezTo>
                  <a:cubicBezTo>
                    <a:pt x="7944" y="20585"/>
                    <a:pt x="7637" y="20534"/>
                    <a:pt x="7333" y="20463"/>
                  </a:cubicBezTo>
                  <a:cubicBezTo>
                    <a:pt x="7029" y="20391"/>
                    <a:pt x="6726" y="20299"/>
                    <a:pt x="6428" y="20184"/>
                  </a:cubicBezTo>
                  <a:cubicBezTo>
                    <a:pt x="6375" y="20164"/>
                    <a:pt x="6323" y="20159"/>
                    <a:pt x="6272" y="20166"/>
                  </a:cubicBezTo>
                  <a:close/>
                  <a:moveTo>
                    <a:pt x="11388" y="20195"/>
                  </a:moveTo>
                  <a:cubicBezTo>
                    <a:pt x="11330" y="20188"/>
                    <a:pt x="11270" y="20194"/>
                    <a:pt x="11211" y="20221"/>
                  </a:cubicBezTo>
                  <a:cubicBezTo>
                    <a:pt x="10921" y="20328"/>
                    <a:pt x="10629" y="20412"/>
                    <a:pt x="10333" y="20477"/>
                  </a:cubicBezTo>
                  <a:cubicBezTo>
                    <a:pt x="10038" y="20543"/>
                    <a:pt x="9740" y="20588"/>
                    <a:pt x="9440" y="20613"/>
                  </a:cubicBezTo>
                  <a:cubicBezTo>
                    <a:pt x="9241" y="20600"/>
                    <a:pt x="9067" y="20779"/>
                    <a:pt x="9043" y="21020"/>
                  </a:cubicBezTo>
                  <a:cubicBezTo>
                    <a:pt x="9012" y="21336"/>
                    <a:pt x="9236" y="21600"/>
                    <a:pt x="9494" y="21555"/>
                  </a:cubicBezTo>
                  <a:cubicBezTo>
                    <a:pt x="9824" y="21527"/>
                    <a:pt x="10152" y="21477"/>
                    <a:pt x="10477" y="21405"/>
                  </a:cubicBezTo>
                  <a:cubicBezTo>
                    <a:pt x="10803" y="21332"/>
                    <a:pt x="11124" y="21240"/>
                    <a:pt x="11442" y="21122"/>
                  </a:cubicBezTo>
                  <a:cubicBezTo>
                    <a:pt x="11637" y="21071"/>
                    <a:pt x="11768" y="20846"/>
                    <a:pt x="11740" y="20606"/>
                  </a:cubicBezTo>
                  <a:cubicBezTo>
                    <a:pt x="11713" y="20378"/>
                    <a:pt x="11561" y="20217"/>
                    <a:pt x="11388" y="2019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V="1">
              <a:off x="3379103" y="3161470"/>
              <a:ext cx="1614527" cy="1324183"/>
            </a:xfrm>
            <a:custGeom>
              <a:rect l="l" t="t" r="r" b="b"/>
              <a:pathLst>
                <a:path w="21564" h="21560">
                  <a:moveTo>
                    <a:pt x="8863" y="0"/>
                  </a:moveTo>
                  <a:cubicBezTo>
                    <a:pt x="6596" y="0"/>
                    <a:pt x="4331" y="1054"/>
                    <a:pt x="2601" y="3162"/>
                  </a:cubicBezTo>
                  <a:cubicBezTo>
                    <a:pt x="868" y="5275"/>
                    <a:pt x="3" y="8045"/>
                    <a:pt x="7" y="10814"/>
                  </a:cubicBezTo>
                  <a:cubicBezTo>
                    <a:pt x="-34" y="11071"/>
                    <a:pt x="108" y="11320"/>
                    <a:pt x="320" y="11364"/>
                  </a:cubicBezTo>
                  <a:cubicBezTo>
                    <a:pt x="586" y="11418"/>
                    <a:pt x="818" y="11140"/>
                    <a:pt x="780" y="10814"/>
                  </a:cubicBezTo>
                  <a:cubicBezTo>
                    <a:pt x="776" y="8287"/>
                    <a:pt x="1566" y="5758"/>
                    <a:pt x="3148" y="3829"/>
                  </a:cubicBezTo>
                  <a:cubicBezTo>
                    <a:pt x="4727" y="1905"/>
                    <a:pt x="6794" y="942"/>
                    <a:pt x="8863" y="942"/>
                  </a:cubicBezTo>
                  <a:cubicBezTo>
                    <a:pt x="10932" y="942"/>
                    <a:pt x="12999" y="1905"/>
                    <a:pt x="14578" y="3829"/>
                  </a:cubicBezTo>
                  <a:cubicBezTo>
                    <a:pt x="16160" y="5758"/>
                    <a:pt x="16950" y="8287"/>
                    <a:pt x="16946" y="10814"/>
                  </a:cubicBezTo>
                  <a:cubicBezTo>
                    <a:pt x="16911" y="11075"/>
                    <a:pt x="17062" y="11320"/>
                    <a:pt x="17277" y="11353"/>
                  </a:cubicBezTo>
                  <a:cubicBezTo>
                    <a:pt x="17290" y="11355"/>
                    <a:pt x="17301" y="11349"/>
                    <a:pt x="17313" y="11349"/>
                  </a:cubicBezTo>
                  <a:lnTo>
                    <a:pt x="17313" y="11356"/>
                  </a:lnTo>
                  <a:lnTo>
                    <a:pt x="20220" y="11356"/>
                  </a:lnTo>
                  <a:lnTo>
                    <a:pt x="19252" y="12536"/>
                  </a:lnTo>
                  <a:cubicBezTo>
                    <a:pt x="19099" y="12723"/>
                    <a:pt x="19099" y="13028"/>
                    <a:pt x="19252" y="13214"/>
                  </a:cubicBezTo>
                  <a:cubicBezTo>
                    <a:pt x="19405" y="13401"/>
                    <a:pt x="19655" y="13401"/>
                    <a:pt x="19808" y="13214"/>
                  </a:cubicBezTo>
                  <a:lnTo>
                    <a:pt x="21449" y="11210"/>
                  </a:lnTo>
                  <a:cubicBezTo>
                    <a:pt x="21527" y="11115"/>
                    <a:pt x="21565" y="10990"/>
                    <a:pt x="21564" y="10865"/>
                  </a:cubicBezTo>
                  <a:cubicBezTo>
                    <a:pt x="21566" y="10740"/>
                    <a:pt x="21528" y="10610"/>
                    <a:pt x="21449" y="10514"/>
                  </a:cubicBezTo>
                  <a:lnTo>
                    <a:pt x="19808" y="8513"/>
                  </a:lnTo>
                  <a:cubicBezTo>
                    <a:pt x="19732" y="8419"/>
                    <a:pt x="19632" y="8373"/>
                    <a:pt x="19532" y="8373"/>
                  </a:cubicBezTo>
                  <a:cubicBezTo>
                    <a:pt x="19431" y="8373"/>
                    <a:pt x="19329" y="8419"/>
                    <a:pt x="19252" y="8513"/>
                  </a:cubicBezTo>
                  <a:cubicBezTo>
                    <a:pt x="19099" y="8699"/>
                    <a:pt x="19099" y="9001"/>
                    <a:pt x="19252" y="9187"/>
                  </a:cubicBezTo>
                  <a:lnTo>
                    <a:pt x="20244" y="10396"/>
                  </a:lnTo>
                  <a:lnTo>
                    <a:pt x="17704" y="10396"/>
                  </a:lnTo>
                  <a:cubicBezTo>
                    <a:pt x="17624" y="7769"/>
                    <a:pt x="16771" y="5169"/>
                    <a:pt x="15125" y="3162"/>
                  </a:cubicBezTo>
                  <a:cubicBezTo>
                    <a:pt x="13395" y="1054"/>
                    <a:pt x="11130" y="0"/>
                    <a:pt x="8863" y="0"/>
                  </a:cubicBezTo>
                  <a:close/>
                  <a:moveTo>
                    <a:pt x="590" y="12199"/>
                  </a:moveTo>
                  <a:cubicBezTo>
                    <a:pt x="532" y="12191"/>
                    <a:pt x="470" y="12198"/>
                    <a:pt x="410" y="12225"/>
                  </a:cubicBezTo>
                  <a:cubicBezTo>
                    <a:pt x="220" y="12309"/>
                    <a:pt x="117" y="12561"/>
                    <a:pt x="178" y="12797"/>
                  </a:cubicBezTo>
                  <a:cubicBezTo>
                    <a:pt x="234" y="13160"/>
                    <a:pt x="306" y="13519"/>
                    <a:pt x="392" y="13874"/>
                  </a:cubicBezTo>
                  <a:cubicBezTo>
                    <a:pt x="478" y="14229"/>
                    <a:pt x="576" y="14580"/>
                    <a:pt x="693" y="14926"/>
                  </a:cubicBezTo>
                  <a:cubicBezTo>
                    <a:pt x="753" y="15129"/>
                    <a:pt x="923" y="15251"/>
                    <a:pt x="1098" y="15219"/>
                  </a:cubicBezTo>
                  <a:cubicBezTo>
                    <a:pt x="1348" y="15173"/>
                    <a:pt x="1499" y="14858"/>
                    <a:pt x="1408" y="14570"/>
                  </a:cubicBezTo>
                  <a:cubicBezTo>
                    <a:pt x="1301" y="14255"/>
                    <a:pt x="1210" y="13934"/>
                    <a:pt x="1131" y="13610"/>
                  </a:cubicBezTo>
                  <a:cubicBezTo>
                    <a:pt x="1053" y="13287"/>
                    <a:pt x="987" y="12960"/>
                    <a:pt x="936" y="12628"/>
                  </a:cubicBezTo>
                  <a:cubicBezTo>
                    <a:pt x="917" y="12394"/>
                    <a:pt x="767" y="12225"/>
                    <a:pt x="590" y="12199"/>
                  </a:cubicBezTo>
                  <a:close/>
                  <a:moveTo>
                    <a:pt x="17121" y="12269"/>
                  </a:moveTo>
                  <a:cubicBezTo>
                    <a:pt x="16967" y="12292"/>
                    <a:pt x="16833" y="12424"/>
                    <a:pt x="16790" y="12617"/>
                  </a:cubicBezTo>
                  <a:cubicBezTo>
                    <a:pt x="16740" y="12945"/>
                    <a:pt x="16678" y="13271"/>
                    <a:pt x="16601" y="13592"/>
                  </a:cubicBezTo>
                  <a:cubicBezTo>
                    <a:pt x="16523" y="13914"/>
                    <a:pt x="16431" y="14230"/>
                    <a:pt x="16327" y="14541"/>
                  </a:cubicBezTo>
                  <a:cubicBezTo>
                    <a:pt x="16288" y="14720"/>
                    <a:pt x="16342" y="14911"/>
                    <a:pt x="16462" y="15025"/>
                  </a:cubicBezTo>
                  <a:cubicBezTo>
                    <a:pt x="16649" y="15201"/>
                    <a:pt x="16919" y="15143"/>
                    <a:pt x="17046" y="14900"/>
                  </a:cubicBezTo>
                  <a:cubicBezTo>
                    <a:pt x="17160" y="14557"/>
                    <a:pt x="17259" y="14210"/>
                    <a:pt x="17343" y="13856"/>
                  </a:cubicBezTo>
                  <a:cubicBezTo>
                    <a:pt x="17427" y="13503"/>
                    <a:pt x="17496" y="13146"/>
                    <a:pt x="17551" y="12786"/>
                  </a:cubicBezTo>
                  <a:cubicBezTo>
                    <a:pt x="17572" y="12559"/>
                    <a:pt x="17457" y="12347"/>
                    <a:pt x="17277" y="12284"/>
                  </a:cubicBezTo>
                  <a:cubicBezTo>
                    <a:pt x="17224" y="12265"/>
                    <a:pt x="17172" y="12261"/>
                    <a:pt x="17121" y="12269"/>
                  </a:cubicBezTo>
                  <a:close/>
                  <a:moveTo>
                    <a:pt x="16213" y="15501"/>
                  </a:moveTo>
                  <a:cubicBezTo>
                    <a:pt x="16054" y="15485"/>
                    <a:pt x="15895" y="15590"/>
                    <a:pt x="15825" y="15779"/>
                  </a:cubicBezTo>
                  <a:cubicBezTo>
                    <a:pt x="15703" y="16033"/>
                    <a:pt x="15571" y="16281"/>
                    <a:pt x="15428" y="16523"/>
                  </a:cubicBezTo>
                  <a:cubicBezTo>
                    <a:pt x="15286" y="16765"/>
                    <a:pt x="15134" y="17001"/>
                    <a:pt x="14971" y="17231"/>
                  </a:cubicBezTo>
                  <a:cubicBezTo>
                    <a:pt x="14798" y="17435"/>
                    <a:pt x="14815" y="17780"/>
                    <a:pt x="15007" y="17956"/>
                  </a:cubicBezTo>
                  <a:cubicBezTo>
                    <a:pt x="15183" y="18117"/>
                    <a:pt x="15433" y="18067"/>
                    <a:pt x="15558" y="17846"/>
                  </a:cubicBezTo>
                  <a:cubicBezTo>
                    <a:pt x="15736" y="17595"/>
                    <a:pt x="15903" y="17338"/>
                    <a:pt x="16060" y="17073"/>
                  </a:cubicBezTo>
                  <a:cubicBezTo>
                    <a:pt x="16216" y="16808"/>
                    <a:pt x="16362" y="16534"/>
                    <a:pt x="16495" y="16256"/>
                  </a:cubicBezTo>
                  <a:cubicBezTo>
                    <a:pt x="16634" y="16023"/>
                    <a:pt x="16576" y="15698"/>
                    <a:pt x="16369" y="15560"/>
                  </a:cubicBezTo>
                  <a:cubicBezTo>
                    <a:pt x="16319" y="15526"/>
                    <a:pt x="16266" y="15506"/>
                    <a:pt x="16213" y="15501"/>
                  </a:cubicBezTo>
                  <a:close/>
                  <a:moveTo>
                    <a:pt x="1474" y="15541"/>
                  </a:moveTo>
                  <a:cubicBezTo>
                    <a:pt x="1416" y="15556"/>
                    <a:pt x="1359" y="15588"/>
                    <a:pt x="1309" y="15637"/>
                  </a:cubicBezTo>
                  <a:cubicBezTo>
                    <a:pt x="1143" y="15797"/>
                    <a:pt x="1116" y="16091"/>
                    <a:pt x="1249" y="16293"/>
                  </a:cubicBezTo>
                  <a:cubicBezTo>
                    <a:pt x="1380" y="16563"/>
                    <a:pt x="1521" y="16827"/>
                    <a:pt x="1672" y="17084"/>
                  </a:cubicBezTo>
                  <a:cubicBezTo>
                    <a:pt x="1824" y="17341"/>
                    <a:pt x="1987" y="17591"/>
                    <a:pt x="2159" y="17835"/>
                  </a:cubicBezTo>
                  <a:cubicBezTo>
                    <a:pt x="2320" y="18038"/>
                    <a:pt x="2589" y="18031"/>
                    <a:pt x="2740" y="17817"/>
                  </a:cubicBezTo>
                  <a:cubicBezTo>
                    <a:pt x="2860" y="17646"/>
                    <a:pt x="2861" y="17393"/>
                    <a:pt x="2743" y="17220"/>
                  </a:cubicBezTo>
                  <a:cubicBezTo>
                    <a:pt x="2585" y="16997"/>
                    <a:pt x="2438" y="16769"/>
                    <a:pt x="2301" y="16534"/>
                  </a:cubicBezTo>
                  <a:cubicBezTo>
                    <a:pt x="2163" y="16300"/>
                    <a:pt x="2035" y="16058"/>
                    <a:pt x="1916" y="15812"/>
                  </a:cubicBezTo>
                  <a:cubicBezTo>
                    <a:pt x="1835" y="15599"/>
                    <a:pt x="1648" y="15497"/>
                    <a:pt x="1474" y="15541"/>
                  </a:cubicBezTo>
                  <a:close/>
                  <a:moveTo>
                    <a:pt x="3296" y="18191"/>
                  </a:moveTo>
                  <a:cubicBezTo>
                    <a:pt x="3169" y="18222"/>
                    <a:pt x="3054" y="18325"/>
                    <a:pt x="3001" y="18491"/>
                  </a:cubicBezTo>
                  <a:cubicBezTo>
                    <a:pt x="2934" y="18701"/>
                    <a:pt x="3004" y="18940"/>
                    <a:pt x="3167" y="19048"/>
                  </a:cubicBezTo>
                  <a:cubicBezTo>
                    <a:pt x="3429" y="19318"/>
                    <a:pt x="3701" y="19568"/>
                    <a:pt x="3981" y="19796"/>
                  </a:cubicBezTo>
                  <a:cubicBezTo>
                    <a:pt x="4261" y="20023"/>
                    <a:pt x="4548" y="20228"/>
                    <a:pt x="4844" y="20411"/>
                  </a:cubicBezTo>
                  <a:cubicBezTo>
                    <a:pt x="5045" y="20564"/>
                    <a:pt x="5313" y="20464"/>
                    <a:pt x="5409" y="20199"/>
                  </a:cubicBezTo>
                  <a:cubicBezTo>
                    <a:pt x="5498" y="19954"/>
                    <a:pt x="5398" y="19668"/>
                    <a:pt x="5193" y="19572"/>
                  </a:cubicBezTo>
                  <a:cubicBezTo>
                    <a:pt x="4923" y="19405"/>
                    <a:pt x="4660" y="19219"/>
                    <a:pt x="4405" y="19012"/>
                  </a:cubicBezTo>
                  <a:cubicBezTo>
                    <a:pt x="4150" y="18804"/>
                    <a:pt x="3902" y="18576"/>
                    <a:pt x="3663" y="18330"/>
                  </a:cubicBezTo>
                  <a:cubicBezTo>
                    <a:pt x="3561" y="18201"/>
                    <a:pt x="3423" y="18160"/>
                    <a:pt x="3296" y="18191"/>
                  </a:cubicBezTo>
                  <a:close/>
                  <a:moveTo>
                    <a:pt x="14373" y="18253"/>
                  </a:moveTo>
                  <a:cubicBezTo>
                    <a:pt x="14265" y="18225"/>
                    <a:pt x="14147" y="18254"/>
                    <a:pt x="14051" y="18345"/>
                  </a:cubicBezTo>
                  <a:cubicBezTo>
                    <a:pt x="13803" y="18599"/>
                    <a:pt x="13546" y="18833"/>
                    <a:pt x="13279" y="19045"/>
                  </a:cubicBezTo>
                  <a:cubicBezTo>
                    <a:pt x="13012" y="19256"/>
                    <a:pt x="12736" y="19446"/>
                    <a:pt x="12455" y="19616"/>
                  </a:cubicBezTo>
                  <a:cubicBezTo>
                    <a:pt x="12254" y="19709"/>
                    <a:pt x="12155" y="19985"/>
                    <a:pt x="12236" y="20228"/>
                  </a:cubicBezTo>
                  <a:cubicBezTo>
                    <a:pt x="12327" y="20504"/>
                    <a:pt x="12600" y="20612"/>
                    <a:pt x="12807" y="20455"/>
                  </a:cubicBezTo>
                  <a:cubicBezTo>
                    <a:pt x="13114" y="20269"/>
                    <a:pt x="13415" y="20061"/>
                    <a:pt x="13706" y="19829"/>
                  </a:cubicBezTo>
                  <a:cubicBezTo>
                    <a:pt x="13996" y="19597"/>
                    <a:pt x="14276" y="19341"/>
                    <a:pt x="14547" y="19063"/>
                  </a:cubicBezTo>
                  <a:cubicBezTo>
                    <a:pt x="14685" y="18924"/>
                    <a:pt x="14723" y="18686"/>
                    <a:pt x="14638" y="18495"/>
                  </a:cubicBezTo>
                  <a:cubicBezTo>
                    <a:pt x="14580" y="18365"/>
                    <a:pt x="14481" y="18281"/>
                    <a:pt x="14373" y="18253"/>
                  </a:cubicBezTo>
                  <a:close/>
                  <a:moveTo>
                    <a:pt x="6272" y="20166"/>
                  </a:moveTo>
                  <a:cubicBezTo>
                    <a:pt x="6117" y="20186"/>
                    <a:pt x="5979" y="20316"/>
                    <a:pt x="5935" y="20510"/>
                  </a:cubicBezTo>
                  <a:cubicBezTo>
                    <a:pt x="5880" y="20756"/>
                    <a:pt x="5996" y="21012"/>
                    <a:pt x="6197" y="21086"/>
                  </a:cubicBezTo>
                  <a:cubicBezTo>
                    <a:pt x="6522" y="21210"/>
                    <a:pt x="6854" y="21312"/>
                    <a:pt x="7189" y="21390"/>
                  </a:cubicBezTo>
                  <a:cubicBezTo>
                    <a:pt x="7522" y="21467"/>
                    <a:pt x="7857" y="21521"/>
                    <a:pt x="8196" y="21551"/>
                  </a:cubicBezTo>
                  <a:cubicBezTo>
                    <a:pt x="8371" y="21550"/>
                    <a:pt x="8523" y="21400"/>
                    <a:pt x="8562" y="21192"/>
                  </a:cubicBezTo>
                  <a:cubicBezTo>
                    <a:pt x="8613" y="20926"/>
                    <a:pt x="8473" y="20664"/>
                    <a:pt x="8253" y="20613"/>
                  </a:cubicBezTo>
                  <a:cubicBezTo>
                    <a:pt x="7944" y="20585"/>
                    <a:pt x="7637" y="20534"/>
                    <a:pt x="7333" y="20463"/>
                  </a:cubicBezTo>
                  <a:cubicBezTo>
                    <a:pt x="7029" y="20391"/>
                    <a:pt x="6726" y="20299"/>
                    <a:pt x="6428" y="20184"/>
                  </a:cubicBezTo>
                  <a:cubicBezTo>
                    <a:pt x="6375" y="20164"/>
                    <a:pt x="6323" y="20159"/>
                    <a:pt x="6272" y="20166"/>
                  </a:cubicBezTo>
                  <a:close/>
                  <a:moveTo>
                    <a:pt x="11388" y="20195"/>
                  </a:moveTo>
                  <a:cubicBezTo>
                    <a:pt x="11330" y="20188"/>
                    <a:pt x="11270" y="20194"/>
                    <a:pt x="11211" y="20221"/>
                  </a:cubicBezTo>
                  <a:cubicBezTo>
                    <a:pt x="10921" y="20328"/>
                    <a:pt x="10629" y="20412"/>
                    <a:pt x="10333" y="20477"/>
                  </a:cubicBezTo>
                  <a:cubicBezTo>
                    <a:pt x="10038" y="20543"/>
                    <a:pt x="9740" y="20588"/>
                    <a:pt x="9440" y="20613"/>
                  </a:cubicBezTo>
                  <a:cubicBezTo>
                    <a:pt x="9241" y="20600"/>
                    <a:pt x="9067" y="20779"/>
                    <a:pt x="9043" y="21020"/>
                  </a:cubicBezTo>
                  <a:cubicBezTo>
                    <a:pt x="9012" y="21336"/>
                    <a:pt x="9236" y="21600"/>
                    <a:pt x="9494" y="21555"/>
                  </a:cubicBezTo>
                  <a:cubicBezTo>
                    <a:pt x="9824" y="21527"/>
                    <a:pt x="10152" y="21477"/>
                    <a:pt x="10477" y="21405"/>
                  </a:cubicBezTo>
                  <a:cubicBezTo>
                    <a:pt x="10803" y="21332"/>
                    <a:pt x="11124" y="21240"/>
                    <a:pt x="11442" y="21122"/>
                  </a:cubicBezTo>
                  <a:cubicBezTo>
                    <a:pt x="11637" y="21071"/>
                    <a:pt x="11768" y="20846"/>
                    <a:pt x="11740" y="20606"/>
                  </a:cubicBezTo>
                  <a:cubicBezTo>
                    <a:pt x="11713" y="20378"/>
                    <a:pt x="11561" y="20217"/>
                    <a:pt x="11388" y="20195"/>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412930" y="3161470"/>
              <a:ext cx="1614527" cy="1324183"/>
            </a:xfrm>
            <a:custGeom>
              <a:rect l="l" t="t" r="r" b="b"/>
              <a:pathLst>
                <a:path w="21564" h="21560">
                  <a:moveTo>
                    <a:pt x="8863" y="0"/>
                  </a:moveTo>
                  <a:cubicBezTo>
                    <a:pt x="6596" y="0"/>
                    <a:pt x="4331" y="1054"/>
                    <a:pt x="2601" y="3162"/>
                  </a:cubicBezTo>
                  <a:cubicBezTo>
                    <a:pt x="868" y="5275"/>
                    <a:pt x="3" y="8045"/>
                    <a:pt x="7" y="10814"/>
                  </a:cubicBezTo>
                  <a:cubicBezTo>
                    <a:pt x="-34" y="11071"/>
                    <a:pt x="108" y="11320"/>
                    <a:pt x="320" y="11364"/>
                  </a:cubicBezTo>
                  <a:cubicBezTo>
                    <a:pt x="586" y="11418"/>
                    <a:pt x="818" y="11140"/>
                    <a:pt x="780" y="10814"/>
                  </a:cubicBezTo>
                  <a:cubicBezTo>
                    <a:pt x="776" y="8287"/>
                    <a:pt x="1566" y="5758"/>
                    <a:pt x="3148" y="3829"/>
                  </a:cubicBezTo>
                  <a:cubicBezTo>
                    <a:pt x="4727" y="1905"/>
                    <a:pt x="6794" y="942"/>
                    <a:pt x="8863" y="942"/>
                  </a:cubicBezTo>
                  <a:cubicBezTo>
                    <a:pt x="10932" y="942"/>
                    <a:pt x="12999" y="1905"/>
                    <a:pt x="14578" y="3829"/>
                  </a:cubicBezTo>
                  <a:cubicBezTo>
                    <a:pt x="16160" y="5758"/>
                    <a:pt x="16950" y="8287"/>
                    <a:pt x="16946" y="10814"/>
                  </a:cubicBezTo>
                  <a:cubicBezTo>
                    <a:pt x="16911" y="11075"/>
                    <a:pt x="17062" y="11320"/>
                    <a:pt x="17277" y="11353"/>
                  </a:cubicBezTo>
                  <a:cubicBezTo>
                    <a:pt x="17290" y="11355"/>
                    <a:pt x="17301" y="11349"/>
                    <a:pt x="17313" y="11349"/>
                  </a:cubicBezTo>
                  <a:lnTo>
                    <a:pt x="17313" y="11356"/>
                  </a:lnTo>
                  <a:lnTo>
                    <a:pt x="20220" y="11356"/>
                  </a:lnTo>
                  <a:lnTo>
                    <a:pt x="19252" y="12536"/>
                  </a:lnTo>
                  <a:cubicBezTo>
                    <a:pt x="19099" y="12723"/>
                    <a:pt x="19099" y="13028"/>
                    <a:pt x="19252" y="13214"/>
                  </a:cubicBezTo>
                  <a:cubicBezTo>
                    <a:pt x="19405" y="13401"/>
                    <a:pt x="19655" y="13401"/>
                    <a:pt x="19808" y="13214"/>
                  </a:cubicBezTo>
                  <a:lnTo>
                    <a:pt x="21449" y="11210"/>
                  </a:lnTo>
                  <a:cubicBezTo>
                    <a:pt x="21527" y="11115"/>
                    <a:pt x="21565" y="10990"/>
                    <a:pt x="21564" y="10865"/>
                  </a:cubicBezTo>
                  <a:cubicBezTo>
                    <a:pt x="21566" y="10740"/>
                    <a:pt x="21528" y="10610"/>
                    <a:pt x="21449" y="10514"/>
                  </a:cubicBezTo>
                  <a:lnTo>
                    <a:pt x="19808" y="8513"/>
                  </a:lnTo>
                  <a:cubicBezTo>
                    <a:pt x="19732" y="8419"/>
                    <a:pt x="19632" y="8373"/>
                    <a:pt x="19532" y="8373"/>
                  </a:cubicBezTo>
                  <a:cubicBezTo>
                    <a:pt x="19431" y="8373"/>
                    <a:pt x="19329" y="8419"/>
                    <a:pt x="19252" y="8513"/>
                  </a:cubicBezTo>
                  <a:cubicBezTo>
                    <a:pt x="19099" y="8699"/>
                    <a:pt x="19099" y="9001"/>
                    <a:pt x="19252" y="9187"/>
                  </a:cubicBezTo>
                  <a:lnTo>
                    <a:pt x="20244" y="10396"/>
                  </a:lnTo>
                  <a:lnTo>
                    <a:pt x="17704" y="10396"/>
                  </a:lnTo>
                  <a:cubicBezTo>
                    <a:pt x="17624" y="7769"/>
                    <a:pt x="16771" y="5169"/>
                    <a:pt x="15125" y="3162"/>
                  </a:cubicBezTo>
                  <a:cubicBezTo>
                    <a:pt x="13395" y="1054"/>
                    <a:pt x="11130" y="0"/>
                    <a:pt x="8863" y="0"/>
                  </a:cubicBezTo>
                  <a:close/>
                  <a:moveTo>
                    <a:pt x="590" y="12199"/>
                  </a:moveTo>
                  <a:cubicBezTo>
                    <a:pt x="532" y="12191"/>
                    <a:pt x="470" y="12198"/>
                    <a:pt x="410" y="12225"/>
                  </a:cubicBezTo>
                  <a:cubicBezTo>
                    <a:pt x="220" y="12309"/>
                    <a:pt x="117" y="12561"/>
                    <a:pt x="178" y="12797"/>
                  </a:cubicBezTo>
                  <a:cubicBezTo>
                    <a:pt x="234" y="13160"/>
                    <a:pt x="306" y="13519"/>
                    <a:pt x="392" y="13874"/>
                  </a:cubicBezTo>
                  <a:cubicBezTo>
                    <a:pt x="478" y="14229"/>
                    <a:pt x="576" y="14580"/>
                    <a:pt x="693" y="14926"/>
                  </a:cubicBezTo>
                  <a:cubicBezTo>
                    <a:pt x="753" y="15129"/>
                    <a:pt x="923" y="15251"/>
                    <a:pt x="1098" y="15219"/>
                  </a:cubicBezTo>
                  <a:cubicBezTo>
                    <a:pt x="1348" y="15173"/>
                    <a:pt x="1499" y="14858"/>
                    <a:pt x="1408" y="14570"/>
                  </a:cubicBezTo>
                  <a:cubicBezTo>
                    <a:pt x="1301" y="14255"/>
                    <a:pt x="1210" y="13934"/>
                    <a:pt x="1131" y="13610"/>
                  </a:cubicBezTo>
                  <a:cubicBezTo>
                    <a:pt x="1053" y="13287"/>
                    <a:pt x="987" y="12960"/>
                    <a:pt x="936" y="12628"/>
                  </a:cubicBezTo>
                  <a:cubicBezTo>
                    <a:pt x="917" y="12394"/>
                    <a:pt x="767" y="12225"/>
                    <a:pt x="590" y="12199"/>
                  </a:cubicBezTo>
                  <a:close/>
                  <a:moveTo>
                    <a:pt x="17121" y="12269"/>
                  </a:moveTo>
                  <a:cubicBezTo>
                    <a:pt x="16967" y="12292"/>
                    <a:pt x="16833" y="12424"/>
                    <a:pt x="16790" y="12617"/>
                  </a:cubicBezTo>
                  <a:cubicBezTo>
                    <a:pt x="16740" y="12945"/>
                    <a:pt x="16678" y="13271"/>
                    <a:pt x="16601" y="13592"/>
                  </a:cubicBezTo>
                  <a:cubicBezTo>
                    <a:pt x="16523" y="13914"/>
                    <a:pt x="16431" y="14230"/>
                    <a:pt x="16327" y="14541"/>
                  </a:cubicBezTo>
                  <a:cubicBezTo>
                    <a:pt x="16288" y="14720"/>
                    <a:pt x="16342" y="14911"/>
                    <a:pt x="16462" y="15025"/>
                  </a:cubicBezTo>
                  <a:cubicBezTo>
                    <a:pt x="16649" y="15201"/>
                    <a:pt x="16919" y="15143"/>
                    <a:pt x="17046" y="14900"/>
                  </a:cubicBezTo>
                  <a:cubicBezTo>
                    <a:pt x="17160" y="14557"/>
                    <a:pt x="17259" y="14210"/>
                    <a:pt x="17343" y="13856"/>
                  </a:cubicBezTo>
                  <a:cubicBezTo>
                    <a:pt x="17427" y="13503"/>
                    <a:pt x="17496" y="13146"/>
                    <a:pt x="17551" y="12786"/>
                  </a:cubicBezTo>
                  <a:cubicBezTo>
                    <a:pt x="17572" y="12559"/>
                    <a:pt x="17457" y="12347"/>
                    <a:pt x="17277" y="12284"/>
                  </a:cubicBezTo>
                  <a:cubicBezTo>
                    <a:pt x="17224" y="12265"/>
                    <a:pt x="17172" y="12261"/>
                    <a:pt x="17121" y="12269"/>
                  </a:cubicBezTo>
                  <a:close/>
                  <a:moveTo>
                    <a:pt x="16213" y="15501"/>
                  </a:moveTo>
                  <a:cubicBezTo>
                    <a:pt x="16054" y="15485"/>
                    <a:pt x="15895" y="15590"/>
                    <a:pt x="15825" y="15779"/>
                  </a:cubicBezTo>
                  <a:cubicBezTo>
                    <a:pt x="15703" y="16033"/>
                    <a:pt x="15571" y="16281"/>
                    <a:pt x="15428" y="16523"/>
                  </a:cubicBezTo>
                  <a:cubicBezTo>
                    <a:pt x="15286" y="16765"/>
                    <a:pt x="15134" y="17001"/>
                    <a:pt x="14971" y="17231"/>
                  </a:cubicBezTo>
                  <a:cubicBezTo>
                    <a:pt x="14798" y="17435"/>
                    <a:pt x="14815" y="17780"/>
                    <a:pt x="15007" y="17956"/>
                  </a:cubicBezTo>
                  <a:cubicBezTo>
                    <a:pt x="15183" y="18117"/>
                    <a:pt x="15433" y="18067"/>
                    <a:pt x="15558" y="17846"/>
                  </a:cubicBezTo>
                  <a:cubicBezTo>
                    <a:pt x="15736" y="17595"/>
                    <a:pt x="15903" y="17338"/>
                    <a:pt x="16060" y="17073"/>
                  </a:cubicBezTo>
                  <a:cubicBezTo>
                    <a:pt x="16216" y="16808"/>
                    <a:pt x="16362" y="16534"/>
                    <a:pt x="16495" y="16256"/>
                  </a:cubicBezTo>
                  <a:cubicBezTo>
                    <a:pt x="16634" y="16023"/>
                    <a:pt x="16576" y="15698"/>
                    <a:pt x="16369" y="15560"/>
                  </a:cubicBezTo>
                  <a:cubicBezTo>
                    <a:pt x="16319" y="15526"/>
                    <a:pt x="16266" y="15506"/>
                    <a:pt x="16213" y="15501"/>
                  </a:cubicBezTo>
                  <a:close/>
                  <a:moveTo>
                    <a:pt x="1474" y="15541"/>
                  </a:moveTo>
                  <a:cubicBezTo>
                    <a:pt x="1416" y="15556"/>
                    <a:pt x="1359" y="15588"/>
                    <a:pt x="1309" y="15637"/>
                  </a:cubicBezTo>
                  <a:cubicBezTo>
                    <a:pt x="1143" y="15797"/>
                    <a:pt x="1116" y="16091"/>
                    <a:pt x="1249" y="16293"/>
                  </a:cubicBezTo>
                  <a:cubicBezTo>
                    <a:pt x="1380" y="16563"/>
                    <a:pt x="1521" y="16827"/>
                    <a:pt x="1672" y="17084"/>
                  </a:cubicBezTo>
                  <a:cubicBezTo>
                    <a:pt x="1824" y="17341"/>
                    <a:pt x="1987" y="17591"/>
                    <a:pt x="2159" y="17835"/>
                  </a:cubicBezTo>
                  <a:cubicBezTo>
                    <a:pt x="2320" y="18038"/>
                    <a:pt x="2589" y="18031"/>
                    <a:pt x="2740" y="17817"/>
                  </a:cubicBezTo>
                  <a:cubicBezTo>
                    <a:pt x="2860" y="17646"/>
                    <a:pt x="2861" y="17393"/>
                    <a:pt x="2743" y="17220"/>
                  </a:cubicBezTo>
                  <a:cubicBezTo>
                    <a:pt x="2585" y="16997"/>
                    <a:pt x="2438" y="16769"/>
                    <a:pt x="2301" y="16534"/>
                  </a:cubicBezTo>
                  <a:cubicBezTo>
                    <a:pt x="2163" y="16300"/>
                    <a:pt x="2035" y="16058"/>
                    <a:pt x="1916" y="15812"/>
                  </a:cubicBezTo>
                  <a:cubicBezTo>
                    <a:pt x="1835" y="15599"/>
                    <a:pt x="1648" y="15497"/>
                    <a:pt x="1474" y="15541"/>
                  </a:cubicBezTo>
                  <a:close/>
                  <a:moveTo>
                    <a:pt x="3296" y="18191"/>
                  </a:moveTo>
                  <a:cubicBezTo>
                    <a:pt x="3169" y="18222"/>
                    <a:pt x="3054" y="18325"/>
                    <a:pt x="3001" y="18491"/>
                  </a:cubicBezTo>
                  <a:cubicBezTo>
                    <a:pt x="2934" y="18701"/>
                    <a:pt x="3004" y="18940"/>
                    <a:pt x="3167" y="19048"/>
                  </a:cubicBezTo>
                  <a:cubicBezTo>
                    <a:pt x="3429" y="19318"/>
                    <a:pt x="3701" y="19568"/>
                    <a:pt x="3981" y="19796"/>
                  </a:cubicBezTo>
                  <a:cubicBezTo>
                    <a:pt x="4261" y="20023"/>
                    <a:pt x="4548" y="20228"/>
                    <a:pt x="4844" y="20411"/>
                  </a:cubicBezTo>
                  <a:cubicBezTo>
                    <a:pt x="5045" y="20564"/>
                    <a:pt x="5313" y="20464"/>
                    <a:pt x="5409" y="20199"/>
                  </a:cubicBezTo>
                  <a:cubicBezTo>
                    <a:pt x="5498" y="19954"/>
                    <a:pt x="5398" y="19668"/>
                    <a:pt x="5193" y="19572"/>
                  </a:cubicBezTo>
                  <a:cubicBezTo>
                    <a:pt x="4923" y="19405"/>
                    <a:pt x="4660" y="19219"/>
                    <a:pt x="4405" y="19012"/>
                  </a:cubicBezTo>
                  <a:cubicBezTo>
                    <a:pt x="4150" y="18804"/>
                    <a:pt x="3902" y="18576"/>
                    <a:pt x="3663" y="18330"/>
                  </a:cubicBezTo>
                  <a:cubicBezTo>
                    <a:pt x="3561" y="18201"/>
                    <a:pt x="3423" y="18160"/>
                    <a:pt x="3296" y="18191"/>
                  </a:cubicBezTo>
                  <a:close/>
                  <a:moveTo>
                    <a:pt x="14373" y="18253"/>
                  </a:moveTo>
                  <a:cubicBezTo>
                    <a:pt x="14265" y="18225"/>
                    <a:pt x="14147" y="18254"/>
                    <a:pt x="14051" y="18345"/>
                  </a:cubicBezTo>
                  <a:cubicBezTo>
                    <a:pt x="13803" y="18599"/>
                    <a:pt x="13546" y="18833"/>
                    <a:pt x="13279" y="19045"/>
                  </a:cubicBezTo>
                  <a:cubicBezTo>
                    <a:pt x="13012" y="19256"/>
                    <a:pt x="12736" y="19446"/>
                    <a:pt x="12455" y="19616"/>
                  </a:cubicBezTo>
                  <a:cubicBezTo>
                    <a:pt x="12254" y="19709"/>
                    <a:pt x="12155" y="19985"/>
                    <a:pt x="12236" y="20228"/>
                  </a:cubicBezTo>
                  <a:cubicBezTo>
                    <a:pt x="12327" y="20504"/>
                    <a:pt x="12600" y="20612"/>
                    <a:pt x="12807" y="20455"/>
                  </a:cubicBezTo>
                  <a:cubicBezTo>
                    <a:pt x="13114" y="20269"/>
                    <a:pt x="13415" y="20061"/>
                    <a:pt x="13706" y="19829"/>
                  </a:cubicBezTo>
                  <a:cubicBezTo>
                    <a:pt x="13996" y="19597"/>
                    <a:pt x="14276" y="19341"/>
                    <a:pt x="14547" y="19063"/>
                  </a:cubicBezTo>
                  <a:cubicBezTo>
                    <a:pt x="14685" y="18924"/>
                    <a:pt x="14723" y="18686"/>
                    <a:pt x="14638" y="18495"/>
                  </a:cubicBezTo>
                  <a:cubicBezTo>
                    <a:pt x="14580" y="18365"/>
                    <a:pt x="14481" y="18281"/>
                    <a:pt x="14373" y="18253"/>
                  </a:cubicBezTo>
                  <a:close/>
                  <a:moveTo>
                    <a:pt x="6272" y="20166"/>
                  </a:moveTo>
                  <a:cubicBezTo>
                    <a:pt x="6117" y="20186"/>
                    <a:pt x="5979" y="20316"/>
                    <a:pt x="5935" y="20510"/>
                  </a:cubicBezTo>
                  <a:cubicBezTo>
                    <a:pt x="5880" y="20756"/>
                    <a:pt x="5996" y="21012"/>
                    <a:pt x="6197" y="21086"/>
                  </a:cubicBezTo>
                  <a:cubicBezTo>
                    <a:pt x="6522" y="21210"/>
                    <a:pt x="6854" y="21312"/>
                    <a:pt x="7189" y="21390"/>
                  </a:cubicBezTo>
                  <a:cubicBezTo>
                    <a:pt x="7522" y="21467"/>
                    <a:pt x="7857" y="21521"/>
                    <a:pt x="8196" y="21551"/>
                  </a:cubicBezTo>
                  <a:cubicBezTo>
                    <a:pt x="8371" y="21550"/>
                    <a:pt x="8523" y="21400"/>
                    <a:pt x="8562" y="21192"/>
                  </a:cubicBezTo>
                  <a:cubicBezTo>
                    <a:pt x="8613" y="20926"/>
                    <a:pt x="8473" y="20664"/>
                    <a:pt x="8253" y="20613"/>
                  </a:cubicBezTo>
                  <a:cubicBezTo>
                    <a:pt x="7944" y="20585"/>
                    <a:pt x="7637" y="20534"/>
                    <a:pt x="7333" y="20463"/>
                  </a:cubicBezTo>
                  <a:cubicBezTo>
                    <a:pt x="7029" y="20391"/>
                    <a:pt x="6726" y="20299"/>
                    <a:pt x="6428" y="20184"/>
                  </a:cubicBezTo>
                  <a:cubicBezTo>
                    <a:pt x="6375" y="20164"/>
                    <a:pt x="6323" y="20159"/>
                    <a:pt x="6272" y="20166"/>
                  </a:cubicBezTo>
                  <a:close/>
                  <a:moveTo>
                    <a:pt x="11388" y="20195"/>
                  </a:moveTo>
                  <a:cubicBezTo>
                    <a:pt x="11330" y="20188"/>
                    <a:pt x="11270" y="20194"/>
                    <a:pt x="11211" y="20221"/>
                  </a:cubicBezTo>
                  <a:cubicBezTo>
                    <a:pt x="10921" y="20328"/>
                    <a:pt x="10629" y="20412"/>
                    <a:pt x="10333" y="20477"/>
                  </a:cubicBezTo>
                  <a:cubicBezTo>
                    <a:pt x="10038" y="20543"/>
                    <a:pt x="9740" y="20588"/>
                    <a:pt x="9440" y="20613"/>
                  </a:cubicBezTo>
                  <a:cubicBezTo>
                    <a:pt x="9241" y="20600"/>
                    <a:pt x="9067" y="20779"/>
                    <a:pt x="9043" y="21020"/>
                  </a:cubicBezTo>
                  <a:cubicBezTo>
                    <a:pt x="9012" y="21336"/>
                    <a:pt x="9236" y="21600"/>
                    <a:pt x="9494" y="21555"/>
                  </a:cubicBezTo>
                  <a:cubicBezTo>
                    <a:pt x="9824" y="21527"/>
                    <a:pt x="10152" y="21477"/>
                    <a:pt x="10477" y="21405"/>
                  </a:cubicBezTo>
                  <a:cubicBezTo>
                    <a:pt x="10803" y="21332"/>
                    <a:pt x="11124" y="21240"/>
                    <a:pt x="11442" y="21122"/>
                  </a:cubicBezTo>
                  <a:cubicBezTo>
                    <a:pt x="11637" y="21071"/>
                    <a:pt x="11768" y="20846"/>
                    <a:pt x="11740" y="20606"/>
                  </a:cubicBezTo>
                  <a:cubicBezTo>
                    <a:pt x="11713" y="20378"/>
                    <a:pt x="11561" y="20217"/>
                    <a:pt x="11388" y="2019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9470091" y="3161470"/>
              <a:ext cx="1614527" cy="1324183"/>
            </a:xfrm>
            <a:custGeom>
              <a:rect l="l" t="t" r="r" b="b"/>
              <a:pathLst>
                <a:path w="21564" h="21560">
                  <a:moveTo>
                    <a:pt x="8863" y="0"/>
                  </a:moveTo>
                  <a:cubicBezTo>
                    <a:pt x="6596" y="0"/>
                    <a:pt x="4331" y="1054"/>
                    <a:pt x="2601" y="3162"/>
                  </a:cubicBezTo>
                  <a:cubicBezTo>
                    <a:pt x="868" y="5275"/>
                    <a:pt x="3" y="8045"/>
                    <a:pt x="7" y="10814"/>
                  </a:cubicBezTo>
                  <a:cubicBezTo>
                    <a:pt x="-34" y="11071"/>
                    <a:pt x="108" y="11320"/>
                    <a:pt x="320" y="11364"/>
                  </a:cubicBezTo>
                  <a:cubicBezTo>
                    <a:pt x="586" y="11418"/>
                    <a:pt x="818" y="11140"/>
                    <a:pt x="780" y="10814"/>
                  </a:cubicBezTo>
                  <a:cubicBezTo>
                    <a:pt x="776" y="8287"/>
                    <a:pt x="1566" y="5758"/>
                    <a:pt x="3148" y="3829"/>
                  </a:cubicBezTo>
                  <a:cubicBezTo>
                    <a:pt x="4727" y="1905"/>
                    <a:pt x="6794" y="942"/>
                    <a:pt x="8863" y="942"/>
                  </a:cubicBezTo>
                  <a:cubicBezTo>
                    <a:pt x="10932" y="942"/>
                    <a:pt x="12999" y="1905"/>
                    <a:pt x="14578" y="3829"/>
                  </a:cubicBezTo>
                  <a:cubicBezTo>
                    <a:pt x="16160" y="5758"/>
                    <a:pt x="16950" y="8287"/>
                    <a:pt x="16946" y="10814"/>
                  </a:cubicBezTo>
                  <a:cubicBezTo>
                    <a:pt x="16911" y="11075"/>
                    <a:pt x="17062" y="11320"/>
                    <a:pt x="17277" y="11353"/>
                  </a:cubicBezTo>
                  <a:cubicBezTo>
                    <a:pt x="17290" y="11355"/>
                    <a:pt x="17301" y="11349"/>
                    <a:pt x="17313" y="11349"/>
                  </a:cubicBezTo>
                  <a:lnTo>
                    <a:pt x="17313" y="11356"/>
                  </a:lnTo>
                  <a:lnTo>
                    <a:pt x="20220" y="11356"/>
                  </a:lnTo>
                  <a:lnTo>
                    <a:pt x="19252" y="12536"/>
                  </a:lnTo>
                  <a:cubicBezTo>
                    <a:pt x="19099" y="12723"/>
                    <a:pt x="19099" y="13028"/>
                    <a:pt x="19252" y="13214"/>
                  </a:cubicBezTo>
                  <a:cubicBezTo>
                    <a:pt x="19405" y="13401"/>
                    <a:pt x="19655" y="13401"/>
                    <a:pt x="19808" y="13214"/>
                  </a:cubicBezTo>
                  <a:lnTo>
                    <a:pt x="21449" y="11210"/>
                  </a:lnTo>
                  <a:cubicBezTo>
                    <a:pt x="21527" y="11115"/>
                    <a:pt x="21565" y="10990"/>
                    <a:pt x="21564" y="10865"/>
                  </a:cubicBezTo>
                  <a:cubicBezTo>
                    <a:pt x="21566" y="10740"/>
                    <a:pt x="21528" y="10610"/>
                    <a:pt x="21449" y="10514"/>
                  </a:cubicBezTo>
                  <a:lnTo>
                    <a:pt x="19808" y="8513"/>
                  </a:lnTo>
                  <a:cubicBezTo>
                    <a:pt x="19732" y="8419"/>
                    <a:pt x="19632" y="8373"/>
                    <a:pt x="19532" y="8373"/>
                  </a:cubicBezTo>
                  <a:cubicBezTo>
                    <a:pt x="19431" y="8373"/>
                    <a:pt x="19329" y="8419"/>
                    <a:pt x="19252" y="8513"/>
                  </a:cubicBezTo>
                  <a:cubicBezTo>
                    <a:pt x="19099" y="8699"/>
                    <a:pt x="19099" y="9001"/>
                    <a:pt x="19252" y="9187"/>
                  </a:cubicBezTo>
                  <a:lnTo>
                    <a:pt x="20244" y="10396"/>
                  </a:lnTo>
                  <a:lnTo>
                    <a:pt x="17704" y="10396"/>
                  </a:lnTo>
                  <a:cubicBezTo>
                    <a:pt x="17624" y="7769"/>
                    <a:pt x="16771" y="5169"/>
                    <a:pt x="15125" y="3162"/>
                  </a:cubicBezTo>
                  <a:cubicBezTo>
                    <a:pt x="13395" y="1054"/>
                    <a:pt x="11130" y="0"/>
                    <a:pt x="8863" y="0"/>
                  </a:cubicBezTo>
                  <a:close/>
                  <a:moveTo>
                    <a:pt x="590" y="12199"/>
                  </a:moveTo>
                  <a:cubicBezTo>
                    <a:pt x="532" y="12191"/>
                    <a:pt x="470" y="12198"/>
                    <a:pt x="410" y="12225"/>
                  </a:cubicBezTo>
                  <a:cubicBezTo>
                    <a:pt x="220" y="12309"/>
                    <a:pt x="117" y="12561"/>
                    <a:pt x="178" y="12797"/>
                  </a:cubicBezTo>
                  <a:cubicBezTo>
                    <a:pt x="234" y="13160"/>
                    <a:pt x="306" y="13519"/>
                    <a:pt x="392" y="13874"/>
                  </a:cubicBezTo>
                  <a:cubicBezTo>
                    <a:pt x="478" y="14229"/>
                    <a:pt x="576" y="14580"/>
                    <a:pt x="693" y="14926"/>
                  </a:cubicBezTo>
                  <a:cubicBezTo>
                    <a:pt x="753" y="15129"/>
                    <a:pt x="923" y="15251"/>
                    <a:pt x="1098" y="15219"/>
                  </a:cubicBezTo>
                  <a:cubicBezTo>
                    <a:pt x="1348" y="15173"/>
                    <a:pt x="1499" y="14858"/>
                    <a:pt x="1408" y="14570"/>
                  </a:cubicBezTo>
                  <a:cubicBezTo>
                    <a:pt x="1301" y="14255"/>
                    <a:pt x="1210" y="13934"/>
                    <a:pt x="1131" y="13610"/>
                  </a:cubicBezTo>
                  <a:cubicBezTo>
                    <a:pt x="1053" y="13287"/>
                    <a:pt x="987" y="12960"/>
                    <a:pt x="936" y="12628"/>
                  </a:cubicBezTo>
                  <a:cubicBezTo>
                    <a:pt x="917" y="12394"/>
                    <a:pt x="767" y="12225"/>
                    <a:pt x="590" y="12199"/>
                  </a:cubicBezTo>
                  <a:close/>
                  <a:moveTo>
                    <a:pt x="17121" y="12269"/>
                  </a:moveTo>
                  <a:cubicBezTo>
                    <a:pt x="16967" y="12292"/>
                    <a:pt x="16833" y="12424"/>
                    <a:pt x="16790" y="12617"/>
                  </a:cubicBezTo>
                  <a:cubicBezTo>
                    <a:pt x="16740" y="12945"/>
                    <a:pt x="16678" y="13271"/>
                    <a:pt x="16601" y="13592"/>
                  </a:cubicBezTo>
                  <a:cubicBezTo>
                    <a:pt x="16523" y="13914"/>
                    <a:pt x="16431" y="14230"/>
                    <a:pt x="16327" y="14541"/>
                  </a:cubicBezTo>
                  <a:cubicBezTo>
                    <a:pt x="16288" y="14720"/>
                    <a:pt x="16342" y="14911"/>
                    <a:pt x="16462" y="15025"/>
                  </a:cubicBezTo>
                  <a:cubicBezTo>
                    <a:pt x="16649" y="15201"/>
                    <a:pt x="16919" y="15143"/>
                    <a:pt x="17046" y="14900"/>
                  </a:cubicBezTo>
                  <a:cubicBezTo>
                    <a:pt x="17160" y="14557"/>
                    <a:pt x="17259" y="14210"/>
                    <a:pt x="17343" y="13856"/>
                  </a:cubicBezTo>
                  <a:cubicBezTo>
                    <a:pt x="17427" y="13503"/>
                    <a:pt x="17496" y="13146"/>
                    <a:pt x="17551" y="12786"/>
                  </a:cubicBezTo>
                  <a:cubicBezTo>
                    <a:pt x="17572" y="12559"/>
                    <a:pt x="17457" y="12347"/>
                    <a:pt x="17277" y="12284"/>
                  </a:cubicBezTo>
                  <a:cubicBezTo>
                    <a:pt x="17224" y="12265"/>
                    <a:pt x="17172" y="12261"/>
                    <a:pt x="17121" y="12269"/>
                  </a:cubicBezTo>
                  <a:close/>
                  <a:moveTo>
                    <a:pt x="16213" y="15501"/>
                  </a:moveTo>
                  <a:cubicBezTo>
                    <a:pt x="16054" y="15485"/>
                    <a:pt x="15895" y="15590"/>
                    <a:pt x="15825" y="15779"/>
                  </a:cubicBezTo>
                  <a:cubicBezTo>
                    <a:pt x="15703" y="16033"/>
                    <a:pt x="15571" y="16281"/>
                    <a:pt x="15428" y="16523"/>
                  </a:cubicBezTo>
                  <a:cubicBezTo>
                    <a:pt x="15286" y="16765"/>
                    <a:pt x="15134" y="17001"/>
                    <a:pt x="14971" y="17231"/>
                  </a:cubicBezTo>
                  <a:cubicBezTo>
                    <a:pt x="14798" y="17435"/>
                    <a:pt x="14815" y="17780"/>
                    <a:pt x="15007" y="17956"/>
                  </a:cubicBezTo>
                  <a:cubicBezTo>
                    <a:pt x="15183" y="18117"/>
                    <a:pt x="15433" y="18067"/>
                    <a:pt x="15558" y="17846"/>
                  </a:cubicBezTo>
                  <a:cubicBezTo>
                    <a:pt x="15736" y="17595"/>
                    <a:pt x="15903" y="17338"/>
                    <a:pt x="16060" y="17073"/>
                  </a:cubicBezTo>
                  <a:cubicBezTo>
                    <a:pt x="16216" y="16808"/>
                    <a:pt x="16362" y="16534"/>
                    <a:pt x="16495" y="16256"/>
                  </a:cubicBezTo>
                  <a:cubicBezTo>
                    <a:pt x="16634" y="16023"/>
                    <a:pt x="16576" y="15698"/>
                    <a:pt x="16369" y="15560"/>
                  </a:cubicBezTo>
                  <a:cubicBezTo>
                    <a:pt x="16319" y="15526"/>
                    <a:pt x="16266" y="15506"/>
                    <a:pt x="16213" y="15501"/>
                  </a:cubicBezTo>
                  <a:close/>
                  <a:moveTo>
                    <a:pt x="1474" y="15541"/>
                  </a:moveTo>
                  <a:cubicBezTo>
                    <a:pt x="1416" y="15556"/>
                    <a:pt x="1359" y="15588"/>
                    <a:pt x="1309" y="15637"/>
                  </a:cubicBezTo>
                  <a:cubicBezTo>
                    <a:pt x="1143" y="15797"/>
                    <a:pt x="1116" y="16091"/>
                    <a:pt x="1249" y="16293"/>
                  </a:cubicBezTo>
                  <a:cubicBezTo>
                    <a:pt x="1380" y="16563"/>
                    <a:pt x="1521" y="16827"/>
                    <a:pt x="1672" y="17084"/>
                  </a:cubicBezTo>
                  <a:cubicBezTo>
                    <a:pt x="1824" y="17341"/>
                    <a:pt x="1987" y="17591"/>
                    <a:pt x="2159" y="17835"/>
                  </a:cubicBezTo>
                  <a:cubicBezTo>
                    <a:pt x="2320" y="18038"/>
                    <a:pt x="2589" y="18031"/>
                    <a:pt x="2740" y="17817"/>
                  </a:cubicBezTo>
                  <a:cubicBezTo>
                    <a:pt x="2860" y="17646"/>
                    <a:pt x="2861" y="17393"/>
                    <a:pt x="2743" y="17220"/>
                  </a:cubicBezTo>
                  <a:cubicBezTo>
                    <a:pt x="2585" y="16997"/>
                    <a:pt x="2438" y="16769"/>
                    <a:pt x="2301" y="16534"/>
                  </a:cubicBezTo>
                  <a:cubicBezTo>
                    <a:pt x="2163" y="16300"/>
                    <a:pt x="2035" y="16058"/>
                    <a:pt x="1916" y="15812"/>
                  </a:cubicBezTo>
                  <a:cubicBezTo>
                    <a:pt x="1835" y="15599"/>
                    <a:pt x="1648" y="15497"/>
                    <a:pt x="1474" y="15541"/>
                  </a:cubicBezTo>
                  <a:close/>
                  <a:moveTo>
                    <a:pt x="3296" y="18191"/>
                  </a:moveTo>
                  <a:cubicBezTo>
                    <a:pt x="3169" y="18222"/>
                    <a:pt x="3054" y="18325"/>
                    <a:pt x="3001" y="18491"/>
                  </a:cubicBezTo>
                  <a:cubicBezTo>
                    <a:pt x="2934" y="18701"/>
                    <a:pt x="3004" y="18940"/>
                    <a:pt x="3167" y="19048"/>
                  </a:cubicBezTo>
                  <a:cubicBezTo>
                    <a:pt x="3429" y="19318"/>
                    <a:pt x="3701" y="19568"/>
                    <a:pt x="3981" y="19796"/>
                  </a:cubicBezTo>
                  <a:cubicBezTo>
                    <a:pt x="4261" y="20023"/>
                    <a:pt x="4548" y="20228"/>
                    <a:pt x="4844" y="20411"/>
                  </a:cubicBezTo>
                  <a:cubicBezTo>
                    <a:pt x="5045" y="20564"/>
                    <a:pt x="5313" y="20464"/>
                    <a:pt x="5409" y="20199"/>
                  </a:cubicBezTo>
                  <a:cubicBezTo>
                    <a:pt x="5498" y="19954"/>
                    <a:pt x="5398" y="19668"/>
                    <a:pt x="5193" y="19572"/>
                  </a:cubicBezTo>
                  <a:cubicBezTo>
                    <a:pt x="4923" y="19405"/>
                    <a:pt x="4660" y="19219"/>
                    <a:pt x="4405" y="19012"/>
                  </a:cubicBezTo>
                  <a:cubicBezTo>
                    <a:pt x="4150" y="18804"/>
                    <a:pt x="3902" y="18576"/>
                    <a:pt x="3663" y="18330"/>
                  </a:cubicBezTo>
                  <a:cubicBezTo>
                    <a:pt x="3561" y="18201"/>
                    <a:pt x="3423" y="18160"/>
                    <a:pt x="3296" y="18191"/>
                  </a:cubicBezTo>
                  <a:close/>
                  <a:moveTo>
                    <a:pt x="14373" y="18253"/>
                  </a:moveTo>
                  <a:cubicBezTo>
                    <a:pt x="14265" y="18225"/>
                    <a:pt x="14147" y="18254"/>
                    <a:pt x="14051" y="18345"/>
                  </a:cubicBezTo>
                  <a:cubicBezTo>
                    <a:pt x="13803" y="18599"/>
                    <a:pt x="13546" y="18833"/>
                    <a:pt x="13279" y="19045"/>
                  </a:cubicBezTo>
                  <a:cubicBezTo>
                    <a:pt x="13012" y="19256"/>
                    <a:pt x="12736" y="19446"/>
                    <a:pt x="12455" y="19616"/>
                  </a:cubicBezTo>
                  <a:cubicBezTo>
                    <a:pt x="12254" y="19709"/>
                    <a:pt x="12155" y="19985"/>
                    <a:pt x="12236" y="20228"/>
                  </a:cubicBezTo>
                  <a:cubicBezTo>
                    <a:pt x="12327" y="20504"/>
                    <a:pt x="12600" y="20612"/>
                    <a:pt x="12807" y="20455"/>
                  </a:cubicBezTo>
                  <a:cubicBezTo>
                    <a:pt x="13114" y="20269"/>
                    <a:pt x="13415" y="20061"/>
                    <a:pt x="13706" y="19829"/>
                  </a:cubicBezTo>
                  <a:cubicBezTo>
                    <a:pt x="13996" y="19597"/>
                    <a:pt x="14276" y="19341"/>
                    <a:pt x="14547" y="19063"/>
                  </a:cubicBezTo>
                  <a:cubicBezTo>
                    <a:pt x="14685" y="18924"/>
                    <a:pt x="14723" y="18686"/>
                    <a:pt x="14638" y="18495"/>
                  </a:cubicBezTo>
                  <a:cubicBezTo>
                    <a:pt x="14580" y="18365"/>
                    <a:pt x="14481" y="18281"/>
                    <a:pt x="14373" y="18253"/>
                  </a:cubicBezTo>
                  <a:close/>
                  <a:moveTo>
                    <a:pt x="6272" y="20166"/>
                  </a:moveTo>
                  <a:cubicBezTo>
                    <a:pt x="6117" y="20186"/>
                    <a:pt x="5979" y="20316"/>
                    <a:pt x="5935" y="20510"/>
                  </a:cubicBezTo>
                  <a:cubicBezTo>
                    <a:pt x="5880" y="20756"/>
                    <a:pt x="5996" y="21012"/>
                    <a:pt x="6197" y="21086"/>
                  </a:cubicBezTo>
                  <a:cubicBezTo>
                    <a:pt x="6522" y="21210"/>
                    <a:pt x="6854" y="21312"/>
                    <a:pt x="7189" y="21390"/>
                  </a:cubicBezTo>
                  <a:cubicBezTo>
                    <a:pt x="7522" y="21467"/>
                    <a:pt x="7857" y="21521"/>
                    <a:pt x="8196" y="21551"/>
                  </a:cubicBezTo>
                  <a:cubicBezTo>
                    <a:pt x="8371" y="21550"/>
                    <a:pt x="8523" y="21400"/>
                    <a:pt x="8562" y="21192"/>
                  </a:cubicBezTo>
                  <a:cubicBezTo>
                    <a:pt x="8613" y="20926"/>
                    <a:pt x="8473" y="20664"/>
                    <a:pt x="8253" y="20613"/>
                  </a:cubicBezTo>
                  <a:cubicBezTo>
                    <a:pt x="7944" y="20585"/>
                    <a:pt x="7637" y="20534"/>
                    <a:pt x="7333" y="20463"/>
                  </a:cubicBezTo>
                  <a:cubicBezTo>
                    <a:pt x="7029" y="20391"/>
                    <a:pt x="6726" y="20299"/>
                    <a:pt x="6428" y="20184"/>
                  </a:cubicBezTo>
                  <a:cubicBezTo>
                    <a:pt x="6375" y="20164"/>
                    <a:pt x="6323" y="20159"/>
                    <a:pt x="6272" y="20166"/>
                  </a:cubicBezTo>
                  <a:close/>
                  <a:moveTo>
                    <a:pt x="11388" y="20195"/>
                  </a:moveTo>
                  <a:cubicBezTo>
                    <a:pt x="11330" y="20188"/>
                    <a:pt x="11270" y="20194"/>
                    <a:pt x="11211" y="20221"/>
                  </a:cubicBezTo>
                  <a:cubicBezTo>
                    <a:pt x="10921" y="20328"/>
                    <a:pt x="10629" y="20412"/>
                    <a:pt x="10333" y="20477"/>
                  </a:cubicBezTo>
                  <a:cubicBezTo>
                    <a:pt x="10038" y="20543"/>
                    <a:pt x="9740" y="20588"/>
                    <a:pt x="9440" y="20613"/>
                  </a:cubicBezTo>
                  <a:cubicBezTo>
                    <a:pt x="9241" y="20600"/>
                    <a:pt x="9067" y="20779"/>
                    <a:pt x="9043" y="21020"/>
                  </a:cubicBezTo>
                  <a:cubicBezTo>
                    <a:pt x="9012" y="21336"/>
                    <a:pt x="9236" y="21600"/>
                    <a:pt x="9494" y="21555"/>
                  </a:cubicBezTo>
                  <a:cubicBezTo>
                    <a:pt x="9824" y="21527"/>
                    <a:pt x="10152" y="21477"/>
                    <a:pt x="10477" y="21405"/>
                  </a:cubicBezTo>
                  <a:cubicBezTo>
                    <a:pt x="10803" y="21332"/>
                    <a:pt x="11124" y="21240"/>
                    <a:pt x="11442" y="21122"/>
                  </a:cubicBezTo>
                  <a:cubicBezTo>
                    <a:pt x="11637" y="21071"/>
                    <a:pt x="11768" y="20846"/>
                    <a:pt x="11740" y="20606"/>
                  </a:cubicBezTo>
                  <a:cubicBezTo>
                    <a:pt x="11713" y="20378"/>
                    <a:pt x="11561" y="20217"/>
                    <a:pt x="11388" y="2019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flipV="1">
              <a:off x="7450670" y="3161470"/>
              <a:ext cx="1614527" cy="1324183"/>
            </a:xfrm>
            <a:custGeom>
              <a:rect l="l" t="t" r="r" b="b"/>
              <a:pathLst>
                <a:path w="21564" h="21560">
                  <a:moveTo>
                    <a:pt x="8863" y="0"/>
                  </a:moveTo>
                  <a:cubicBezTo>
                    <a:pt x="6596" y="0"/>
                    <a:pt x="4331" y="1054"/>
                    <a:pt x="2601" y="3162"/>
                  </a:cubicBezTo>
                  <a:cubicBezTo>
                    <a:pt x="868" y="5275"/>
                    <a:pt x="3" y="8045"/>
                    <a:pt x="7" y="10814"/>
                  </a:cubicBezTo>
                  <a:cubicBezTo>
                    <a:pt x="-34" y="11071"/>
                    <a:pt x="108" y="11320"/>
                    <a:pt x="320" y="11364"/>
                  </a:cubicBezTo>
                  <a:cubicBezTo>
                    <a:pt x="586" y="11418"/>
                    <a:pt x="818" y="11140"/>
                    <a:pt x="780" y="10814"/>
                  </a:cubicBezTo>
                  <a:cubicBezTo>
                    <a:pt x="776" y="8287"/>
                    <a:pt x="1566" y="5758"/>
                    <a:pt x="3148" y="3829"/>
                  </a:cubicBezTo>
                  <a:cubicBezTo>
                    <a:pt x="4727" y="1905"/>
                    <a:pt x="6794" y="942"/>
                    <a:pt x="8863" y="942"/>
                  </a:cubicBezTo>
                  <a:cubicBezTo>
                    <a:pt x="10932" y="942"/>
                    <a:pt x="12999" y="1905"/>
                    <a:pt x="14578" y="3829"/>
                  </a:cubicBezTo>
                  <a:cubicBezTo>
                    <a:pt x="16160" y="5758"/>
                    <a:pt x="16950" y="8287"/>
                    <a:pt x="16946" y="10814"/>
                  </a:cubicBezTo>
                  <a:cubicBezTo>
                    <a:pt x="16911" y="11075"/>
                    <a:pt x="17062" y="11320"/>
                    <a:pt x="17277" y="11353"/>
                  </a:cubicBezTo>
                  <a:cubicBezTo>
                    <a:pt x="17290" y="11355"/>
                    <a:pt x="17301" y="11349"/>
                    <a:pt x="17313" y="11349"/>
                  </a:cubicBezTo>
                  <a:lnTo>
                    <a:pt x="17313" y="11356"/>
                  </a:lnTo>
                  <a:lnTo>
                    <a:pt x="20220" y="11356"/>
                  </a:lnTo>
                  <a:lnTo>
                    <a:pt x="19252" y="12536"/>
                  </a:lnTo>
                  <a:cubicBezTo>
                    <a:pt x="19099" y="12723"/>
                    <a:pt x="19099" y="13028"/>
                    <a:pt x="19252" y="13214"/>
                  </a:cubicBezTo>
                  <a:cubicBezTo>
                    <a:pt x="19405" y="13401"/>
                    <a:pt x="19655" y="13401"/>
                    <a:pt x="19808" y="13214"/>
                  </a:cubicBezTo>
                  <a:lnTo>
                    <a:pt x="21449" y="11210"/>
                  </a:lnTo>
                  <a:cubicBezTo>
                    <a:pt x="21527" y="11115"/>
                    <a:pt x="21565" y="10990"/>
                    <a:pt x="21564" y="10865"/>
                  </a:cubicBezTo>
                  <a:cubicBezTo>
                    <a:pt x="21566" y="10740"/>
                    <a:pt x="21528" y="10610"/>
                    <a:pt x="21449" y="10514"/>
                  </a:cubicBezTo>
                  <a:lnTo>
                    <a:pt x="19808" y="8513"/>
                  </a:lnTo>
                  <a:cubicBezTo>
                    <a:pt x="19732" y="8419"/>
                    <a:pt x="19632" y="8373"/>
                    <a:pt x="19532" y="8373"/>
                  </a:cubicBezTo>
                  <a:cubicBezTo>
                    <a:pt x="19431" y="8373"/>
                    <a:pt x="19329" y="8419"/>
                    <a:pt x="19252" y="8513"/>
                  </a:cubicBezTo>
                  <a:cubicBezTo>
                    <a:pt x="19099" y="8699"/>
                    <a:pt x="19099" y="9001"/>
                    <a:pt x="19252" y="9187"/>
                  </a:cubicBezTo>
                  <a:lnTo>
                    <a:pt x="20244" y="10396"/>
                  </a:lnTo>
                  <a:lnTo>
                    <a:pt x="17704" y="10396"/>
                  </a:lnTo>
                  <a:cubicBezTo>
                    <a:pt x="17624" y="7769"/>
                    <a:pt x="16771" y="5169"/>
                    <a:pt x="15125" y="3162"/>
                  </a:cubicBezTo>
                  <a:cubicBezTo>
                    <a:pt x="13395" y="1054"/>
                    <a:pt x="11130" y="0"/>
                    <a:pt x="8863" y="0"/>
                  </a:cubicBezTo>
                  <a:close/>
                  <a:moveTo>
                    <a:pt x="590" y="12199"/>
                  </a:moveTo>
                  <a:cubicBezTo>
                    <a:pt x="532" y="12191"/>
                    <a:pt x="470" y="12198"/>
                    <a:pt x="410" y="12225"/>
                  </a:cubicBezTo>
                  <a:cubicBezTo>
                    <a:pt x="220" y="12309"/>
                    <a:pt x="117" y="12561"/>
                    <a:pt x="178" y="12797"/>
                  </a:cubicBezTo>
                  <a:cubicBezTo>
                    <a:pt x="234" y="13160"/>
                    <a:pt x="306" y="13519"/>
                    <a:pt x="392" y="13874"/>
                  </a:cubicBezTo>
                  <a:cubicBezTo>
                    <a:pt x="478" y="14229"/>
                    <a:pt x="576" y="14580"/>
                    <a:pt x="693" y="14926"/>
                  </a:cubicBezTo>
                  <a:cubicBezTo>
                    <a:pt x="753" y="15129"/>
                    <a:pt x="923" y="15251"/>
                    <a:pt x="1098" y="15219"/>
                  </a:cubicBezTo>
                  <a:cubicBezTo>
                    <a:pt x="1348" y="15173"/>
                    <a:pt x="1499" y="14858"/>
                    <a:pt x="1408" y="14570"/>
                  </a:cubicBezTo>
                  <a:cubicBezTo>
                    <a:pt x="1301" y="14255"/>
                    <a:pt x="1210" y="13934"/>
                    <a:pt x="1131" y="13610"/>
                  </a:cubicBezTo>
                  <a:cubicBezTo>
                    <a:pt x="1053" y="13287"/>
                    <a:pt x="987" y="12960"/>
                    <a:pt x="936" y="12628"/>
                  </a:cubicBezTo>
                  <a:cubicBezTo>
                    <a:pt x="917" y="12394"/>
                    <a:pt x="767" y="12225"/>
                    <a:pt x="590" y="12199"/>
                  </a:cubicBezTo>
                  <a:close/>
                  <a:moveTo>
                    <a:pt x="17121" y="12269"/>
                  </a:moveTo>
                  <a:cubicBezTo>
                    <a:pt x="16967" y="12292"/>
                    <a:pt x="16833" y="12424"/>
                    <a:pt x="16790" y="12617"/>
                  </a:cubicBezTo>
                  <a:cubicBezTo>
                    <a:pt x="16740" y="12945"/>
                    <a:pt x="16678" y="13271"/>
                    <a:pt x="16601" y="13592"/>
                  </a:cubicBezTo>
                  <a:cubicBezTo>
                    <a:pt x="16523" y="13914"/>
                    <a:pt x="16431" y="14230"/>
                    <a:pt x="16327" y="14541"/>
                  </a:cubicBezTo>
                  <a:cubicBezTo>
                    <a:pt x="16288" y="14720"/>
                    <a:pt x="16342" y="14911"/>
                    <a:pt x="16462" y="15025"/>
                  </a:cubicBezTo>
                  <a:cubicBezTo>
                    <a:pt x="16649" y="15201"/>
                    <a:pt x="16919" y="15143"/>
                    <a:pt x="17046" y="14900"/>
                  </a:cubicBezTo>
                  <a:cubicBezTo>
                    <a:pt x="17160" y="14557"/>
                    <a:pt x="17259" y="14210"/>
                    <a:pt x="17343" y="13856"/>
                  </a:cubicBezTo>
                  <a:cubicBezTo>
                    <a:pt x="17427" y="13503"/>
                    <a:pt x="17496" y="13146"/>
                    <a:pt x="17551" y="12786"/>
                  </a:cubicBezTo>
                  <a:cubicBezTo>
                    <a:pt x="17572" y="12559"/>
                    <a:pt x="17457" y="12347"/>
                    <a:pt x="17277" y="12284"/>
                  </a:cubicBezTo>
                  <a:cubicBezTo>
                    <a:pt x="17224" y="12265"/>
                    <a:pt x="17172" y="12261"/>
                    <a:pt x="17121" y="12269"/>
                  </a:cubicBezTo>
                  <a:close/>
                  <a:moveTo>
                    <a:pt x="16213" y="15501"/>
                  </a:moveTo>
                  <a:cubicBezTo>
                    <a:pt x="16054" y="15485"/>
                    <a:pt x="15895" y="15590"/>
                    <a:pt x="15825" y="15779"/>
                  </a:cubicBezTo>
                  <a:cubicBezTo>
                    <a:pt x="15703" y="16033"/>
                    <a:pt x="15571" y="16281"/>
                    <a:pt x="15428" y="16523"/>
                  </a:cubicBezTo>
                  <a:cubicBezTo>
                    <a:pt x="15286" y="16765"/>
                    <a:pt x="15134" y="17001"/>
                    <a:pt x="14971" y="17231"/>
                  </a:cubicBezTo>
                  <a:cubicBezTo>
                    <a:pt x="14798" y="17435"/>
                    <a:pt x="14815" y="17780"/>
                    <a:pt x="15007" y="17956"/>
                  </a:cubicBezTo>
                  <a:cubicBezTo>
                    <a:pt x="15183" y="18117"/>
                    <a:pt x="15433" y="18067"/>
                    <a:pt x="15558" y="17846"/>
                  </a:cubicBezTo>
                  <a:cubicBezTo>
                    <a:pt x="15736" y="17595"/>
                    <a:pt x="15903" y="17338"/>
                    <a:pt x="16060" y="17073"/>
                  </a:cubicBezTo>
                  <a:cubicBezTo>
                    <a:pt x="16216" y="16808"/>
                    <a:pt x="16362" y="16534"/>
                    <a:pt x="16495" y="16256"/>
                  </a:cubicBezTo>
                  <a:cubicBezTo>
                    <a:pt x="16634" y="16023"/>
                    <a:pt x="16576" y="15698"/>
                    <a:pt x="16369" y="15560"/>
                  </a:cubicBezTo>
                  <a:cubicBezTo>
                    <a:pt x="16319" y="15526"/>
                    <a:pt x="16266" y="15506"/>
                    <a:pt x="16213" y="15501"/>
                  </a:cubicBezTo>
                  <a:close/>
                  <a:moveTo>
                    <a:pt x="1474" y="15541"/>
                  </a:moveTo>
                  <a:cubicBezTo>
                    <a:pt x="1416" y="15556"/>
                    <a:pt x="1359" y="15588"/>
                    <a:pt x="1309" y="15637"/>
                  </a:cubicBezTo>
                  <a:cubicBezTo>
                    <a:pt x="1143" y="15797"/>
                    <a:pt x="1116" y="16091"/>
                    <a:pt x="1249" y="16293"/>
                  </a:cubicBezTo>
                  <a:cubicBezTo>
                    <a:pt x="1380" y="16563"/>
                    <a:pt x="1521" y="16827"/>
                    <a:pt x="1672" y="17084"/>
                  </a:cubicBezTo>
                  <a:cubicBezTo>
                    <a:pt x="1824" y="17341"/>
                    <a:pt x="1987" y="17591"/>
                    <a:pt x="2159" y="17835"/>
                  </a:cubicBezTo>
                  <a:cubicBezTo>
                    <a:pt x="2320" y="18038"/>
                    <a:pt x="2589" y="18031"/>
                    <a:pt x="2740" y="17817"/>
                  </a:cubicBezTo>
                  <a:cubicBezTo>
                    <a:pt x="2860" y="17646"/>
                    <a:pt x="2861" y="17393"/>
                    <a:pt x="2743" y="17220"/>
                  </a:cubicBezTo>
                  <a:cubicBezTo>
                    <a:pt x="2585" y="16997"/>
                    <a:pt x="2438" y="16769"/>
                    <a:pt x="2301" y="16534"/>
                  </a:cubicBezTo>
                  <a:cubicBezTo>
                    <a:pt x="2163" y="16300"/>
                    <a:pt x="2035" y="16058"/>
                    <a:pt x="1916" y="15812"/>
                  </a:cubicBezTo>
                  <a:cubicBezTo>
                    <a:pt x="1835" y="15599"/>
                    <a:pt x="1648" y="15497"/>
                    <a:pt x="1474" y="15541"/>
                  </a:cubicBezTo>
                  <a:close/>
                  <a:moveTo>
                    <a:pt x="3296" y="18191"/>
                  </a:moveTo>
                  <a:cubicBezTo>
                    <a:pt x="3169" y="18222"/>
                    <a:pt x="3054" y="18325"/>
                    <a:pt x="3001" y="18491"/>
                  </a:cubicBezTo>
                  <a:cubicBezTo>
                    <a:pt x="2934" y="18701"/>
                    <a:pt x="3004" y="18940"/>
                    <a:pt x="3167" y="19048"/>
                  </a:cubicBezTo>
                  <a:cubicBezTo>
                    <a:pt x="3429" y="19318"/>
                    <a:pt x="3701" y="19568"/>
                    <a:pt x="3981" y="19796"/>
                  </a:cubicBezTo>
                  <a:cubicBezTo>
                    <a:pt x="4261" y="20023"/>
                    <a:pt x="4548" y="20228"/>
                    <a:pt x="4844" y="20411"/>
                  </a:cubicBezTo>
                  <a:cubicBezTo>
                    <a:pt x="5045" y="20564"/>
                    <a:pt x="5313" y="20464"/>
                    <a:pt x="5409" y="20199"/>
                  </a:cubicBezTo>
                  <a:cubicBezTo>
                    <a:pt x="5498" y="19954"/>
                    <a:pt x="5398" y="19668"/>
                    <a:pt x="5193" y="19572"/>
                  </a:cubicBezTo>
                  <a:cubicBezTo>
                    <a:pt x="4923" y="19405"/>
                    <a:pt x="4660" y="19219"/>
                    <a:pt x="4405" y="19012"/>
                  </a:cubicBezTo>
                  <a:cubicBezTo>
                    <a:pt x="4150" y="18804"/>
                    <a:pt x="3902" y="18576"/>
                    <a:pt x="3663" y="18330"/>
                  </a:cubicBezTo>
                  <a:cubicBezTo>
                    <a:pt x="3561" y="18201"/>
                    <a:pt x="3423" y="18160"/>
                    <a:pt x="3296" y="18191"/>
                  </a:cubicBezTo>
                  <a:close/>
                  <a:moveTo>
                    <a:pt x="14373" y="18253"/>
                  </a:moveTo>
                  <a:cubicBezTo>
                    <a:pt x="14265" y="18225"/>
                    <a:pt x="14147" y="18254"/>
                    <a:pt x="14051" y="18345"/>
                  </a:cubicBezTo>
                  <a:cubicBezTo>
                    <a:pt x="13803" y="18599"/>
                    <a:pt x="13546" y="18833"/>
                    <a:pt x="13279" y="19045"/>
                  </a:cubicBezTo>
                  <a:cubicBezTo>
                    <a:pt x="13012" y="19256"/>
                    <a:pt x="12736" y="19446"/>
                    <a:pt x="12455" y="19616"/>
                  </a:cubicBezTo>
                  <a:cubicBezTo>
                    <a:pt x="12254" y="19709"/>
                    <a:pt x="12155" y="19985"/>
                    <a:pt x="12236" y="20228"/>
                  </a:cubicBezTo>
                  <a:cubicBezTo>
                    <a:pt x="12327" y="20504"/>
                    <a:pt x="12600" y="20612"/>
                    <a:pt x="12807" y="20455"/>
                  </a:cubicBezTo>
                  <a:cubicBezTo>
                    <a:pt x="13114" y="20269"/>
                    <a:pt x="13415" y="20061"/>
                    <a:pt x="13706" y="19829"/>
                  </a:cubicBezTo>
                  <a:cubicBezTo>
                    <a:pt x="13996" y="19597"/>
                    <a:pt x="14276" y="19341"/>
                    <a:pt x="14547" y="19063"/>
                  </a:cubicBezTo>
                  <a:cubicBezTo>
                    <a:pt x="14685" y="18924"/>
                    <a:pt x="14723" y="18686"/>
                    <a:pt x="14638" y="18495"/>
                  </a:cubicBezTo>
                  <a:cubicBezTo>
                    <a:pt x="14580" y="18365"/>
                    <a:pt x="14481" y="18281"/>
                    <a:pt x="14373" y="18253"/>
                  </a:cubicBezTo>
                  <a:close/>
                  <a:moveTo>
                    <a:pt x="6272" y="20166"/>
                  </a:moveTo>
                  <a:cubicBezTo>
                    <a:pt x="6117" y="20186"/>
                    <a:pt x="5979" y="20316"/>
                    <a:pt x="5935" y="20510"/>
                  </a:cubicBezTo>
                  <a:cubicBezTo>
                    <a:pt x="5880" y="20756"/>
                    <a:pt x="5996" y="21012"/>
                    <a:pt x="6197" y="21086"/>
                  </a:cubicBezTo>
                  <a:cubicBezTo>
                    <a:pt x="6522" y="21210"/>
                    <a:pt x="6854" y="21312"/>
                    <a:pt x="7189" y="21390"/>
                  </a:cubicBezTo>
                  <a:cubicBezTo>
                    <a:pt x="7522" y="21467"/>
                    <a:pt x="7857" y="21521"/>
                    <a:pt x="8196" y="21551"/>
                  </a:cubicBezTo>
                  <a:cubicBezTo>
                    <a:pt x="8371" y="21550"/>
                    <a:pt x="8523" y="21400"/>
                    <a:pt x="8562" y="21192"/>
                  </a:cubicBezTo>
                  <a:cubicBezTo>
                    <a:pt x="8613" y="20926"/>
                    <a:pt x="8473" y="20664"/>
                    <a:pt x="8253" y="20613"/>
                  </a:cubicBezTo>
                  <a:cubicBezTo>
                    <a:pt x="7944" y="20585"/>
                    <a:pt x="7637" y="20534"/>
                    <a:pt x="7333" y="20463"/>
                  </a:cubicBezTo>
                  <a:cubicBezTo>
                    <a:pt x="7029" y="20391"/>
                    <a:pt x="6726" y="20299"/>
                    <a:pt x="6428" y="20184"/>
                  </a:cubicBezTo>
                  <a:cubicBezTo>
                    <a:pt x="6375" y="20164"/>
                    <a:pt x="6323" y="20159"/>
                    <a:pt x="6272" y="20166"/>
                  </a:cubicBezTo>
                  <a:close/>
                  <a:moveTo>
                    <a:pt x="11388" y="20195"/>
                  </a:moveTo>
                  <a:cubicBezTo>
                    <a:pt x="11330" y="20188"/>
                    <a:pt x="11270" y="20194"/>
                    <a:pt x="11211" y="20221"/>
                  </a:cubicBezTo>
                  <a:cubicBezTo>
                    <a:pt x="10921" y="20328"/>
                    <a:pt x="10629" y="20412"/>
                    <a:pt x="10333" y="20477"/>
                  </a:cubicBezTo>
                  <a:cubicBezTo>
                    <a:pt x="10038" y="20543"/>
                    <a:pt x="9740" y="20588"/>
                    <a:pt x="9440" y="20613"/>
                  </a:cubicBezTo>
                  <a:cubicBezTo>
                    <a:pt x="9241" y="20600"/>
                    <a:pt x="9067" y="20779"/>
                    <a:pt x="9043" y="21020"/>
                  </a:cubicBezTo>
                  <a:cubicBezTo>
                    <a:pt x="9012" y="21336"/>
                    <a:pt x="9236" y="21600"/>
                    <a:pt x="9494" y="21555"/>
                  </a:cubicBezTo>
                  <a:cubicBezTo>
                    <a:pt x="9824" y="21527"/>
                    <a:pt x="10152" y="21477"/>
                    <a:pt x="10477" y="21405"/>
                  </a:cubicBezTo>
                  <a:cubicBezTo>
                    <a:pt x="10803" y="21332"/>
                    <a:pt x="11124" y="21240"/>
                    <a:pt x="11442" y="21122"/>
                  </a:cubicBezTo>
                  <a:cubicBezTo>
                    <a:pt x="11637" y="21071"/>
                    <a:pt x="11768" y="20846"/>
                    <a:pt x="11740" y="20606"/>
                  </a:cubicBezTo>
                  <a:cubicBezTo>
                    <a:pt x="11713" y="20378"/>
                    <a:pt x="11561" y="20217"/>
                    <a:pt x="11388" y="20195"/>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465154" y="3284629"/>
            <a:ext cx="1079856" cy="1079857"/>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498977" y="3284629"/>
            <a:ext cx="1079856" cy="1079857"/>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109454" y="2459941"/>
            <a:ext cx="1858905" cy="43574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109454" y="1792626"/>
            <a:ext cx="1858905" cy="624786"/>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536718" y="3284629"/>
            <a:ext cx="1079856" cy="1079857"/>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593880" y="3284629"/>
            <a:ext cx="1079856" cy="1079857"/>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574457" y="3284629"/>
            <a:ext cx="1079856" cy="1079857"/>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181019" y="2459941"/>
            <a:ext cx="1858905" cy="43574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81019" y="1792626"/>
            <a:ext cx="1858905" cy="624786"/>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520164" y="3464617"/>
            <a:ext cx="969837" cy="719881"/>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3600" b="1">
                <a:solidFill>
                  <a:srgbClr val="FFFEFE">
                    <a:alpha val="100000"/>
                  </a:srgbClr>
                </a:solidFill>
                <a:latin typeface="Microsoft Yahei"/>
                <a:ea typeface="Microsoft Yahei"/>
                <a:cs typeface="Microsoft Yahei"/>
              </a:rPr>
              <a:t>01</a:t>
            </a:r>
          </a:p>
        </p:txBody>
      </p:sp>
      <p:sp>
        <p:nvSpPr>
          <p:cNvPr id="19" name="TextBox 19"/>
          <p:cNvSpPr txBox="1"/>
          <p:nvPr/>
        </p:nvSpPr>
        <p:spPr>
          <a:xfrm>
            <a:off x="3553987" y="3464617"/>
            <a:ext cx="969837" cy="719881"/>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3600" b="1">
                <a:solidFill>
                  <a:srgbClr val="FFFEFE">
                    <a:alpha val="100000"/>
                  </a:srgbClr>
                </a:solidFill>
                <a:latin typeface="Microsoft Yahei"/>
                <a:ea typeface="Microsoft Yahei"/>
                <a:cs typeface="Microsoft Yahei"/>
              </a:rPr>
              <a:t>02</a:t>
            </a:r>
          </a:p>
        </p:txBody>
      </p:sp>
      <p:sp>
        <p:nvSpPr>
          <p:cNvPr id="20" name="TextBox 20"/>
          <p:cNvSpPr txBox="1"/>
          <p:nvPr/>
        </p:nvSpPr>
        <p:spPr>
          <a:xfrm>
            <a:off x="5591728" y="3464617"/>
            <a:ext cx="969837" cy="719881"/>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3600" b="1">
                <a:solidFill>
                  <a:srgbClr val="FFFEFE">
                    <a:alpha val="100000"/>
                  </a:srgbClr>
                </a:solidFill>
                <a:latin typeface="Microsoft Yahei"/>
                <a:ea typeface="Microsoft Yahei"/>
                <a:cs typeface="Microsoft Yahei"/>
              </a:rPr>
              <a:t>03</a:t>
            </a:r>
          </a:p>
        </p:txBody>
      </p:sp>
      <p:sp>
        <p:nvSpPr>
          <p:cNvPr id="21" name="TextBox 21"/>
          <p:cNvSpPr txBox="1"/>
          <p:nvPr/>
        </p:nvSpPr>
        <p:spPr>
          <a:xfrm>
            <a:off x="7629467" y="3464617"/>
            <a:ext cx="969837" cy="719881"/>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3600" b="1">
                <a:solidFill>
                  <a:srgbClr val="FFFEFE">
                    <a:alpha val="100000"/>
                  </a:srgbClr>
                </a:solidFill>
                <a:latin typeface="Microsoft Yahei"/>
                <a:ea typeface="Microsoft Yahei"/>
                <a:cs typeface="Microsoft Yahei"/>
              </a:rPr>
              <a:t>04</a:t>
            </a:r>
          </a:p>
        </p:txBody>
      </p:sp>
      <p:sp>
        <p:nvSpPr>
          <p:cNvPr id="22" name="TextBox 22"/>
          <p:cNvSpPr txBox="1"/>
          <p:nvPr/>
        </p:nvSpPr>
        <p:spPr>
          <a:xfrm>
            <a:off x="9648889" y="3464617"/>
            <a:ext cx="969837" cy="719881"/>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3600" b="1">
                <a:solidFill>
                  <a:srgbClr val="FFFEFE">
                    <a:alpha val="100000"/>
                  </a:srgbClr>
                </a:solidFill>
                <a:latin typeface="Microsoft Yahei"/>
                <a:ea typeface="Microsoft Yahei"/>
                <a:cs typeface="Microsoft Yahei"/>
              </a:rPr>
              <a:t>05</a:t>
            </a:r>
          </a:p>
        </p:txBody>
      </p:sp>
      <p:sp>
        <p:nvSpPr>
          <p:cNvPr id="23" name="TextBox 23"/>
          <p:cNvSpPr txBox="1"/>
          <p:nvPr/>
        </p:nvSpPr>
        <p:spPr>
          <a:xfrm>
            <a:off x="962095" y="5089149"/>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1350">
                <a:solidFill>
                  <a:srgbClr val="020000">
                    <a:alpha val="100000"/>
                  </a:srgbClr>
                </a:solidFill>
                <a:latin typeface="Microsoft Yahei"/>
                <a:ea typeface="Microsoft Yahei"/>
                <a:cs typeface="Microsoft Yahei"/>
              </a:rPr>
              <a:t>材料的弹性模量、泊松比等力学性质对结构稳定性有显著影响。</a:t>
            </a:r>
          </a:p>
        </p:txBody>
      </p:sp>
      <p:sp>
        <p:nvSpPr>
          <p:cNvPr id="24" name="TextBox 24"/>
          <p:cNvSpPr txBox="1"/>
          <p:nvPr/>
        </p:nvSpPr>
        <p:spPr>
          <a:xfrm>
            <a:off x="2995918" y="1570795"/>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1350">
                <a:solidFill>
                  <a:srgbClr val="020000">
                    <a:alpha val="100000"/>
                  </a:srgbClr>
                </a:solidFill>
                <a:latin typeface="Microsoft Yahei"/>
                <a:ea typeface="Microsoft Yahei"/>
                <a:cs typeface="Microsoft Yahei"/>
              </a:rPr>
              <a:t>结构的截面形状、尺寸、长细比等几何参数对稳定性有重要影响。</a:t>
            </a:r>
          </a:p>
        </p:txBody>
      </p:sp>
      <p:sp>
        <p:nvSpPr>
          <p:cNvPr id="25" name="TextBox 25"/>
          <p:cNvSpPr txBox="1"/>
          <p:nvPr/>
        </p:nvSpPr>
        <p:spPr>
          <a:xfrm>
            <a:off x="7071398" y="1571051"/>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1350">
                <a:solidFill>
                  <a:srgbClr val="020000">
                    <a:alpha val="100000"/>
                  </a:srgbClr>
                </a:solidFill>
                <a:latin typeface="Microsoft Yahei"/>
                <a:ea typeface="Microsoft Yahei"/>
                <a:cs typeface="Microsoft Yahei"/>
              </a:rPr>
              <a:t>不同类型的荷载（如集中力、均布荷载、弯矩等）对结构稳定性的影响不同。</a:t>
            </a:r>
          </a:p>
        </p:txBody>
      </p:sp>
      <p:sp>
        <p:nvSpPr>
          <p:cNvPr id="26" name="TextBox 26"/>
          <p:cNvSpPr txBox="1"/>
          <p:nvPr/>
        </p:nvSpPr>
        <p:spPr>
          <a:xfrm>
            <a:off x="5033659" y="5089149"/>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1350">
                <a:solidFill>
                  <a:srgbClr val="020000">
                    <a:alpha val="100000"/>
                  </a:srgbClr>
                </a:solidFill>
                <a:latin typeface="Microsoft Yahei"/>
                <a:ea typeface="Microsoft Yahei"/>
                <a:cs typeface="Microsoft Yahei"/>
              </a:rPr>
              <a:t>结构的支撑方式、约束条件等边界条件对稳定性有很大影响。</a:t>
            </a:r>
          </a:p>
        </p:txBody>
      </p:sp>
      <p:sp>
        <p:nvSpPr>
          <p:cNvPr id="27" name="TextBox 27"/>
          <p:cNvSpPr txBox="1"/>
          <p:nvPr/>
        </p:nvSpPr>
        <p:spPr>
          <a:xfrm>
            <a:off x="9090820" y="5089149"/>
            <a:ext cx="2085975"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1350">
                <a:solidFill>
                  <a:srgbClr val="020000">
                    <a:alpha val="100000"/>
                  </a:srgbClr>
                </a:solidFill>
                <a:latin typeface="Microsoft Yahei"/>
                <a:ea typeface="Microsoft Yahei"/>
                <a:cs typeface="Microsoft Yahei"/>
              </a:rPr>
              <a:t>通过敏感性分析可以确定各因素对结构稳定性的影响程度，为结构优化提供依据。</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影响因素及敏感性</a:t>
              </a:r>
            </a:p>
          </p:txBody>
        </p:sp>
      </p:grpSp>
      <p:sp>
        <p:nvSpPr>
          <p:cNvPr id="50" name="TextBox 50"/>
          <p:cNvSpPr txBox="1"/>
          <p:nvPr/>
        </p:nvSpPr>
        <p:spPr>
          <a:xfrm>
            <a:off x="2814943" y="1248081"/>
            <a:ext cx="2447925" cy="457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几何形状</a:t>
            </a:r>
          </a:p>
        </p:txBody>
      </p:sp>
      <p:sp>
        <p:nvSpPr>
          <p:cNvPr id="51" name="TextBox 51"/>
          <p:cNvSpPr txBox="1"/>
          <p:nvPr/>
        </p:nvSpPr>
        <p:spPr>
          <a:xfrm>
            <a:off x="781120" y="4814330"/>
            <a:ext cx="2447925" cy="44767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材料性质</a:t>
            </a:r>
          </a:p>
        </p:txBody>
      </p:sp>
      <p:sp>
        <p:nvSpPr>
          <p:cNvPr id="52" name="TextBox 52"/>
          <p:cNvSpPr txBox="1"/>
          <p:nvPr/>
        </p:nvSpPr>
        <p:spPr>
          <a:xfrm>
            <a:off x="8909845" y="4814330"/>
            <a:ext cx="2447925" cy="45720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敏感性分析</a:t>
            </a:r>
          </a:p>
        </p:txBody>
      </p:sp>
      <p:sp>
        <p:nvSpPr>
          <p:cNvPr id="53" name="TextBox 53"/>
          <p:cNvSpPr txBox="1"/>
          <p:nvPr/>
        </p:nvSpPr>
        <p:spPr>
          <a:xfrm>
            <a:off x="6890423" y="1248338"/>
            <a:ext cx="2447925" cy="45720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荷载类型</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数值计算方法与实现</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7266"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1</a:t>
            </a:r>
            <a:endParaRPr lang="en-US" sz="1100"/>
          </a:p>
        </p:txBody>
      </p:sp>
      <p:sp>
        <p:nvSpPr>
          <p:cNvPr id="3" name="AutoShape 3"/>
          <p:cNvSpPr/>
          <p:nvPr/>
        </p:nvSpPr>
        <p:spPr>
          <a:xfrm>
            <a:off x="4345020"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2</a:t>
            </a:r>
            <a:endParaRPr lang="en-US" sz="1100"/>
          </a:p>
        </p:txBody>
      </p:sp>
      <p:sp>
        <p:nvSpPr>
          <p:cNvPr id="4" name="AutoShape 4"/>
          <p:cNvSpPr/>
          <p:nvPr/>
        </p:nvSpPr>
        <p:spPr>
          <a:xfrm>
            <a:off x="8160401"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3</a:t>
            </a:r>
            <a:endParaRPr lang="en-US" sz="1100"/>
          </a:p>
        </p:txBody>
      </p:sp>
      <p:grpSp>
        <p:nvGrpSpPr>
          <p:cNvPr id="5" name="Group 5"/>
          <p:cNvGrpSpPr/>
          <p:nvPr/>
        </p:nvGrpSpPr>
        <p:grpSpPr>
          <a:xfrm>
            <a:off x="4143269" y="1657454"/>
            <a:ext cx="3833103" cy="4230000"/>
            <a:chOff x="4143269" y="1657454"/>
            <a:chExt cx="3833103" cy="4230000"/>
          </a:xfrm>
        </p:grpSpPr>
        <p:cxnSp>
          <p:nvCxnSpPr>
            <p:cNvPr id="6" name="Connector 6"/>
            <p:cNvCxnSpPr/>
            <p:nvPr/>
          </p:nvCxnSpPr>
          <p:spPr>
            <a:xfrm flipH="1">
              <a:off x="7976372"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4143269"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grpSp>
      <p:sp>
        <p:nvSpPr>
          <p:cNvPr id="8" name="TextBox 8"/>
          <p:cNvSpPr txBox="1"/>
          <p:nvPr/>
        </p:nvSpPr>
        <p:spPr>
          <a:xfrm>
            <a:off x="4311983"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有限元模型建立</a:t>
            </a:r>
          </a:p>
        </p:txBody>
      </p:sp>
      <p:sp>
        <p:nvSpPr>
          <p:cNvPr id="9" name="TextBox 9"/>
          <p:cNvSpPr txBox="1"/>
          <p:nvPr/>
        </p:nvSpPr>
        <p:spPr>
          <a:xfrm>
            <a:off x="539110" y="1605067"/>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有限元法基本原理</a:t>
            </a:r>
          </a:p>
        </p:txBody>
      </p:sp>
      <p:sp>
        <p:nvSpPr>
          <p:cNvPr id="10" name="TextBox 10"/>
          <p:cNvSpPr txBox="1"/>
          <p:nvPr/>
        </p:nvSpPr>
        <p:spPr>
          <a:xfrm>
            <a:off x="8084857"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屈曲模态求解</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有限元法在屈曲分析中应用</a:t>
              </a:r>
            </a:p>
          </p:txBody>
        </p:sp>
      </p:grpSp>
      <p:sp>
        <p:nvSpPr>
          <p:cNvPr id="33" name="TextBox 33"/>
          <p:cNvSpPr txBox="1"/>
          <p:nvPr/>
        </p:nvSpPr>
        <p:spPr>
          <a:xfrm>
            <a:off x="686748"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将连续体离散化为有限个单元，通过单元节点连接形成整体结构，利用变分原理或加权余量法建立单元刚度矩阵和整体刚度矩阵，进而求解结构屈曲问题。</a:t>
            </a:r>
          </a:p>
        </p:txBody>
      </p:sp>
      <p:sp>
        <p:nvSpPr>
          <p:cNvPr id="34" name="TextBox 34"/>
          <p:cNvSpPr txBox="1"/>
          <p:nvPr/>
        </p:nvSpPr>
        <p:spPr>
          <a:xfrm>
            <a:off x="4459621"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根据结构几何形状、材料属性和边界条件等信息，建立有限元模型。选择合适的单元类型和网格密度，以保证计算精度和效率。</a:t>
            </a:r>
          </a:p>
        </p:txBody>
      </p:sp>
      <p:sp>
        <p:nvSpPr>
          <p:cNvPr id="35" name="TextBox 35"/>
          <p:cNvSpPr txBox="1"/>
          <p:nvPr/>
        </p:nvSpPr>
        <p:spPr>
          <a:xfrm>
            <a:off x="8232494"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通过有限元法求解结构线性或非线性特征值问题，得到结构屈曲模态（即临界荷载和屈曲形状）。对于复杂结构，可采用迭代法或子空间迭代法等方法进行求解。</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离散化方法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将连续体结构离散化为由有限个节点和单元组成的系统。常用离散化方法包括有限差分法、有限元法和边界元法等。在屈曲分析中，主要采用有限元法进行离散化。</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网格划分技术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针对不同的结构特点和计算要求，选择合适的网格划分技术。对于规则结构，可采用结构化网格；对于复杂结构，可采用非结构化网格或混合网格。合理的网格划分有助于提高计算精度和效率。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486" r="2348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离散化技术处理连续体问题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https://d.book118.com/817200115041006041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2024-09-14T00:03:06.674</cp:lastPrinted>
  <dcterms:created xsi:type="dcterms:W3CDTF">2024-09-13T16:03:06Z</dcterms:created>
  <dcterms:modified xsi:type="dcterms:W3CDTF">2024-09-13T16:03:08Z</dcterms:modified>
</cp:coreProperties>
</file>