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A7802F5-28EE-4185-AF8C-84189BD3F03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57E37CE-CEA5-494F-ACF4-FD49F2726DA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74388DF-332A-4009-87D4-3A6CB5A0243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F300656-9692-416D-8992-53D41918A36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9E6E7C1-6027-4318-AD42-2BC7576C73B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189AC48-5EC6-44FA-8D24-273483A973D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A6638E2-15E0-463A-AD79-D306895B532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30A69D1-CA2D-4307-93F4-6E48F6EF250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828BF99-9A3C-42EC-BF39-D03C750EF0E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C18E4A5-3168-4F93-A369-8B3489B23CD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EDDD4CC-4EA3-4D77-9A07-DD520EFC86C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18001130102006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057400" y="2041982"/>
            <a:ext cx="8077200" cy="200025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603200">
                    <a:alpha val="100000"/>
                  </a:srgbClr>
                </a:solidFill>
                <a:latin typeface="Microsoft Yahei"/>
                <a:ea typeface="Microsoft Yahei"/>
                <a:cs typeface="Microsoft Yahei"/>
              </a:rPr>
              <a:t>安全生产法规宣传与普及</a:t>
            </a:r>
          </a:p>
        </p:txBody>
      </p:sp>
      <p:sp>
        <p:nvSpPr>
          <p:cNvPr id="3" name="TextBox 3"/>
          <p:cNvSpPr txBox="1"/>
          <p:nvPr/>
        </p:nvSpPr>
        <p:spPr>
          <a:xfrm>
            <a:off x="3526541" y="6029318"/>
            <a:ext cx="2343150"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603200">
                    <a:alpha val="100000"/>
                  </a:srgbClr>
                </a:solidFill>
                <a:latin typeface="Microsoft Yahei"/>
                <a:ea typeface="Microsoft Yahei"/>
                <a:cs typeface="Microsoft Yahei"/>
              </a:rPr>
              <a:t>汇报人：XX</a:t>
            </a:r>
          </a:p>
        </p:txBody>
      </p:sp>
      <p:sp>
        <p:nvSpPr>
          <p:cNvPr id="4" name="TextBox 4"/>
          <p:cNvSpPr txBox="1"/>
          <p:nvPr/>
        </p:nvSpPr>
        <p:spPr>
          <a:xfrm>
            <a:off x="5869779" y="6029318"/>
            <a:ext cx="279082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603200">
                    <a:alpha val="100000"/>
                  </a:srgbClr>
                </a:solidFill>
                <a:latin typeface="Microsoft Yahei"/>
                <a:ea typeface="Microsoft Yahei"/>
                <a:cs typeface="Microsoft Yahei"/>
              </a:rPr>
              <a:t>2024-01-28</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61950" y="115331"/>
            <a:ext cx="1851660"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FFFFFF">
                    <a:alpha val="100000"/>
                  </a:srgbClr>
                </a:solidFill>
                <a:latin typeface="微软雅黑"/>
                <a:ea typeface="微软雅黑"/>
                <a:cs typeface="微软雅黑"/>
              </a:rPr>
              <a:t>目录</a:t>
            </a:r>
            <a:endParaRPr lang="en-US" sz="1100"/>
          </a:p>
        </p:txBody>
      </p:sp>
      <p:sp>
        <p:nvSpPr>
          <p:cNvPr id="4" name="TextBox 4"/>
          <p:cNvSpPr txBox="1"/>
          <p:nvPr/>
        </p:nvSpPr>
        <p:spPr>
          <a:xfrm>
            <a:off x="649067" y="1768211"/>
            <a:ext cx="8104965" cy="4692015"/>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安全生产法规概述</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安全生产法规的核心内容</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安全生产法规的宣传与教育</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安全生产法规的执行与监管</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安全生产法规的挑战与对策</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安全生产法规的未来展望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5700" b="1">
                <a:solidFill>
                  <a:schemeClr val="lt2">
                    <a:alpha val="100000"/>
                  </a:schemeClr>
                </a:solidFill>
                <a:latin typeface="Microsoft Yahei"/>
                <a:ea typeface="Microsoft Yahei"/>
                <a:cs typeface="Microsoft Yahei"/>
              </a:rPr>
              <a:t>01</a:t>
            </a:r>
          </a:p>
        </p:txBody>
      </p:sp>
      <p:sp>
        <p:nvSpPr>
          <p:cNvPr id="3" name="TextBox 3"/>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安全生产法规概述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499" r="3149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6910" r="36910"/>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30365" r="30365"/>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法规是由国家制定或认可，体现国家意志，以国家强制力保证实施的行为规则的总称。</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法规的定义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法规具有指引、评价、教育、预测和强制等作用，是维护社会秩序和保障公民权益的重要工具。</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法规的作用</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法规的定义与作用</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9110" y="2088608"/>
            <a:ext cx="338630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全国人大及其常委会制定的规范性文件，如《安全生产法》。</a:t>
            </a:r>
          </a:p>
        </p:txBody>
      </p:sp>
      <p:sp>
        <p:nvSpPr>
          <p:cNvPr id="3" name="TextBox 3"/>
          <p:cNvSpPr txBox="1"/>
          <p:nvPr/>
        </p:nvSpPr>
        <p:spPr>
          <a:xfrm>
            <a:off x="539110" y="1679033"/>
            <a:ext cx="2409825" cy="428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875" b="1">
                <a:solidFill>
                  <a:schemeClr val="accent1">
                    <a:alpha val="100000"/>
                  </a:schemeClr>
                </a:solidFill>
                <a:latin typeface="Microsoft Yahei"/>
                <a:ea typeface="Microsoft Yahei"/>
                <a:cs typeface="Microsoft Yahei"/>
              </a:rPr>
              <a:t>法律</a:t>
            </a:r>
          </a:p>
        </p:txBody>
      </p:sp>
      <p:sp>
        <p:nvSpPr>
          <p:cNvPr id="4" name="AutoShape 4"/>
          <p:cNvSpPr/>
          <p:nvPr/>
        </p:nvSpPr>
        <p:spPr>
          <a:xfrm>
            <a:off x="4912196" y="1843297"/>
            <a:ext cx="1473877" cy="1300480"/>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4275690">
            <a:off x="6489457" y="2982571"/>
            <a:ext cx="1473877" cy="1300480"/>
          </a:xfrm>
          <a:prstGeom prst="triangl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700000" flipH="1">
            <a:off x="3730001" y="2945995"/>
            <a:ext cx="1473877" cy="1300480"/>
          </a:xfrm>
          <a:prstGeom prst="triangl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8546356" flipH="1">
            <a:off x="3967371" y="4880960"/>
            <a:ext cx="1473877" cy="1300480"/>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8546493" flipH="1">
            <a:off x="5914885" y="4872729"/>
            <a:ext cx="1473877" cy="1300480"/>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39110" y="4666479"/>
            <a:ext cx="338631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我国与外国缔结或者加入的国际条约，如《作业场所安全使用化学品公约》。</a:t>
            </a:r>
          </a:p>
        </p:txBody>
      </p:sp>
      <p:sp>
        <p:nvSpPr>
          <p:cNvPr id="10" name="TextBox 10"/>
          <p:cNvSpPr txBox="1"/>
          <p:nvPr/>
        </p:nvSpPr>
        <p:spPr>
          <a:xfrm>
            <a:off x="539110" y="4256904"/>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国际条约</a:t>
            </a:r>
          </a:p>
        </p:txBody>
      </p:sp>
      <p:sp>
        <p:nvSpPr>
          <p:cNvPr id="11" name="TextBox 11"/>
          <p:cNvSpPr txBox="1"/>
          <p:nvPr/>
        </p:nvSpPr>
        <p:spPr>
          <a:xfrm>
            <a:off x="6201617" y="1625514"/>
            <a:ext cx="3418981"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国务院根据宪法和法律制定的规范性文件，如《危险化学品安全管理条例》。</a:t>
            </a:r>
          </a:p>
        </p:txBody>
      </p:sp>
      <p:sp>
        <p:nvSpPr>
          <p:cNvPr id="12" name="TextBox 12"/>
          <p:cNvSpPr txBox="1"/>
          <p:nvPr/>
        </p:nvSpPr>
        <p:spPr>
          <a:xfrm>
            <a:off x="6201617" y="1268111"/>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行政法规</a:t>
            </a:r>
          </a:p>
        </p:txBody>
      </p:sp>
      <p:sp>
        <p:nvSpPr>
          <p:cNvPr id="13" name="TextBox 13"/>
          <p:cNvSpPr txBox="1"/>
          <p:nvPr/>
        </p:nvSpPr>
        <p:spPr>
          <a:xfrm>
            <a:off x="8237407" y="3376213"/>
            <a:ext cx="3410419"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国务院有关部门根据法律和行政法规制定的规范性文件，如《生产安全事故报告和调查处理条例》。</a:t>
            </a:r>
          </a:p>
        </p:txBody>
      </p:sp>
      <p:sp>
        <p:nvSpPr>
          <p:cNvPr id="14" name="TextBox 14"/>
          <p:cNvSpPr txBox="1"/>
          <p:nvPr/>
        </p:nvSpPr>
        <p:spPr>
          <a:xfrm>
            <a:off x="8237407" y="3050744"/>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部门规章</a:t>
            </a:r>
          </a:p>
        </p:txBody>
      </p:sp>
      <p:sp>
        <p:nvSpPr>
          <p:cNvPr id="15" name="TextBox 15"/>
          <p:cNvSpPr txBox="1"/>
          <p:nvPr/>
        </p:nvSpPr>
        <p:spPr>
          <a:xfrm>
            <a:off x="7268208" y="5464523"/>
            <a:ext cx="343452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省、自治区、直辖市人大及其常委会根据本行政区域的具体情况和实际需要制定的规范性文件。</a:t>
            </a:r>
          </a:p>
        </p:txBody>
      </p:sp>
      <p:sp>
        <p:nvSpPr>
          <p:cNvPr id="16" name="TextBox 16"/>
          <p:cNvSpPr txBox="1"/>
          <p:nvPr/>
        </p:nvSpPr>
        <p:spPr>
          <a:xfrm>
            <a:off x="7268208" y="5054948"/>
            <a:ext cx="2409825" cy="4381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950" b="1">
                <a:solidFill>
                  <a:schemeClr val="accent1">
                    <a:alpha val="100000"/>
                  </a:schemeClr>
                </a:solidFill>
                <a:latin typeface="Microsoft Yahei"/>
                <a:ea typeface="Microsoft Yahei"/>
                <a:cs typeface="Microsoft Yahei"/>
              </a:rPr>
              <a:t>地方性法规</a:t>
            </a:r>
          </a:p>
        </p:txBody>
      </p:sp>
      <p:sp>
        <p:nvSpPr>
          <p:cNvPr id="17" name="TextBox 17"/>
          <p:cNvSpPr txBox="1"/>
          <p:nvPr/>
        </p:nvSpPr>
        <p:spPr>
          <a:xfrm>
            <a:off x="5254897" y="2293598"/>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02</a:t>
            </a:r>
          </a:p>
        </p:txBody>
      </p:sp>
      <p:sp>
        <p:nvSpPr>
          <p:cNvPr id="18" name="TextBox 18"/>
          <p:cNvSpPr txBox="1"/>
          <p:nvPr/>
        </p:nvSpPr>
        <p:spPr>
          <a:xfrm>
            <a:off x="3925415" y="3408550"/>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01</a:t>
            </a:r>
          </a:p>
        </p:txBody>
      </p:sp>
      <p:sp>
        <p:nvSpPr>
          <p:cNvPr id="19" name="TextBox 19"/>
          <p:cNvSpPr txBox="1"/>
          <p:nvPr/>
        </p:nvSpPr>
        <p:spPr>
          <a:xfrm>
            <a:off x="6651824" y="3377086"/>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03</a:t>
            </a:r>
          </a:p>
        </p:txBody>
      </p:sp>
      <p:sp>
        <p:nvSpPr>
          <p:cNvPr id="20" name="TextBox 20"/>
          <p:cNvSpPr txBox="1"/>
          <p:nvPr/>
        </p:nvSpPr>
        <p:spPr>
          <a:xfrm>
            <a:off x="6069918" y="5038167"/>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04</a:t>
            </a:r>
          </a:p>
        </p:txBody>
      </p:sp>
      <p:sp>
        <p:nvSpPr>
          <p:cNvPr id="21" name="TextBox 21"/>
          <p:cNvSpPr txBox="1"/>
          <p:nvPr/>
        </p:nvSpPr>
        <p:spPr>
          <a:xfrm>
            <a:off x="4466940" y="5038167"/>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05</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安全生产法规的体系结构</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l="1042" r="1042"/>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26319" b="26319"/>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安全生产法规的历史与发展</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古代安全生产法规</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我国古代的安全生产法规主要体现在一些行业规定和习惯法中，如矿业、建筑业等。</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近代安全生产法规</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近代以来，随着工业革命的兴起和工厂制度的建立，安全生产问题日益突出，各国纷纷制定安全生产法规。</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现代安全生产法规</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现代安全生产法规不断完善和发展，涵盖了安全生产的各个方面，形成了较为完备的法规体系。</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5700" b="1">
                <a:solidFill>
                  <a:schemeClr val="lt2">
                    <a:alpha val="100000"/>
                  </a:schemeClr>
                </a:solidFill>
                <a:latin typeface="Microsoft Yahei"/>
                <a:ea typeface="Microsoft Yahei"/>
                <a:cs typeface="Microsoft Yahei"/>
              </a:rPr>
              <a:t>02</a:t>
            </a:r>
          </a:p>
        </p:txBody>
      </p:sp>
      <p:sp>
        <p:nvSpPr>
          <p:cNvPr id="3" name="TextBox 3"/>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安全生产法规的核心内容</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750" r="16750"/>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人命关天，安全第一</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预防为主，综合治理</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政府领导，部门监管</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企业负责，群众参与</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安全生产的基本原则</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强调安全生产的重要性，始终把保障人民生命安全放在首位。</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政府应加强对安全生产的领导，各相关部门要切实履行监管职责。</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注重事故预防，通过综合手段从根本上消除事故隐患。</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企业是安全生产的责任主体，同时鼓励群众积极参与和监督。</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4343439" y="1390903"/>
            <a:ext cx="3583020" cy="975360"/>
            <a:chOff x="4343439" y="1390903"/>
            <a:chExt cx="3583020" cy="975360"/>
          </a:xfrm>
        </p:grpSpPr>
        <p:sp>
          <p:nvSpPr>
            <p:cNvPr id="3" name="AutoShape 3"/>
            <p:cNvSpPr/>
            <p:nvPr/>
          </p:nvSpPr>
          <p:spPr>
            <a:xfrm>
              <a:off x="695109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6" name="Picture 6"/>
          <p:cNvPicPr>
            <a:picLocks noChangeAspect="1"/>
          </p:cNvPicPr>
          <p:nvPr/>
        </p:nvPicPr>
        <p:blipFill>
          <a:blip r:embed="rId2">
            <a:alphaModFix/>
          </a:blip>
          <a:srcRect l="25872" r="25872"/>
          <a:stretch>
            <a:fillRect/>
          </a:stretch>
        </p:blipFill>
        <p:spPr>
          <a:xfrm>
            <a:off x="8437172" y="1327341"/>
            <a:ext cx="3341640" cy="4581961"/>
          </a:xfrm>
          <a:prstGeom prst="rect">
            <a:avLst/>
          </a:prstGeom>
        </p:spPr>
      </p:pic>
      <p:sp>
        <p:nvSpPr>
          <p:cNvPr id="7" name="AutoShape 7"/>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601242"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明确各级管理人员和操作人员的安全职责。</a:t>
            </a:r>
          </a:p>
        </p:txBody>
      </p:sp>
      <p:sp>
        <p:nvSpPr>
          <p:cNvPr id="10" name="AutoShape 10"/>
          <p:cNvSpPr/>
          <p:nvPr/>
        </p:nvSpPr>
        <p:spPr>
          <a:xfrm>
            <a:off x="314677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01242" y="1602358"/>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建立健全安全生产责任制</a:t>
            </a:r>
          </a:p>
        </p:txBody>
      </p:sp>
      <p:sp>
        <p:nvSpPr>
          <p:cNvPr id="12" name="TextBox 12"/>
          <p:cNvSpPr txBox="1"/>
          <p:nvPr/>
        </p:nvSpPr>
        <p:spPr>
          <a:xfrm>
            <a:off x="4405571"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确保各项安全工作有章可循、有据可查。</a:t>
            </a:r>
          </a:p>
        </p:txBody>
      </p:sp>
      <p:sp>
        <p:nvSpPr>
          <p:cNvPr id="13" name="TextBox 13"/>
          <p:cNvSpPr txBox="1"/>
          <p:nvPr/>
        </p:nvSpPr>
        <p:spPr>
          <a:xfrm>
            <a:off x="4405571" y="1601372"/>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制定并执行安全生产规章制度</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4982395"/>
            <a:ext cx="3433799"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确保安全设施、安全培训、安全评价等方面的投入。</a:t>
            </a:r>
          </a:p>
        </p:txBody>
      </p:sp>
      <p:sp>
        <p:nvSpPr>
          <p:cNvPr id="17" name="AutoShape 17"/>
          <p:cNvSpPr/>
          <p:nvPr/>
        </p:nvSpPr>
        <p:spPr>
          <a:xfrm>
            <a:off x="314677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601242"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保证安全生产投入</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4982395"/>
            <a:ext cx="3438525"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提高从业人员的安全意识和操作技能。</a:t>
            </a:r>
          </a:p>
        </p:txBody>
      </p:sp>
      <p:sp>
        <p:nvSpPr>
          <p:cNvPr id="22" name="AutoShape 22"/>
          <p:cNvSpPr/>
          <p:nvPr/>
        </p:nvSpPr>
        <p:spPr>
          <a:xfrm>
            <a:off x="695109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386521"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开展安全生产教育和培训</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生产经营单位的安全生产保障</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743" b="2743"/>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获得安全保障、危险因素和应急措施的知情权；拒绝违章指挥和强令冒险作业权；紧急情况下停止作业和紧急撤离权等。</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遵守安全生产规章制度和操作规程；正确使用安全防护用品；接受安全生产教育和培训；发现事故隐患及时报告等。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从业人员的权利和义务</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义务</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权利</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8792" r="18792"/>
          <a:stretch>
            <a:fillRect/>
          </a:stretch>
        </p:blipFill>
        <p:spPr>
          <a:xfrm>
            <a:off x="454963" y="1569535"/>
            <a:ext cx="4219248"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政府部门的监管职责</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制定安全生产政策、法规和标准；开展安全生产检查和执法活动；组织事故调查处理等。</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社会监督</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鼓励媒体、公众和行业协会等社会力量对安全生产进行监督。</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企业内部监督</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建立健全内部监督机制，确保各项安全工作得到有效执行。</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安全生产的监督管理</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5700" b="1">
                <a:solidFill>
                  <a:schemeClr val="lt2">
                    <a:alpha val="100000"/>
                  </a:schemeClr>
                </a:solidFill>
                <a:latin typeface="Microsoft Yahei"/>
                <a:ea typeface="Microsoft Yahei"/>
                <a:cs typeface="Microsoft Yahei"/>
              </a:rPr>
              <a:t>03</a:t>
            </a:r>
          </a:p>
        </p:txBody>
      </p:sp>
      <p:sp>
        <p:nvSpPr>
          <p:cNvPr id="3" name="TextBox 3"/>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安全生产法规的宣传与教育</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通过宣传教育，使公众了解安全生产法规的重要性和必要性，增强安全意识。</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提高公众安全意识</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预防事故发生</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促进经济发展</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1833" r="11833"/>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普及安全生产法规，提高企业和个人的遵法意识，有效预防生产事故的发生。</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安全生产是经济发展的重要保障，通过宣传教育推动安全生产法规的落实，有利于经济的稳定发展。</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宣传教育的目的和意义</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企业负责人、安全生产管理人员、从业人员、社会公众等。</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对象</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安全生产法律法规、安全操作规程、事故案例分析、应急救援知识等。</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内容</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宣传教育的对象和内容</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https://d.book118.com/818001130102006040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633301"/>
      </a:dk1>
      <a:lt1>
        <a:srgbClr val="FBF9F7"/>
      </a:lt1>
      <a:dk2>
        <a:srgbClr val="333333"/>
      </a:dk2>
      <a:lt2>
        <a:srgbClr val="F1EFEE"/>
      </a:lt2>
      <a:accent1>
        <a:srgbClr val="9A6930"/>
      </a:accent1>
      <a:accent2>
        <a:srgbClr val="B3954D"/>
      </a:accent2>
      <a:accent3>
        <a:srgbClr val="D3A67C"/>
      </a:accent3>
      <a:accent4>
        <a:srgbClr val="DC9C51"/>
      </a:accent4>
      <a:accent5>
        <a:srgbClr val="D17A6E"/>
      </a:accent5>
      <a:accent6>
        <a:srgbClr val="8C857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91</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2024-09-19T03:59:55.428</cp:lastPrinted>
  <dcterms:created xsi:type="dcterms:W3CDTF">2024-09-18T19:59:55Z</dcterms:created>
  <dcterms:modified xsi:type="dcterms:W3CDTF">2024-09-18T19:59:57Z</dcterms:modified>
</cp:coreProperties>
</file>