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66CA97C-0CD7-4120-A4D9-B5D0099D859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7B0C79-C16B-40D9-AAA7-06BBFBB49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802DC-A777-4E76-A490-BADEA2EE1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E39960-D53D-444E-B400-0F78C108D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B484EC-5D21-449C-9904-656B7BF8F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BFEFC8-D68C-41C9-B47A-77ADA2CBA1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6226F5-AAE5-49DA-B815-9DF8EFEB96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66409-BD3A-4E7A-A0D7-04F8D18F96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E1343-0CBA-4F33-BACA-CDB6E06CE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D67E5-66A2-4749-9233-FCF4854D8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5B791-414F-44C6-9E70-DAAD3706B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2CE79-C67C-4E35-AD8B-F7B947598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BC679E1-F7E7-4FB5-ABFA-638557E6694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5190A69-4DD9-47C4-AD32-B95FE6103C7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1307505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人工智能在传媒行业中的新应用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人工智能在传媒行业中的新应用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人工智能技术在新闻报道中的应用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人工智能技术在社交媒体中的应用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人工智能技术在广告营销中的应用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人工智能技术在内容版权保护中的应用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人工智能技术在传媒行业中的未来发展</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总结展望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人工智能在传媒行业中的新应用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人工智能在传媒行业中的意义</a:t>
            </a:r>
            <a:endParaRPr lang="en-US" sz="3600" b="0" strike="noStrike" spc="-1">
              <a:solidFill>
                <a:schemeClr val="dk1"/>
              </a:solidFill>
              <a:latin typeface="Arial"/>
            </a:endParaRPr>
          </a:p>
        </p:txBody>
      </p:sp>
      <p:sp>
        <p:nvSpPr>
          <p:cNvPr id="8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增加内容生成速度和质量</a:t>
            </a:r>
            <a:endParaRPr lang="en-US" sz="1600" b="0" strike="noStrike" spc="-1">
              <a:solidFill>
                <a:srgbClr val="FFFFFF"/>
              </a:solidFill>
              <a:latin typeface="Arial"/>
            </a:endParaRPr>
          </a:p>
        </p:txBody>
      </p:sp>
      <p:sp>
        <p:nvSpPr>
          <p:cNvPr id="8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提升传媒内容生产效率</a:t>
            </a:r>
            <a:endParaRPr lang="en-US" sz="2000" b="0" strike="noStrike" spc="-1">
              <a:solidFill>
                <a:srgbClr val="FFFFFF"/>
              </a:solidFill>
              <a:latin typeface="Arial"/>
            </a:endParaRPr>
          </a:p>
        </p:txBody>
      </p:sp>
      <p:sp>
        <p:nvSpPr>
          <p:cNvPr id="8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根据用户喜好推荐内容</a:t>
            </a:r>
            <a:endParaRPr lang="en-US" sz="1600" b="0" strike="noStrike" spc="-1">
              <a:solidFill>
                <a:srgbClr val="FFFFFF"/>
              </a:solidFill>
              <a:latin typeface="Arial"/>
            </a:endParaRPr>
          </a:p>
        </p:txBody>
      </p:sp>
      <p:sp>
        <p:nvSpPr>
          <p:cNvPr id="8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提升用户体验和个性化推荐</a:t>
            </a:r>
            <a:endParaRPr lang="en-US" sz="2000" b="0" strike="noStrike" spc="-1">
              <a:solidFill>
                <a:srgbClr val="FFFFFF"/>
              </a:solidFill>
              <a:latin typeface="Arial"/>
            </a:endParaRPr>
          </a:p>
        </p:txBody>
      </p:sp>
      <p:sp>
        <p:nvSpPr>
          <p:cNvPr id="8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提高媒体运营效率</a:t>
            </a:r>
            <a:endParaRPr lang="en-US" sz="1600" b="0" strike="noStrike" spc="-1">
              <a:solidFill>
                <a:srgbClr val="FFFFFF"/>
              </a:solidFill>
              <a:latin typeface="Arial"/>
            </a:endParaRPr>
          </a:p>
        </p:txBody>
      </p:sp>
      <p:sp>
        <p:nvSpPr>
          <p:cNvPr id="8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实现智能化的媒体管理和分发</a:t>
            </a:r>
            <a:endParaRPr lang="en-US" sz="2000" b="0" strike="noStrike" spc="-1">
              <a:solidFill>
                <a:srgbClr val="FFFFFF"/>
              </a:solidFill>
              <a:latin typeface="Arial"/>
            </a:endParaRPr>
          </a:p>
        </p:txBody>
      </p:sp>
      <p:sp>
        <p:nvSpPr>
          <p:cNvPr id="8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8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人工智能在广告营销中的应用</a:t>
            </a:r>
            <a:endParaRPr lang="en-US" sz="3600" b="0" strike="noStrike" spc="-1">
              <a:solidFill>
                <a:schemeClr val="dk1"/>
              </a:solidFill>
              <a:latin typeface="Arial"/>
            </a:endParaRPr>
          </a:p>
        </p:txBody>
      </p:sp>
      <p:sp>
        <p:nvSpPr>
          <p:cNvPr id="9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9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智能化广告投放和广告创意优化</a:t>
            </a:r>
            <a:endParaRPr lang="en-US" sz="2000" b="0" strike="noStrike" spc="-1">
              <a:solidFill>
                <a:srgbClr val="FFFFFF"/>
              </a:solidFill>
              <a:latin typeface="Arial"/>
            </a:endParaRPr>
          </a:p>
        </p:txBody>
      </p:sp>
      <p:sp>
        <p:nvSpPr>
          <p:cNvPr id="9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提升广告</a:t>
            </a:r>
            <a:r>
              <a:rPr lang="en-US" sz="2000" b="1" strike="noStrike" spc="-1">
                <a:solidFill>
                  <a:schemeClr val="accent3"/>
                </a:solidFill>
                <a:latin typeface="微软雅黑"/>
                <a:ea typeface="微软雅黑"/>
              </a:rPr>
              <a:t>ROI</a:t>
            </a:r>
            <a:r>
              <a:rPr lang="zh-CN" sz="2000" b="1" strike="noStrike" spc="-1">
                <a:solidFill>
                  <a:schemeClr val="accent3"/>
                </a:solidFill>
                <a:latin typeface="微软雅黑"/>
                <a:ea typeface="微软雅黑"/>
              </a:rPr>
              <a:t>和效果监测</a:t>
            </a:r>
            <a:endParaRPr lang="en-US" sz="2000" b="0" strike="noStrike" spc="-1">
              <a:solidFill>
                <a:srgbClr val="FFFFFF"/>
              </a:solidFill>
              <a:latin typeface="Arial"/>
            </a:endParaRPr>
          </a:p>
        </p:txBody>
      </p:sp>
      <p:sp>
        <p:nvSpPr>
          <p:cNvPr id="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9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通过大数据分析实现精准营销</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新闻推送个性化推荐</a:t>
            </a:r>
            <a:endParaRPr lang="en-US" sz="1800" b="0" strike="noStrike" spc="-1">
              <a:solidFill>
                <a:srgbClr val="FFFFFF"/>
              </a:solidFill>
              <a:latin typeface="Arial"/>
            </a:endParaRPr>
          </a:p>
        </p:txBody>
      </p:sp>
      <p:sp>
        <p:nvSpPr>
          <p:cNvPr id="10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个性化内容推送</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用户兴趣预测</a:t>
            </a:r>
            <a:endParaRPr lang="en-US" sz="1400" b="0" strike="noStrike" spc="-1">
              <a:solidFill>
                <a:srgbClr val="FFFFFF"/>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媒体内容版权保护和内容监控</a:t>
            </a:r>
            <a:endParaRPr lang="en-US" sz="1800" b="0" strike="noStrike" spc="-1">
              <a:solidFill>
                <a:srgbClr val="FFFFFF"/>
              </a:solidFill>
              <a:latin typeface="Arial"/>
            </a:endParaRPr>
          </a:p>
        </p:txBody>
      </p:sp>
      <p:sp>
        <p:nvSpPr>
          <p:cNvPr id="10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内容防盗链技术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敏感内容监测</a:t>
            </a:r>
            <a:endParaRPr lang="en-US" sz="1400" b="0" strike="noStrike" spc="-1">
              <a:solidFill>
                <a:srgbClr val="FFFFFF"/>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用户体验优化</a:t>
            </a:r>
            <a:endParaRPr lang="en-US" sz="1800" b="0" strike="noStrike" spc="-1">
              <a:solidFill>
                <a:srgbClr val="FFFFFF"/>
              </a:solidFill>
              <a:latin typeface="Arial"/>
            </a:endParaRPr>
          </a:p>
        </p:txBody>
      </p:sp>
      <p:sp>
        <p:nvSpPr>
          <p:cNvPr id="10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个性化推荐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用户友好界面</a:t>
            </a:r>
            <a:endParaRPr lang="en-US" sz="1400" b="0" strike="noStrike" spc="-1">
              <a:solidFill>
                <a:srgbClr val="FFFFFF"/>
              </a:solidFill>
              <a:latin typeface="Arial"/>
            </a:endParaRPr>
          </a:p>
        </p:txBody>
      </p:sp>
      <p:sp>
        <p:nvSpPr>
          <p:cNvPr id="10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人工智能在新闻媒体中的应用</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自动化新闻写作和报道</a:t>
            </a:r>
            <a:endParaRPr lang="en-US" sz="1800" b="0" strike="noStrike" spc="-1">
              <a:solidFill>
                <a:srgbClr val="FFFFFF"/>
              </a:solidFill>
              <a:latin typeface="Arial"/>
            </a:endParaRPr>
          </a:p>
        </p:txBody>
      </p:sp>
      <p:sp>
        <p:nvSpPr>
          <p:cNvPr id="11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实时新闻生成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内容自动发布</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人工智能在视频制作中的应用</a:t>
            </a:r>
            <a:endParaRPr lang="en-US" sz="2800" b="0" strike="noStrike" spc="-1">
              <a:solidFill>
                <a:srgbClr val="FFFFFF"/>
              </a:solidFill>
              <a:latin typeface="Arial"/>
            </a:endParaRPr>
          </a:p>
        </p:txBody>
      </p:sp>
      <p:sp>
        <p:nvSpPr>
          <p:cNvPr id="11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可以实现视频内容的智能剪辑和生成，帮助节省制作时间和成本，同时提升用户体验。视频内容的自动化分析和标注也能够加快后期制作流程，提高工作效率。视频推荐系统和内容推广则可根据用户喜好和观看记录推送相关内容，增加用户粘性。</a:t>
            </a:r>
            <a:endParaRPr lang="en-US" sz="1800" b="0" strike="noStrike" spc="-1">
              <a:solidFill>
                <a:srgbClr val="FFFFFF"/>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人工智能在社交媒体中的应用</a:t>
            </a:r>
            <a:endParaRPr lang="en-US" sz="3600" b="0" strike="noStrike" spc="-1">
              <a:solidFill>
                <a:schemeClr val="dk1"/>
              </a:solidFill>
              <a:latin typeface="Arial"/>
            </a:endParaRPr>
          </a:p>
        </p:txBody>
      </p:sp>
      <p:sp>
        <p:nvSpPr>
          <p:cNvPr id="1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自动发布和互动管理</a:t>
            </a:r>
            <a:endParaRPr lang="en-US" sz="1600" b="0" strike="noStrike" spc="-1">
              <a:solidFill>
                <a:srgbClr val="FFFFFF"/>
              </a:solidFill>
              <a:latin typeface="Arial"/>
            </a:endParaRPr>
          </a:p>
        </p:txBody>
      </p:sp>
      <p:sp>
        <p:nvSpPr>
          <p:cNvPr id="1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智能社交媒体管理和内容分发</a:t>
            </a:r>
            <a:endParaRPr lang="en-US" sz="2000" b="0" strike="noStrike" spc="-1">
              <a:solidFill>
                <a:srgbClr val="FFFFFF"/>
              </a:solidFill>
              <a:latin typeface="Arial"/>
            </a:endParaRPr>
          </a:p>
        </p:txBody>
      </p:sp>
      <p:sp>
        <p:nvSpPr>
          <p:cNvPr id="1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舆情监测和情感分析</a:t>
            </a:r>
            <a:endParaRPr lang="en-US" sz="1600" b="0" strike="noStrike" spc="-1">
              <a:solidFill>
                <a:srgbClr val="FFFFFF"/>
              </a:solidFill>
              <a:latin typeface="Arial"/>
            </a:endParaRPr>
          </a:p>
        </p:txBody>
      </p:sp>
      <p:sp>
        <p:nvSpPr>
          <p:cNvPr id="1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自然语言处理技术在社交媒体舆情分析中的应用</a:t>
            </a:r>
            <a:endParaRPr lang="en-US" sz="2000" b="0" strike="noStrike" spc="-1">
              <a:solidFill>
                <a:srgbClr val="FFFFFF"/>
              </a:solidFill>
              <a:latin typeface="Arial"/>
            </a:endParaRPr>
          </a:p>
        </p:txBody>
      </p:sp>
      <p:sp>
        <p:nvSpPr>
          <p:cNvPr id="1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精准定位目标用户</a:t>
            </a:r>
            <a:endParaRPr lang="en-US" sz="1600" b="0" strike="noStrike" spc="-1">
              <a:solidFill>
                <a:srgbClr val="FFFFFF"/>
              </a:solidFill>
              <a:latin typeface="Arial"/>
            </a:endParaRPr>
          </a:p>
        </p:txBody>
      </p:sp>
      <p:sp>
        <p:nvSpPr>
          <p:cNvPr id="1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社交媒体营销策略和智能推广技术</a:t>
            </a:r>
            <a:endParaRPr lang="en-US" sz="2000" b="0" strike="noStrike" spc="-1">
              <a:solidFill>
                <a:srgbClr val="FFFFFF"/>
              </a:solidFill>
              <a:latin typeface="Arial"/>
            </a:endParaRPr>
          </a:p>
        </p:txBody>
      </p:sp>
      <p:sp>
        <p:nvSpPr>
          <p:cNvPr id="1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人工智能在音频媒体中的应用</a:t>
            </a:r>
            <a:endParaRPr lang="en-US" sz="3600" b="0" strike="noStrike" spc="-1">
              <a:solidFill>
                <a:schemeClr val="dk1"/>
              </a:solidFill>
              <a:latin typeface="Arial"/>
            </a:endParaRPr>
          </a:p>
        </p:txBody>
      </p:sp>
      <p:sp>
        <p:nvSpPr>
          <p:cNvPr id="12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12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音频内容自动化生成和分发</a:t>
            </a:r>
            <a:endParaRPr lang="en-US" sz="2000" b="0" strike="noStrike" spc="-1">
              <a:solidFill>
                <a:srgbClr val="FFFFFF"/>
              </a:solidFill>
              <a:latin typeface="Arial"/>
            </a:endParaRPr>
          </a:p>
        </p:txBody>
      </p:sp>
      <p:sp>
        <p:nvSpPr>
          <p:cNvPr id="12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3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音频内容推荐系统和个性化广播</a:t>
            </a:r>
            <a:endParaRPr lang="en-US" sz="2000" b="0" strike="noStrike" spc="-1">
              <a:solidFill>
                <a:srgbClr val="FFFFFF"/>
              </a:solidFill>
              <a:latin typeface="Arial"/>
            </a:endParaRPr>
          </a:p>
        </p:txBody>
      </p:sp>
      <p:sp>
        <p:nvSpPr>
          <p:cNvPr id="13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3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基于</a:t>
            </a:r>
            <a:r>
              <a:rPr lang="en-US" sz="2000" b="1" strike="noStrike" spc="-1">
                <a:solidFill>
                  <a:schemeClr val="accent3"/>
                </a:solidFill>
                <a:latin typeface="微软雅黑"/>
                <a:ea typeface="微软雅黑"/>
              </a:rPr>
              <a:t>AI</a:t>
            </a:r>
            <a:r>
              <a:rPr lang="zh-CN" sz="2000" b="1" strike="noStrike" spc="-1">
                <a:solidFill>
                  <a:schemeClr val="accent3"/>
                </a:solidFill>
                <a:latin typeface="微软雅黑"/>
                <a:ea typeface="微软雅黑"/>
              </a:rPr>
              <a:t>的声音识别和情感分析</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舆情监测和网络安全预警</a:t>
            </a:r>
            <a:endParaRPr lang="en-US" sz="1800" b="0" strike="noStrike" spc="-1">
              <a:solidFill>
                <a:srgbClr val="FFFFFF"/>
              </a:solidFill>
              <a:latin typeface="Arial"/>
            </a:endParaRPr>
          </a:p>
        </p:txBody>
      </p:sp>
      <p:sp>
        <p:nvSpPr>
          <p:cNvPr id="13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舆情分析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网络攻击预警</a:t>
            </a:r>
            <a:endParaRPr lang="en-US" sz="1400" b="0" strike="noStrike" spc="-1">
              <a:solidFill>
                <a:srgbClr val="FFFFFF"/>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AI</a:t>
            </a:r>
            <a:r>
              <a:rPr lang="zh-CN" sz="1800" b="1" strike="noStrike" spc="-1">
                <a:solidFill>
                  <a:schemeClr val="accent3"/>
                </a:solidFill>
                <a:latin typeface="微软雅黑"/>
                <a:ea typeface="微软雅黑"/>
              </a:rPr>
              <a:t>在传媒监管中的应用</a:t>
            </a:r>
            <a:endParaRPr lang="en-US" sz="1800" b="0" strike="noStrike" spc="-1">
              <a:solidFill>
                <a:srgbClr val="FFFFFF"/>
              </a:solidFill>
              <a:latin typeface="Arial"/>
            </a:endParaRPr>
          </a:p>
        </p:txBody>
      </p:sp>
      <p:sp>
        <p:nvSpPr>
          <p:cNvPr id="14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自动化监管</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数据分析</a:t>
            </a:r>
            <a:endParaRPr lang="en-US" sz="1400" b="0" strike="noStrike" spc="-1">
              <a:solidFill>
                <a:srgbClr val="FFFFFF"/>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保护用户隐私</a:t>
            </a:r>
            <a:endParaRPr lang="en-US" sz="1800" b="0" strike="noStrike" spc="-1">
              <a:solidFill>
                <a:srgbClr val="FFFFFF"/>
              </a:solidFill>
              <a:latin typeface="Arial"/>
            </a:endParaRPr>
          </a:p>
        </p:txBody>
      </p:sp>
      <p:sp>
        <p:nvSpPr>
          <p:cNvPr id="14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数据保护法律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用户数据安全</a:t>
            </a:r>
            <a:endParaRPr lang="en-US" sz="1400" b="0" strike="noStrike" spc="-1">
              <a:solidFill>
                <a:srgbClr val="FFFFFF"/>
              </a:solidFill>
              <a:latin typeface="Arial"/>
            </a:endParaRPr>
          </a:p>
        </p:txBody>
      </p:sp>
      <p:sp>
        <p:nvSpPr>
          <p:cNvPr id="14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人工智能在媒体监管中的应用</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自动化内容审核和版权保护</a:t>
            </a:r>
            <a:endParaRPr lang="en-US" sz="1800" b="0" strike="noStrike" spc="-1">
              <a:solidFill>
                <a:srgbClr val="FFFFFF"/>
              </a:solidFill>
              <a:latin typeface="Arial"/>
            </a:endParaRPr>
          </a:p>
        </p:txBody>
      </p:sp>
      <p:sp>
        <p:nvSpPr>
          <p:cNvPr id="14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违规内容识别</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版权管理</a:t>
            </a:r>
            <a:endParaRPr lang="en-US" sz="14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人工智能在数据分析中的应用</a:t>
            </a:r>
            <a:endParaRPr lang="en-US" sz="2800" b="0" strike="noStrike" spc="-1">
              <a:solidFill>
                <a:srgbClr val="FFFFFF"/>
              </a:solidFill>
              <a:latin typeface="Arial"/>
            </a:endParaRPr>
          </a:p>
        </p:txBody>
      </p:sp>
      <p:sp>
        <p:nvSpPr>
          <p:cNvPr id="15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在数据分析中发挥着重要作用，可以帮助机构进行大数据处理和智能决策支持。数据挖掘和用户行为分析能够帮助公司更好地了解用户需求，优化产品和服务。数据可视化和智能报告生成则促进决策者更好地理解数据，做出科学决策。</a:t>
            </a:r>
            <a:endParaRPr lang="en-US" sz="1800" b="0" strike="noStrike" spc="-1">
              <a:solidFill>
                <a:srgbClr val="FFFFFF"/>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总结与展望</a:t>
            </a:r>
            <a:endParaRPr lang="en-US" sz="3600" b="0" strike="noStrike" spc="-1">
              <a:solidFill>
                <a:schemeClr val="dk1"/>
              </a:solidFill>
              <a:latin typeface="Arial"/>
            </a:endParaRPr>
          </a:p>
        </p:txBody>
      </p:sp>
      <p:sp>
        <p:nvSpPr>
          <p:cNvPr id="15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工智能在传媒行业中的应用已经取得了巨大成就，推动了行业的发展和转型。未来，随着技术的不断发展，人工智能将发挥更大的作用，为传媒行业带来更多创新和可能。传媒行业需要不断创新，拥抱人工智能技术，实现更高效的内容生产和传播，以满足不断变化的用户需求。</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人工智能技术在新闻报道中的应用</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人工智能新闻编辑</a:t>
            </a:r>
            <a:endParaRPr lang="en-US" sz="3600" b="0" strike="noStrike" spc="-1">
              <a:solidFill>
                <a:schemeClr val="dk1"/>
              </a:solidFill>
              <a:latin typeface="Arial"/>
            </a:endParaRPr>
          </a:p>
        </p:txBody>
      </p:sp>
      <p:sp>
        <p:nvSpPr>
          <p:cNvPr id="15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节省人力成本，提高新闻生产效率</a:t>
            </a:r>
            <a:endParaRPr lang="en-US" sz="1600" b="0" strike="noStrike" spc="-1">
              <a:solidFill>
                <a:srgbClr val="FFFFFF"/>
              </a:solidFill>
              <a:latin typeface="Arial"/>
            </a:endParaRPr>
          </a:p>
        </p:txBody>
      </p:sp>
      <p:sp>
        <p:nvSpPr>
          <p:cNvPr id="15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自动撰写和编辑</a:t>
            </a:r>
            <a:endParaRPr lang="en-US" sz="2000" b="0" strike="noStrike" spc="-1">
              <a:solidFill>
                <a:srgbClr val="FFFFFF"/>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6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6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更快速地发布新闻，抢占先机</a:t>
            </a:r>
            <a:endParaRPr lang="en-US" sz="1600" b="0" strike="noStrike" spc="-1">
              <a:solidFill>
                <a:srgbClr val="FFFFFF"/>
              </a:solidFill>
              <a:latin typeface="Arial"/>
            </a:endParaRPr>
          </a:p>
        </p:txBody>
      </p:sp>
      <p:sp>
        <p:nvSpPr>
          <p:cNvPr id="16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实时报道</a:t>
            </a:r>
            <a:endParaRPr lang="en-US" sz="2000" b="0" strike="noStrike" spc="-1">
              <a:solidFill>
                <a:srgbClr val="FFFFFF"/>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提高报道质量，减少错误率</a:t>
            </a:r>
            <a:endParaRPr lang="en-US" sz="1600" b="0" strike="noStrike" spc="-1">
              <a:solidFill>
                <a:srgbClr val="FFFFFF"/>
              </a:solidFill>
              <a:latin typeface="Arial"/>
            </a:endParaRPr>
          </a:p>
        </p:txBody>
      </p:sp>
      <p:sp>
        <p:nvSpPr>
          <p:cNvPr id="16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智能化编辑</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内容策略优化</a:t>
            </a:r>
            <a:endParaRPr lang="en-US" sz="1800" b="0" strike="noStrike" spc="-1">
              <a:solidFill>
                <a:srgbClr val="FFFFFF"/>
              </a:solidFill>
              <a:latin typeface="Arial"/>
            </a:endParaRPr>
          </a:p>
        </p:txBody>
      </p:sp>
      <p:sp>
        <p:nvSpPr>
          <p:cNvPr id="16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根据数据分析调整内容策略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提高用户互动</a:t>
            </a:r>
            <a:endParaRPr lang="en-US" sz="1400" b="0" strike="noStrike" spc="-1">
              <a:solidFill>
                <a:srgbClr val="FFFFFF"/>
              </a:solidFill>
              <a:latin typeface="Arial"/>
            </a:endParaRPr>
          </a:p>
        </p:txBody>
      </p:sp>
      <p:sp>
        <p:nvSpPr>
          <p:cNvPr id="17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推荐系统优化</a:t>
            </a:r>
            <a:endParaRPr lang="en-US" sz="1800" b="0" strike="noStrike" spc="-1">
              <a:solidFill>
                <a:srgbClr val="FFFFFF"/>
              </a:solidFill>
              <a:latin typeface="Arial"/>
            </a:endParaRPr>
          </a:p>
        </p:txBody>
      </p:sp>
      <p:sp>
        <p:nvSpPr>
          <p:cNvPr id="17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提高推荐系统效果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增加用户粘性</a:t>
            </a:r>
            <a:endParaRPr lang="en-US" sz="1400" b="0" strike="noStrike" spc="-1">
              <a:solidFill>
                <a:srgbClr val="FFFFFF"/>
              </a:solidFill>
              <a:latin typeface="Arial"/>
            </a:endParaRPr>
          </a:p>
        </p:txBody>
      </p:sp>
      <p:sp>
        <p:nvSpPr>
          <p:cNvPr id="17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用户行为分析</a:t>
            </a:r>
            <a:endParaRPr lang="en-US" sz="1800" b="0" strike="noStrike" spc="-1">
              <a:solidFill>
                <a:srgbClr val="FFFFFF"/>
              </a:solidFill>
              <a:latin typeface="Arial"/>
            </a:endParaRPr>
          </a:p>
        </p:txBody>
      </p:sp>
      <p:sp>
        <p:nvSpPr>
          <p:cNvPr id="17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监测用户行为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优化用户体验</a:t>
            </a:r>
            <a:endParaRPr lang="en-US" sz="1400" b="0" strike="noStrike" spc="-1">
              <a:solidFill>
                <a:srgbClr val="FFFFFF"/>
              </a:solidFill>
              <a:latin typeface="Arial"/>
            </a:endParaRPr>
          </a:p>
        </p:txBody>
      </p:sp>
      <p:sp>
        <p:nvSpPr>
          <p:cNvPr id="17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媒体内容分析</a:t>
            </a:r>
            <a:endParaRPr lang="en-US" sz="3600" b="0" strike="noStrike" spc="-1">
              <a:solidFill>
                <a:schemeClr val="dk1"/>
              </a:solidFill>
              <a:latin typeface="Arial"/>
            </a:endParaRPr>
          </a:p>
        </p:txBody>
      </p:sp>
      <p:sp>
        <p:nvSpPr>
          <p:cNvPr id="17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用户偏好分析</a:t>
            </a:r>
            <a:endParaRPr lang="en-US" sz="1800" b="0" strike="noStrike" spc="-1">
              <a:solidFill>
                <a:srgbClr val="FFFFFF"/>
              </a:solidFill>
              <a:latin typeface="Arial"/>
            </a:endParaRPr>
          </a:p>
        </p:txBody>
      </p:sp>
      <p:sp>
        <p:nvSpPr>
          <p:cNvPr id="17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了解用户的喜好和需求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精准推送内容</a:t>
            </a:r>
            <a:endParaRPr lang="en-US" sz="14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消息推送优化</a:t>
            </a:r>
            <a:endParaRPr lang="en-US" sz="3600" b="0" strike="noStrike" spc="-1">
              <a:solidFill>
                <a:schemeClr val="dk1"/>
              </a:solidFill>
              <a:latin typeface="Arial"/>
            </a:endParaRPr>
          </a:p>
        </p:txBody>
      </p:sp>
      <p:sp>
        <p:nvSpPr>
          <p:cNvPr id="18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根据用户兴趣定制推送内容</a:t>
            </a:r>
            <a:endParaRPr lang="en-US" sz="1600" b="0" strike="noStrike" spc="-1">
              <a:solidFill>
                <a:srgbClr val="FFFFFF"/>
              </a:solidFill>
              <a:latin typeface="Arial"/>
            </a:endParaRPr>
          </a:p>
        </p:txBody>
      </p:sp>
      <p:sp>
        <p:nvSpPr>
          <p:cNvPr id="18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个性化推送</a:t>
            </a:r>
            <a:endParaRPr lang="en-US" sz="2000" b="0" strike="noStrike" spc="-1">
              <a:solidFill>
                <a:srgbClr val="FFFFFF"/>
              </a:solidFill>
              <a:latin typeface="Arial"/>
            </a:endParaRPr>
          </a:p>
        </p:txBody>
      </p:sp>
      <p:sp>
        <p:nvSpPr>
          <p:cNvPr id="18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分析用户浏览习惯，合理选择推送时机</a:t>
            </a:r>
            <a:endParaRPr lang="en-US" sz="1600" b="0" strike="noStrike" spc="-1">
              <a:solidFill>
                <a:srgbClr val="FFFFFF"/>
              </a:solidFill>
              <a:latin typeface="Arial"/>
            </a:endParaRPr>
          </a:p>
        </p:txBody>
      </p:sp>
      <p:sp>
        <p:nvSpPr>
          <p:cNvPr id="18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时机优化</a:t>
            </a:r>
            <a:endParaRPr lang="en-US" sz="2000" b="0" strike="noStrike" spc="-1">
              <a:solidFill>
                <a:srgbClr val="FFFFFF"/>
              </a:solidFill>
              <a:latin typeface="Arial"/>
            </a:endParaRPr>
          </a:p>
        </p:txBody>
      </p:sp>
      <p:sp>
        <p:nvSpPr>
          <p:cNvPr id="18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提高推送内容吸引力，增加点击率</a:t>
            </a:r>
            <a:endParaRPr lang="en-US" sz="1600" b="0" strike="noStrike" spc="-1">
              <a:solidFill>
                <a:srgbClr val="FFFFFF"/>
              </a:solidFill>
              <a:latin typeface="Arial"/>
            </a:endParaRPr>
          </a:p>
        </p:txBody>
      </p:sp>
      <p:sp>
        <p:nvSpPr>
          <p:cNvPr id="18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内容优化</a:t>
            </a:r>
            <a:endParaRPr lang="en-US" sz="2000" b="0" strike="noStrike" spc="-1">
              <a:solidFill>
                <a:srgbClr val="FFFFFF"/>
              </a:solidFill>
              <a:latin typeface="Arial"/>
            </a:endParaRPr>
          </a:p>
        </p:txBody>
      </p:sp>
      <p:sp>
        <p:nvSpPr>
          <p:cNvPr id="18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深度学习在新闻报道中的应用</a:t>
            </a:r>
            <a:endParaRPr lang="en-US" sz="2800" b="0" strike="noStrike" spc="-1">
              <a:solidFill>
                <a:srgbClr val="FFFFFF"/>
              </a:solidFill>
              <a:latin typeface="Arial"/>
            </a:endParaRPr>
          </a:p>
        </p:txBody>
      </p:sp>
      <p:sp>
        <p:nvSpPr>
          <p:cNvPr id="19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深度学习技术在新闻报道中发挥着重要作用。通过情感分析，可以更好地把握新闻事件的情感走向；事件检测能够及时发现并报道重要事件；热点预测则有助于提前了解可能成为热点的话题，确保新闻报道的及时性和准确性。</a:t>
            </a:r>
            <a:endParaRPr lang="en-US" sz="1800" b="0" strike="noStrike" spc="-1">
              <a:solidFill>
                <a:srgbClr val="FFFFFF"/>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新闻报道质量提升</a:t>
            </a:r>
            <a:endParaRPr lang="en-US" sz="3600" b="0" strike="noStrike" spc="-1">
              <a:solidFill>
                <a:schemeClr val="dk1"/>
              </a:solidFill>
              <a:latin typeface="Arial"/>
            </a:endParaRPr>
          </a:p>
        </p:txBody>
      </p:sp>
      <p:sp>
        <p:nvSpPr>
          <p:cNvPr id="19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a:t>
            </a:r>
            <a:r>
              <a:rPr lang="en-US" sz="1600" b="0" strike="noStrike" spc="-1">
                <a:solidFill>
                  <a:schemeClr val="accent3"/>
                </a:solidFill>
                <a:latin typeface="微软雅黑"/>
                <a:ea typeface="微软雅黑"/>
              </a:rPr>
              <a:t>AI</a:t>
            </a:r>
            <a:r>
              <a:rPr lang="zh-CN" sz="1600" b="0" strike="noStrike" spc="-1">
                <a:solidFill>
                  <a:schemeClr val="accent3"/>
                </a:solidFill>
                <a:latin typeface="微软雅黑"/>
                <a:ea typeface="微软雅黑"/>
              </a:rPr>
              <a:t>技术避免谣言传播</a:t>
            </a:r>
            <a:endParaRPr lang="en-US" sz="1600" b="0" strike="noStrike" spc="-1">
              <a:solidFill>
                <a:srgbClr val="FFFFFF"/>
              </a:solidFill>
              <a:latin typeface="Arial"/>
            </a:endParaRPr>
          </a:p>
        </p:txBody>
      </p:sp>
      <p:sp>
        <p:nvSpPr>
          <p:cNvPr id="19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准确性提高</a:t>
            </a:r>
            <a:endParaRPr lang="en-US" sz="2000" b="0" strike="noStrike" spc="-1">
              <a:solidFill>
                <a:srgbClr val="FFFFFF"/>
              </a:solidFill>
              <a:latin typeface="Arial"/>
            </a:endParaRPr>
          </a:p>
        </p:txBody>
      </p:sp>
      <p:sp>
        <p:nvSpPr>
          <p:cNvPr id="19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深度学习技术支持多方观点报道</a:t>
            </a:r>
            <a:endParaRPr lang="en-US" sz="1600" b="0" strike="noStrike" spc="-1">
              <a:solidFill>
                <a:srgbClr val="FFFFFF"/>
              </a:solidFill>
              <a:latin typeface="Arial"/>
            </a:endParaRPr>
          </a:p>
        </p:txBody>
      </p:sp>
      <p:sp>
        <p:nvSpPr>
          <p:cNvPr id="19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多维度报道</a:t>
            </a:r>
            <a:endParaRPr lang="en-US" sz="2000" b="0" strike="noStrike" spc="-1">
              <a:solidFill>
                <a:srgbClr val="FFFFFF"/>
              </a:solidFill>
              <a:latin typeface="Arial"/>
            </a:endParaRPr>
          </a:p>
        </p:txBody>
      </p:sp>
      <p:sp>
        <p:nvSpPr>
          <p:cNvPr id="19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深度学习实现</a:t>
            </a:r>
            <a:r>
              <a:rPr lang="en-US" sz="1600" b="0" strike="noStrike" spc="-1">
                <a:solidFill>
                  <a:schemeClr val="accent3"/>
                </a:solidFill>
                <a:latin typeface="微软雅黑"/>
                <a:ea typeface="微软雅黑"/>
              </a:rPr>
              <a:t>24</a:t>
            </a:r>
            <a:r>
              <a:rPr lang="zh-CN" sz="1600" b="0" strike="noStrike" spc="-1">
                <a:solidFill>
                  <a:schemeClr val="accent3"/>
                </a:solidFill>
                <a:latin typeface="微软雅黑"/>
                <a:ea typeface="微软雅黑"/>
              </a:rPr>
              <a:t>小时不间断报道</a:t>
            </a:r>
            <a:endParaRPr lang="en-US" sz="1600" b="0" strike="noStrike" spc="-1">
              <a:solidFill>
                <a:srgbClr val="FFFFFF"/>
              </a:solidFill>
              <a:latin typeface="Arial"/>
            </a:endParaRPr>
          </a:p>
        </p:txBody>
      </p:sp>
      <p:sp>
        <p:nvSpPr>
          <p:cNvPr id="19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实时更新</a:t>
            </a:r>
            <a:endParaRPr lang="en-US" sz="2000" b="0" strike="noStrike" spc="-1">
              <a:solidFill>
                <a:srgbClr val="FFFFFF"/>
              </a:solidFill>
              <a:latin typeface="Arial"/>
            </a:endParaRPr>
          </a:p>
        </p:txBody>
      </p:sp>
      <p:sp>
        <p:nvSpPr>
          <p:cNvPr id="20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人机协作打造未来新闻</a:t>
            </a:r>
            <a:endParaRPr lang="en-US" sz="3600" b="0" strike="noStrike" spc="-1">
              <a:solidFill>
                <a:schemeClr val="dk1"/>
              </a:solidFill>
              <a:latin typeface="Arial"/>
            </a:endParaRPr>
          </a:p>
        </p:txBody>
      </p:sp>
      <p:sp>
        <p:nvSpPr>
          <p:cNvPr id="20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未来，人工智能与人类记者将形成良好的合作模式，</a:t>
            </a:r>
            <a:r>
              <a:rPr lang="en-US" sz="2000" b="0" strike="noStrike" spc="-1">
                <a:solidFill>
                  <a:schemeClr val="accent3"/>
                </a:solidFill>
                <a:latin typeface="微软雅黑"/>
                <a:ea typeface="微软雅黑"/>
              </a:rPr>
              <a:t>AI</a:t>
            </a:r>
            <a:r>
              <a:rPr lang="zh-CN" sz="2000" b="0" strike="noStrike" spc="-1">
                <a:solidFill>
                  <a:schemeClr val="accent3"/>
                </a:solidFill>
                <a:latin typeface="微软雅黑"/>
                <a:ea typeface="微软雅黑"/>
              </a:rPr>
              <a:t>技术将辅助人类记者提高报道效率和准确性，同时人类记者的专业判断和独特视角无法被替代。新闻领域的发展需要人机协作，共同推动新闻报道水平的提升。</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人工智能技术在社交媒体中的应用</a:t>
            </a:r>
            <a:endParaRPr lang="en-US" sz="3600" b="0" strike="noStrike" spc="-1">
              <a:solidFill>
                <a:schemeClr val="dk1"/>
              </a:solidFill>
              <a:latin typeface="Arial"/>
            </a:endParaRPr>
          </a:p>
        </p:txBody>
      </p:sp>
      <p:sp>
        <p:nvSpPr>
          <p:cNvPr id="2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社交媒体数据分析</a:t>
            </a:r>
            <a:endParaRPr lang="en-US" sz="2800" b="0" strike="noStrike" spc="-1">
              <a:solidFill>
                <a:srgbClr val="FFFFFF"/>
              </a:solidFill>
              <a:latin typeface="Arial"/>
            </a:endParaRPr>
          </a:p>
        </p:txBody>
      </p:sp>
      <p:sp>
        <p:nvSpPr>
          <p:cNvPr id="2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传媒机构利用人工智能技术对社交媒体数据进行分析，了解用户的偏好和需求，优化社交媒体内容和营销策略。这种数据驱动的方法能够帮助传媒机构更好地了解用户行为，提升营销效果。</a:t>
            </a:r>
            <a:endParaRPr lang="en-US" sz="1800" b="0" strike="noStrike" spc="-1">
              <a:solidFill>
                <a:srgbClr val="FFFFFF"/>
              </a:solidFill>
              <a:latin typeface="Arial"/>
            </a:endParaRPr>
          </a:p>
        </p:txBody>
      </p:sp>
      <p:sp>
        <p:nvSpPr>
          <p:cNvPr id="2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情感分析</a:t>
            </a:r>
            <a:endParaRPr lang="en-US" sz="3600" b="0" strike="noStrike" spc="-1">
              <a:solidFill>
                <a:schemeClr val="dk1"/>
              </a:solidFill>
              <a:latin typeface="Arial"/>
            </a:endParaRPr>
          </a:p>
        </p:txBody>
      </p:sp>
      <p:sp>
        <p:nvSpPr>
          <p:cNvPr id="21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分析用户对话题的情感走向</a:t>
            </a:r>
            <a:endParaRPr lang="en-US" sz="1600" b="0" strike="noStrike" spc="-1">
              <a:solidFill>
                <a:srgbClr val="FFFFFF"/>
              </a:solidFill>
              <a:latin typeface="Arial"/>
            </a:endParaRPr>
          </a:p>
        </p:txBody>
      </p:sp>
      <p:sp>
        <p:nvSpPr>
          <p:cNvPr id="21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情感趋势分析</a:t>
            </a:r>
            <a:endParaRPr lang="en-US" sz="2000" b="0" strike="noStrike" spc="-1">
              <a:solidFill>
                <a:srgbClr val="FFFFFF"/>
              </a:solidFill>
              <a:latin typeface="Arial"/>
            </a:endParaRPr>
          </a:p>
        </p:txBody>
      </p:sp>
      <p:sp>
        <p:nvSpPr>
          <p:cNvPr id="21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1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1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评估用户情感对内容传播的影响</a:t>
            </a:r>
            <a:endParaRPr lang="en-US" sz="1600" b="0" strike="noStrike" spc="-1">
              <a:solidFill>
                <a:srgbClr val="FFFFFF"/>
              </a:solidFill>
              <a:latin typeface="Arial"/>
            </a:endParaRPr>
          </a:p>
        </p:txBody>
      </p:sp>
      <p:sp>
        <p:nvSpPr>
          <p:cNvPr id="21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情感影响评估</a:t>
            </a:r>
            <a:endParaRPr lang="en-US" sz="2000" b="0" strike="noStrike" spc="-1">
              <a:solidFill>
                <a:srgbClr val="FFFFFF"/>
              </a:solidFill>
              <a:latin typeface="Arial"/>
            </a:endParaRPr>
          </a:p>
        </p:txBody>
      </p:sp>
      <p:sp>
        <p:nvSpPr>
          <p:cNvPr id="2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1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识别用户在社交媒体上使用的情感词汇</a:t>
            </a:r>
            <a:endParaRPr lang="en-US" sz="1600" b="0" strike="noStrike" spc="-1">
              <a:solidFill>
                <a:srgbClr val="FFFFFF"/>
              </a:solidFill>
              <a:latin typeface="Arial"/>
            </a:endParaRPr>
          </a:p>
        </p:txBody>
      </p:sp>
      <p:sp>
        <p:nvSpPr>
          <p:cNvPr id="22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情感词汇分析</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社交媒体内容生成</a:t>
            </a:r>
            <a:endParaRPr lang="en-US" sz="3600" b="0" strike="noStrike" spc="-1">
              <a:solidFill>
                <a:schemeClr val="dk1"/>
              </a:solidFill>
              <a:latin typeface="Arial"/>
            </a:endParaRPr>
          </a:p>
        </p:txBody>
      </p:sp>
      <p:sp>
        <p:nvSpPr>
          <p:cNvPr id="22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基于数据和用户需求自动生成内容</a:t>
            </a:r>
            <a:endParaRPr lang="en-US" sz="1600" b="0" strike="noStrike" spc="-1">
              <a:solidFill>
                <a:srgbClr val="FFFFFF"/>
              </a:solidFill>
              <a:latin typeface="Arial"/>
            </a:endParaRPr>
          </a:p>
        </p:txBody>
      </p:sp>
      <p:sp>
        <p:nvSpPr>
          <p:cNvPr id="22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内容自动生成</a:t>
            </a:r>
            <a:endParaRPr lang="en-US" sz="2000" b="0" strike="noStrike" spc="-1">
              <a:solidFill>
                <a:srgbClr val="FFFFFF"/>
              </a:solidFill>
              <a:latin typeface="Arial"/>
            </a:endParaRPr>
          </a:p>
        </p:txBody>
      </p:sp>
      <p:sp>
        <p:nvSpPr>
          <p:cNvPr id="22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关注热门话题，及时生成相关内容</a:t>
            </a:r>
            <a:endParaRPr lang="en-US" sz="1600" b="0" strike="noStrike" spc="-1">
              <a:solidFill>
                <a:srgbClr val="FFFFFF"/>
              </a:solidFill>
              <a:latin typeface="Arial"/>
            </a:endParaRPr>
          </a:p>
        </p:txBody>
      </p:sp>
      <p:sp>
        <p:nvSpPr>
          <p:cNvPr id="22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实时趋势追踪</a:t>
            </a:r>
            <a:endParaRPr lang="en-US" sz="2000" b="0" strike="noStrike" spc="-1">
              <a:solidFill>
                <a:srgbClr val="FFFFFF"/>
              </a:solidFill>
              <a:latin typeface="Arial"/>
            </a:endParaRPr>
          </a:p>
        </p:txBody>
      </p:sp>
      <p:sp>
        <p:nvSpPr>
          <p:cNvPr id="22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根据用户画像生成个性化内容</a:t>
            </a:r>
            <a:endParaRPr lang="en-US" sz="1600" b="0" strike="noStrike" spc="-1">
              <a:solidFill>
                <a:srgbClr val="FFFFFF"/>
              </a:solidFill>
              <a:latin typeface="Arial"/>
            </a:endParaRPr>
          </a:p>
        </p:txBody>
      </p:sp>
      <p:sp>
        <p:nvSpPr>
          <p:cNvPr id="22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内容个性化定制</a:t>
            </a:r>
            <a:endParaRPr lang="en-US" sz="2000" b="0" strike="noStrike" spc="-1">
              <a:solidFill>
                <a:srgbClr val="FFFFFF"/>
              </a:solidFill>
              <a:latin typeface="Arial"/>
            </a:endParaRPr>
          </a:p>
        </p:txBody>
      </p:sp>
      <p:sp>
        <p:nvSpPr>
          <p:cNvPr id="22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借助互动元素增加用户参与度</a:t>
            </a:r>
            <a:endParaRPr lang="en-US" sz="1600" b="0" strike="noStrike" spc="-1">
              <a:solidFill>
                <a:srgbClr val="FFFFFF"/>
              </a:solidFill>
              <a:latin typeface="Arial"/>
            </a:endParaRPr>
          </a:p>
        </p:txBody>
      </p:sp>
      <p:sp>
        <p:nvSpPr>
          <p:cNvPr id="22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用户互动增强</a:t>
            </a:r>
            <a:endParaRPr lang="en-US" sz="20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3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兴趣偏好识别</a:t>
            </a:r>
            <a:endParaRPr lang="en-US" sz="1800" b="0" strike="noStrike" spc="-1">
              <a:solidFill>
                <a:srgbClr val="FFFFFF"/>
              </a:solidFill>
              <a:latin typeface="Arial"/>
            </a:endParaRPr>
          </a:p>
        </p:txBody>
      </p:sp>
      <p:sp>
        <p:nvSpPr>
          <p:cNvPr id="23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喜好领域</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关注话题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偏好类型</a:t>
            </a:r>
            <a:endParaRPr lang="en-US" sz="1400" b="0" strike="noStrike" spc="-1">
              <a:solidFill>
                <a:srgbClr val="FFFFFF"/>
              </a:solidFill>
              <a:latin typeface="Arial"/>
            </a:endParaRPr>
          </a:p>
        </p:txBody>
      </p:sp>
      <p:sp>
        <p:nvSpPr>
          <p:cNvPr id="2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3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用户价值评估</a:t>
            </a:r>
            <a:endParaRPr lang="en-US" sz="1800" b="0" strike="noStrike" spc="-1">
              <a:solidFill>
                <a:srgbClr val="FFFFFF"/>
              </a:solidFill>
              <a:latin typeface="Arial"/>
            </a:endParaRPr>
          </a:p>
        </p:txBody>
      </p:sp>
      <p:sp>
        <p:nvSpPr>
          <p:cNvPr id="23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影响力等级</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互动频率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潜在付费意愿</a:t>
            </a:r>
            <a:endParaRPr lang="en-US" sz="1400" b="0" strike="noStrike" spc="-1">
              <a:solidFill>
                <a:srgbClr val="FFFFFF"/>
              </a:solidFill>
              <a:latin typeface="Arial"/>
            </a:endParaRPr>
          </a:p>
        </p:txBody>
      </p:sp>
      <p:sp>
        <p:nvSpPr>
          <p:cNvPr id="2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3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个性化推荐</a:t>
            </a:r>
            <a:endParaRPr lang="en-US" sz="1800" b="0" strike="noStrike" spc="-1">
              <a:solidFill>
                <a:srgbClr val="FFFFFF"/>
              </a:solidFill>
              <a:latin typeface="Arial"/>
            </a:endParaRPr>
          </a:p>
        </p:txBody>
      </p:sp>
      <p:sp>
        <p:nvSpPr>
          <p:cNvPr id="23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定制化内容推荐</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精准广告定向</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个性化服务推荐</a:t>
            </a:r>
            <a:endParaRPr lang="en-US" sz="1400" b="0" strike="noStrike" spc="-1">
              <a:solidFill>
                <a:srgbClr val="FFFFFF"/>
              </a:solidFill>
              <a:latin typeface="Arial"/>
            </a:endParaRPr>
          </a:p>
        </p:txBody>
      </p:sp>
      <p:sp>
        <p:nvSpPr>
          <p:cNvPr id="23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用户画像分析</a:t>
            </a:r>
            <a:endParaRPr lang="en-US" sz="3600" b="0" strike="noStrike" spc="-1">
              <a:solidFill>
                <a:schemeClr val="dk1"/>
              </a:solidFill>
              <a:latin typeface="Arial"/>
            </a:endParaRPr>
          </a:p>
        </p:txBody>
      </p:sp>
      <p:sp>
        <p:nvSpPr>
          <p:cNvPr id="2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4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用户行为分析</a:t>
            </a:r>
            <a:endParaRPr lang="en-US" sz="1800" b="0" strike="noStrike" spc="-1">
              <a:solidFill>
                <a:srgbClr val="FFFFFF"/>
              </a:solidFill>
              <a:latin typeface="Arial"/>
            </a:endParaRPr>
          </a:p>
        </p:txBody>
      </p:sp>
      <p:sp>
        <p:nvSpPr>
          <p:cNvPr id="24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浏览记录</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点击偏好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互动行为</a:t>
            </a:r>
            <a:endParaRPr lang="en-US" sz="1400" b="0" strike="noStrike" spc="-1">
              <a:solidFill>
                <a:srgbClr val="FFFFFF"/>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4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24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工智能技术在传媒行业中发挥着越来越重要的作用，特别是在社交媒体领域。通过数据分析、情感识别、内容生成和用户画像分析，传媒机构能够更好地了解用户，提升内容质量，实现个性化服务。未来，随着人工智能技术的不断发展，其在传媒行业中的应用将进一步扩展，带来更多的创新和机遇。</a:t>
            </a:r>
            <a:endParaRPr lang="en-US" sz="20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https://d.book118.com/818013075052006047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180</Paragraphs>
  <Slides>26</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人工智能在传媒行业中的新应用</vt:lpstr>
      <vt:lpstr>目录</vt:lpstr>
      <vt:lpstr>第1章 人工智能在传媒行业中的新应用</vt:lpstr>
      <vt:lpstr>人工智能在传媒行业中的意义</vt:lpstr>
      <vt:lpstr>人工智能在广告营销中的应用</vt:lpstr>
      <vt:lpstr>人工智能在新闻媒体中的应用</vt:lpstr>
      <vt:lpstr> </vt:lpstr>
      <vt:lpstr>人工智能在社交媒体中的应用</vt:lpstr>
      <vt:lpstr>人工智能在音频媒体中的应用</vt:lpstr>
      <vt:lpstr>人工智能在媒体监管中的应用</vt:lpstr>
      <vt:lpstr> </vt:lpstr>
      <vt:lpstr>总结与展望</vt:lpstr>
      <vt:lpstr>第2章 人工智能技术在新闻报道中的应用</vt:lpstr>
      <vt:lpstr>人工智能新闻编辑</vt:lpstr>
      <vt:lpstr>媒体内容分析</vt:lpstr>
      <vt:lpstr>消息推送优化</vt:lpstr>
      <vt:lpstr> </vt:lpstr>
      <vt:lpstr>新闻报道质量提升</vt:lpstr>
      <vt:lpstr>人机协作打造未来新闻</vt:lpstr>
      <vt:lpstr>第3章 人工智能技术在社交媒体中的应用</vt:lpstr>
      <vt:lpstr> </vt:lpstr>
      <vt:lpstr>情感分析</vt:lpstr>
      <vt:lpstr>社交媒体内容生成</vt:lpstr>
      <vt:lpstr>用户画像分析</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2024-09-28T17:34:27.283</cp:lastPrinted>
  <dcterms:created xsi:type="dcterms:W3CDTF">2024-09-28T09:34:27Z</dcterms:created>
  <dcterms:modified xsi:type="dcterms:W3CDTF">2024-09-28T09:34:29Z</dcterms:modified>
</cp:coreProperties>
</file>