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F63458-EAD2-466A-9F45-DBC5B0705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3A8C2-97D7-459B-B08D-CA576F121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1D705B-06E8-46F6-A117-F70567190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76D7BB-994E-480C-B1C1-112F6431B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756C92-9096-45AB-9B5F-9018BC5C1E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BFD7B0-40B3-4E53-832B-2B2412216B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E074C8-A055-44AE-8BBA-52E85410C5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078548-972C-473D-8CCE-95CB058A3A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42DBB5-957A-4B2F-B3BE-FAFB6C209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44461-0B1C-4C51-B0CC-0DEFC99C2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1D165-6C9E-4115-90FC-2690B028F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1600605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工艺员职业生涯规划与管理</a:t>
            </a:r>
          </a:p>
        </p:txBody>
      </p:sp>
      <p:sp>
        <p:nvSpPr>
          <p:cNvPr id="3" name="TextBox 3"/>
          <p:cNvSpPr txBox="1"/>
          <p:nvPr/>
        </p:nvSpPr>
        <p:spPr>
          <a:xfrm>
            <a:off x="1900086" y="4313380"/>
            <a:ext cx="3871017" cy="48511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作者：XXX</a:t>
            </a:r>
          </a:p>
        </p:txBody>
      </p:sp>
      <p:sp>
        <p:nvSpPr>
          <p:cNvPr id="4" name="TextBox 4"/>
          <p:cNvSpPr txBox="1"/>
          <p:nvPr/>
        </p:nvSpPr>
        <p:spPr>
          <a:xfrm>
            <a:off x="1900086" y="5123314"/>
            <a:ext cx="4271467" cy="48511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职业生涯规划基本概念与意义</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自我认知与评估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目标设定与行动计划制定</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知识和技能储备策略部署</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团队协作与领导力培养方案</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执行过程中挑战应对策略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职业生涯规划基本概念与意义</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指个人在职业发展中设定的目标、计划和行动，以达到自我实现和职业成功。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职业生涯规划定义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帮助个人认清自身优势与劣势，明确职业方向和发展目标，制定科学合理的职业计划，提高职业竞争力，实现个人价值。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职业生涯规划作用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职业生涯规划定义及作用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初级阶段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新入职工艺员需掌握基本工艺知识和技能，积累实践经验，培养解决问题和创新能力，为日后晋升打下基础。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中级阶段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具有丰富实践经验和高级工艺技能的工艺员可晋升为工艺工程师或主管，负责工艺设计、优化和团队管理等工作，需具备较强沟通协调和组织能力。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高级阶段</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在工艺领域有深入研究和创新成果的高级工艺工程师或专家，可发展为企业核心技术人员或行业领军人物，引领企业技术创新和行业发展。</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工艺员职业发展路径分析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某工艺员通过不断学习实践和创新，成功开发出新型工艺技术，提高生产效率和质量，获得企业认可和行业赞誉。</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一名工艺员凭借出色工作表现和团队协作能力，晋升为工艺主管，带领团队完成多个重大项目，实现个人和团队价值。</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启示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职业生涯规划需结合自身兴趣、特长和市场需求，制定切实可行的发展目标；保持学习进取精神，不断提升综合素质和职业技能；勇于尝试和创新，抓住机遇拓展发展空间。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成功案例分享与启示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自我认知与评估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掌握工艺设计、工艺流程优化、设备选型等专业技能，能够独立完成工艺方案设计和实施。</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专业技能</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具备丰富的工艺实践经验，熟悉各种工艺设备的性能和操作，能够解决生产过程中的工艺问题。</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实践经验</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具备良好的沟通能力，能够与不同部门协调合作，解决生产过程中的协作问题。</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沟通能力</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自身条件分析（技能、经验等）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对工艺技术和设备有浓厚的兴趣，喜欢研究新工艺、新技术，追求工艺技术的创新和进步。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价值观</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注重团队合作和分享，追求个人成长和事业发展，愿意为公司的长远发展做出贡献。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兴趣爱好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兴趣爱好及价值观澄清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适合从事机械制造、电子制造等行业的制造工艺工作，能够设计和优化制造工艺流程，提高生产效率和产品质量。</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适合从事石油化工、医药化工等行业的化工工艺工作，能够研究和开发新工艺、新技术，解决生产过程中的技术难题。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适合的工艺领域判断</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化工工艺</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制造工艺</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目标设定与行动计划制定</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掌握工艺基础知识，熟悉生产线流程，提高技能水平，达到独立操作的要求。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短期目标</a:t>
            </a:r>
          </a:p>
        </p:txBody>
      </p:sp>
      <p:pic>
        <p:nvPicPr>
          <p:cNvPr id="5" name="Picture 5"/>
          <p:cNvPicPr>
            <a:picLocks noChangeAspect="1"/>
          </p:cNvPicPr>
          <p:nvPr/>
        </p:nvPicPr>
        <p:blipFill>
          <a:blip r:embed="rId2"/>
          <a:srcRect l="8292" r="82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获得相关职业资格证书，参与工艺改进项目，积累实际经验，提升综合素质。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中期目标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成为工艺领域的专家，具备创新能力和团队领导力，为公司创造更大的价值。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长期目标</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短期、中期、长期目标设定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395076" y="-1857264"/>
            <a:ext cx="1691080" cy="11233248"/>
          </a:xfrm>
          <a:prstGeom prst="downArrow">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3" name="Group 3"/>
          <p:cNvGrpSpPr/>
          <p:nvPr/>
        </p:nvGrpSpPr>
        <p:grpSpPr>
          <a:xfrm>
            <a:off x="3878294" y="2871692"/>
            <a:ext cx="1860709" cy="1861375"/>
            <a:chOff x="3878294" y="2871692"/>
            <a:chExt cx="1860709" cy="1861375"/>
          </a:xfrm>
        </p:grpSpPr>
        <p:sp>
          <p:nvSpPr>
            <p:cNvPr id="4" name="AutoShape 4"/>
            <p:cNvSpPr/>
            <p:nvPr/>
          </p:nvSpPr>
          <p:spPr>
            <a:xfrm>
              <a:off x="3878294" y="2871692"/>
              <a:ext cx="1860709" cy="1861375"/>
            </a:xfrm>
            <a:prstGeom prst="ellipse">
              <a:avLst/>
            </a:prstGeom>
            <a:solidFill>
              <a:srgbClr val="D8D8D8">
                <a:alpha val="23039"/>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004310" y="2997803"/>
              <a:ext cx="1607629" cy="1608106"/>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6" name="Group 6"/>
          <p:cNvGrpSpPr/>
          <p:nvPr/>
        </p:nvGrpSpPr>
        <p:grpSpPr>
          <a:xfrm>
            <a:off x="6270117" y="2871692"/>
            <a:ext cx="1860709" cy="1861375"/>
            <a:chOff x="6270117" y="2871692"/>
            <a:chExt cx="1860709" cy="1861375"/>
          </a:xfrm>
        </p:grpSpPr>
        <p:sp>
          <p:nvSpPr>
            <p:cNvPr id="7" name="AutoShape 7"/>
            <p:cNvSpPr/>
            <p:nvPr/>
          </p:nvSpPr>
          <p:spPr>
            <a:xfrm>
              <a:off x="6270117" y="2871692"/>
              <a:ext cx="1860709" cy="1861375"/>
            </a:xfrm>
            <a:prstGeom prst="ellipse">
              <a:avLst/>
            </a:prstGeom>
            <a:solidFill>
              <a:srgbClr val="D8D8D8">
                <a:alpha val="23039"/>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96228" y="2997803"/>
              <a:ext cx="1607629" cy="160810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9" name="Group 9"/>
          <p:cNvGrpSpPr/>
          <p:nvPr/>
        </p:nvGrpSpPr>
        <p:grpSpPr>
          <a:xfrm>
            <a:off x="8658606" y="2871692"/>
            <a:ext cx="1860709" cy="1861375"/>
            <a:chOff x="8658606" y="2871692"/>
            <a:chExt cx="1860709" cy="1861375"/>
          </a:xfrm>
        </p:grpSpPr>
        <p:sp>
          <p:nvSpPr>
            <p:cNvPr id="10" name="AutoShape 10"/>
            <p:cNvSpPr/>
            <p:nvPr/>
          </p:nvSpPr>
          <p:spPr>
            <a:xfrm>
              <a:off x="8658606" y="2871692"/>
              <a:ext cx="1860709" cy="1861375"/>
            </a:xfrm>
            <a:prstGeom prst="ellipse">
              <a:avLst/>
            </a:prstGeom>
            <a:solidFill>
              <a:srgbClr val="D8D8D8">
                <a:alpha val="23039"/>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784622" y="2997803"/>
              <a:ext cx="1607629" cy="1608106"/>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2" name="Group 12"/>
          <p:cNvGrpSpPr/>
          <p:nvPr/>
        </p:nvGrpSpPr>
        <p:grpSpPr>
          <a:xfrm>
            <a:off x="1477994" y="2871692"/>
            <a:ext cx="1860709" cy="1861375"/>
            <a:chOff x="1477994" y="2871692"/>
            <a:chExt cx="1860709" cy="1861375"/>
          </a:xfrm>
        </p:grpSpPr>
        <p:sp>
          <p:nvSpPr>
            <p:cNvPr id="13" name="AutoShape 13"/>
            <p:cNvSpPr/>
            <p:nvPr/>
          </p:nvSpPr>
          <p:spPr>
            <a:xfrm>
              <a:off x="1477994" y="2871692"/>
              <a:ext cx="1860709" cy="1861375"/>
            </a:xfrm>
            <a:prstGeom prst="ellipse">
              <a:avLst/>
            </a:prstGeom>
            <a:solidFill>
              <a:srgbClr val="D8D8D8">
                <a:alpha val="23039"/>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605058" y="2997803"/>
              <a:ext cx="1607629" cy="160810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15" name="AutoShape 15"/>
          <p:cNvSpPr/>
          <p:nvPr/>
        </p:nvSpPr>
        <p:spPr>
          <a:xfrm>
            <a:off x="4192750" y="5069272"/>
            <a:ext cx="1784144" cy="55271"/>
          </a:xfrm>
          <a:prstGeom prst="wedgeRectCallou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1759496" y="2452677"/>
            <a:ext cx="1913299" cy="77540"/>
          </a:xfrm>
          <a:prstGeom prst="wedgeRectCallou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168186" y="5115336"/>
            <a:ext cx="1971675" cy="1010465"/>
          </a:xfrm>
          <a:prstGeom prst="rect">
            <a:avLst/>
          </a:prstGeom>
        </p:spPr>
        <p:txBody>
          <a:bodyPr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参与工艺改进项目，提出有效建议，被采纳并实施。</a:t>
            </a:r>
            <a:endParaRPr lang="en-US" sz="1100"/>
          </a:p>
        </p:txBody>
      </p:sp>
      <p:sp>
        <p:nvSpPr>
          <p:cNvPr id="18" name="AutoShape 18"/>
          <p:cNvSpPr/>
          <p:nvPr/>
        </p:nvSpPr>
        <p:spPr>
          <a:xfrm>
            <a:off x="1695605" y="1453470"/>
            <a:ext cx="1977190" cy="994859"/>
          </a:xfrm>
          <a:prstGeom prst="rect">
            <a:avLst/>
          </a:prstGeom>
        </p:spPr>
        <p:txBody>
          <a:bodyPr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完成基础培训，通过考核，获得上岗资格。</a:t>
            </a:r>
            <a:endParaRPr lang="en-US" sz="1100"/>
          </a:p>
        </p:txBody>
      </p:sp>
      <p:sp>
        <p:nvSpPr>
          <p:cNvPr id="19" name="AutoShape 19"/>
          <p:cNvSpPr/>
          <p:nvPr/>
        </p:nvSpPr>
        <p:spPr>
          <a:xfrm>
            <a:off x="6487558" y="2452677"/>
            <a:ext cx="1913299" cy="77540"/>
          </a:xfrm>
          <a:prstGeom prst="wedgeRectCallou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568534" y="1453470"/>
            <a:ext cx="1971675" cy="994859"/>
          </a:xfrm>
          <a:prstGeom prst="rect">
            <a:avLst/>
          </a:prstGeom>
        </p:spPr>
        <p:txBody>
          <a:bodyPr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获得职业资格证书，通过公司内部评定，得到晋升机会。</a:t>
            </a:r>
            <a:endParaRPr lang="en-US" sz="1100"/>
          </a:p>
        </p:txBody>
      </p:sp>
      <p:sp>
        <p:nvSpPr>
          <p:cNvPr id="21" name="AutoShape 21"/>
          <p:cNvSpPr/>
          <p:nvPr/>
        </p:nvSpPr>
        <p:spPr>
          <a:xfrm>
            <a:off x="9016979" y="5069272"/>
            <a:ext cx="1784144" cy="55271"/>
          </a:xfrm>
          <a:prstGeom prst="wedgeRectCallou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8992418" y="5115336"/>
            <a:ext cx="1971675" cy="1010465"/>
          </a:xfrm>
          <a:prstGeom prst="rect">
            <a:avLst/>
          </a:prstGeom>
        </p:spPr>
        <p:txBody>
          <a:bodyPr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带领团队完成重大项目，实现业绩突破，获得公司认可。</a:t>
            </a:r>
            <a:endParaRPr lang="en-US" sz="1100"/>
          </a:p>
        </p:txBody>
      </p:sp>
      <p:sp>
        <p:nvSpPr>
          <p:cNvPr id="23" name="TextBox 23"/>
          <p:cNvSpPr txBox="1"/>
          <p:nvPr/>
        </p:nvSpPr>
        <p:spPr>
          <a:xfrm>
            <a:off x="1776088" y="346122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solidFill>
                <a:latin typeface="Microsoft Yahei"/>
                <a:ea typeface="Microsoft Yahei"/>
                <a:cs typeface="Microsoft Yahei"/>
              </a:rPr>
              <a:t>01</a:t>
            </a:r>
          </a:p>
        </p:txBody>
      </p:sp>
      <p:sp>
        <p:nvSpPr>
          <p:cNvPr id="24" name="TextBox 24"/>
          <p:cNvSpPr txBox="1"/>
          <p:nvPr/>
        </p:nvSpPr>
        <p:spPr>
          <a:xfrm>
            <a:off x="4174284"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solidFill>
                <a:latin typeface="Microsoft Yahei"/>
                <a:ea typeface="Microsoft Yahei"/>
                <a:cs typeface="Microsoft Yahei"/>
              </a:rPr>
              <a:t>02</a:t>
            </a:r>
          </a:p>
        </p:txBody>
      </p:sp>
      <p:sp>
        <p:nvSpPr>
          <p:cNvPr id="25" name="TextBox 25"/>
          <p:cNvSpPr txBox="1"/>
          <p:nvPr/>
        </p:nvSpPr>
        <p:spPr>
          <a:xfrm>
            <a:off x="6506608"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solidFill>
                <a:latin typeface="Microsoft Yahei"/>
                <a:ea typeface="Microsoft Yahei"/>
                <a:cs typeface="Microsoft Yahei"/>
              </a:rPr>
              <a:t>03</a:t>
            </a:r>
          </a:p>
        </p:txBody>
      </p:sp>
      <p:sp>
        <p:nvSpPr>
          <p:cNvPr id="26" name="TextBox 26"/>
          <p:cNvSpPr txBox="1"/>
          <p:nvPr/>
        </p:nvSpPr>
        <p:spPr>
          <a:xfrm>
            <a:off x="8954595"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solidFill>
                <a:latin typeface="Microsoft Yahei"/>
                <a:ea typeface="Microsoft Yahei"/>
                <a:cs typeface="Microsoft Yahei"/>
              </a:rPr>
              <a:t>04</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关键里程碑事件明确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solidFill>
                <a:latin typeface="Microsoft Yahei"/>
                <a:ea typeface="Microsoft Yahei"/>
                <a:cs typeface="Microsoft Yahei"/>
              </a:rPr>
              <a:t>| 时间段 | 行动计划 | 关键节点 | 完成情况 |</a:t>
            </a:r>
          </a:p>
        </p:txBody>
      </p:sp>
      <p:sp>
        <p:nvSpPr>
          <p:cNvPr id="10" name="TextBox 10"/>
          <p:cNvSpPr txBox="1"/>
          <p:nvPr/>
        </p:nvSpPr>
        <p:spPr>
          <a:xfrm>
            <a:off x="1455669" y="4444384"/>
            <a:ext cx="2362200" cy="21717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solidFill>
                <a:latin typeface="Microsoft Yahei"/>
                <a:ea typeface="Microsoft Yahei"/>
                <a:cs typeface="Microsoft Yahei"/>
              </a:rPr>
              <a:t>| --- | --- | --- | --- |</a:t>
            </a:r>
          </a:p>
        </p:txBody>
      </p:sp>
      <p:sp>
        <p:nvSpPr>
          <p:cNvPr id="11" name="TextBox 11"/>
          <p:cNvSpPr txBox="1"/>
          <p:nvPr/>
        </p:nvSpPr>
        <p:spPr>
          <a:xfrm>
            <a:off x="8877359" y="2407424"/>
            <a:ext cx="2361910" cy="187379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 1-3个月 | 掌握工艺基础知识，熟悉生产线流程 | 通过基础培训考核 | 未完成/已完成 |</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行动计划表格化呈现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https://d.book118.com/818016006053006027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2024-09-05T05:57:21.248</cp:lastPrinted>
  <dcterms:created xsi:type="dcterms:W3CDTF">2024-09-04T21:57:21Z</dcterms:created>
  <dcterms:modified xsi:type="dcterms:W3CDTF">2024-09-04T21:57:23Z</dcterms:modified>
</cp:coreProperties>
</file>