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udio/unknown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348AB-0951-4F82-96EE-5EE54F0F9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50008-60AC-4C65-BEF8-20197D92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9DFD6-4C68-4332-9042-414350A66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B6850-8B76-4DA2-BDEB-BF3D17A00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89E8A-85AB-40A5-A07C-654FA90DE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FE213-FAE5-45E9-864E-13A1554F8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C8ED7-92BF-4FEB-9B98-3408A1839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9DEFBC-4DA8-4BBA-90E8-6240B997A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E27D7-E707-46C8-8346-4D97D7B97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800B8-1A71-45C9-950B-85C5BB9AB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83A36-2A7F-46DA-94C1-562DF583F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smtClean="0"/>
              <a:t>2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5880186"/>
      </p:ext>
    </p:extLst>
  </p:cSld>
  <p:clrMapOvr>
    <a:masterClrMapping/>
  </p:clrMapOvr>
  <p:transition/>
  <p:timing/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1547152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3533026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6176198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87027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53446902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209472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6532872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850784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07530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71048-0E13-4E04-A8B3-65A5A31ED37C}" type="datetimeFigureOut">
              <a:rPr lang="zh-CN" altLang="en-US" smtClean="0"/>
              <a:t>2020/8/7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950311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mtClean="0"/>
              <a:t>2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6EC07B0-6876-44CA-AB16-C0E3445CCD5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387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10.jpeg" /><Relationship Id="rId11" Type="http://schemas.openxmlformats.org/officeDocument/2006/relationships/image" Target="../media/image11.jpeg" /><Relationship Id="rId12" Type="http://schemas.openxmlformats.org/officeDocument/2006/relationships/image" Target="../media/image12.jpeg" /><Relationship Id="rId13" Type="http://schemas.openxmlformats.org/officeDocument/2006/relationships/image" Target="../media/image13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pn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2.jpeg" /><Relationship Id="rId4" Type="http://schemas.openxmlformats.org/officeDocument/2006/relationships/image" Target="../media/image1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audio" Target="../media/audio111.bin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../Local%20Settings/Local%20Settings/Temp/Rar$DI00.922/UNIT4&#24405;&#38899;/B2b&#38899;&#39057;&#32032;&#26448;&#65288;MP3&#65289;%20&#20154;&#25945;&#26032;&#30446;&#26631;&#29256;.mp3" TargetMode="External" /><Relationship Id="rId3" Type="http://schemas.openxmlformats.org/officeDocument/2006/relationships/image" Target="../media/image22.jpeg" /><Relationship Id="rId4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01430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WordArt 4"/>
          <p:cNvSpPr txBox="1">
            <a:spLocks noChangeArrowheads="1" noChangeShapeType="1" noTextEdit="1"/>
          </p:cNvSpPr>
          <p:nvPr/>
        </p:nvSpPr>
        <p:spPr bwMode="auto">
          <a:xfrm>
            <a:off x="2789635" y="2417327"/>
            <a:ext cx="3402806" cy="864301"/>
          </a:xfrm>
          <a:prstGeom prst="rect">
            <a:avLst/>
          </a:prstGeom>
        </p:spPr>
        <p:txBody>
          <a:bodyPr wrap="none" lIns="68580" tIns="34290" rIns="68580" bIns="34290" fromWordArt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4100" b="1" kern="10">
                <a:ln w="12700">
                  <a:solidFill>
                    <a:srgbClr val="CC00FF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a typeface="+mn-lt"/>
                <a:cs typeface="+mn-lt"/>
              </a:rPr>
              <a:t>Section </a:t>
            </a:r>
            <a:r>
              <a:rPr lang="en-US" altLang="zh-CN" sz="4100" b="1" kern="10" smtClean="0">
                <a:ln w="12700">
                  <a:solidFill>
                    <a:srgbClr val="CC00FF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a typeface="+mn-lt"/>
                <a:cs typeface="+mn-lt"/>
              </a:rPr>
              <a:t>B</a:t>
            </a:r>
            <a:endParaRPr lang="zh-CN" altLang="en-US" sz="4100" b="1" kern="10">
              <a:ln w="12700">
                <a:solidFill>
                  <a:srgbClr val="CC00FF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a typeface="+mn-lt"/>
              <a:cs typeface="+mn-lt"/>
            </a:endParaRPr>
          </a:p>
        </p:txBody>
      </p:sp>
      <p:sp>
        <p:nvSpPr>
          <p:cNvPr id="8195" name="矩形 5"/>
          <p:cNvSpPr>
            <a:spLocks noChangeArrowheads="1" noChangeShapeType="1" noTextEdit="1"/>
          </p:cNvSpPr>
          <p:nvPr/>
        </p:nvSpPr>
        <p:spPr bwMode="auto">
          <a:xfrm>
            <a:off x="953691" y="357187"/>
            <a:ext cx="7254478" cy="2052638"/>
          </a:xfrm>
          <a:prstGeom prst="rect">
            <a:avLst/>
          </a:prstGeom>
        </p:spPr>
        <p:txBody>
          <a:bodyPr wrap="none" lIns="68580" tIns="34290" rIns="68580" bIns="34290" fromWordArt="1">
            <a:prstTxWarp prst="textDeflate">
              <a:avLst>
                <a:gd name="adj" fmla="val 1875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700" b="1" kern="10" smtClean="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unit 4  </a:t>
            </a:r>
          </a:p>
          <a:p>
            <a:pPr algn="ctr"/>
            <a:r>
              <a:rPr lang="en-US" altLang="zh-CN" sz="27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Times New Roman"/>
                <a:cs typeface="Times New Roman"/>
              </a:rPr>
              <a:t>Where's my schoolbag ?</a:t>
            </a:r>
            <a:endParaRPr lang="zh-CN" altLang="en-US" sz="2700" b="1" kern="10">
              <a:ln w="12700">
                <a:solidFill>
                  <a:srgbClr val="EAEAEA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latin typeface="Times New Roman"/>
              <a:cs typeface="Times New Roman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716833" y="3543858"/>
            <a:ext cx="1728192" cy="577081"/>
          </a:xfrm>
          <a:prstGeom prst="rect">
            <a:avLst/>
          </a:prstGeom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US" altLang="zh-CN" sz="3300" b="1" kern="10" smtClean="0">
                <a:ln w="12700">
                  <a:solidFill>
                    <a:srgbClr val="CC00FF"/>
                  </a:solidFill>
                  <a:round/>
                </a:ln>
                <a:gradFill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Arial" pitchFamily="34" charset="0"/>
                <a:cs typeface="Arial"/>
              </a:rPr>
              <a:t>2a-2c</a:t>
            </a:r>
            <a:endParaRPr lang="zh-CN" altLang="en-US" sz="3300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</a:t>
            </a:fld>
            <a:endParaRPr lang="zh-CN" altLang="en-US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AD7D7-CAF7-4423-BC03-81F1F6663508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346628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WordArt 15"/>
          <p:cNvSpPr>
            <a:spLocks noChangeArrowheads="1" noChangeShapeType="1" noTextEdit="1"/>
          </p:cNvSpPr>
          <p:nvPr/>
        </p:nvSpPr>
        <p:spPr bwMode="auto">
          <a:xfrm>
            <a:off x="2339752" y="195486"/>
            <a:ext cx="4104456" cy="57606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kern="10">
                <a:ln w="19050" cmpd="sng">
                  <a:solidFill>
                    <a:srgbClr val="FF6600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8999"/>
                    </a:srgbClr>
                  </a:outerShdw>
                </a:effectLst>
                <a:latin typeface="Arial"/>
                <a:cs typeface="Arial"/>
              </a:rPr>
              <a:t>Learning Aims</a:t>
            </a:r>
            <a:endParaRPr lang="zh-CN" altLang="en-US" sz="3600" b="1" kern="10">
              <a:ln w="19050" cmpd="sng">
                <a:solidFill>
                  <a:srgbClr val="FF6600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8999"/>
                  </a:srgb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83568" y="1275606"/>
            <a:ext cx="8208912" cy="286232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1.</a:t>
            </a:r>
            <a:r>
              <a:rPr kumimoji="1" lang="zh-CN" altLang="en-US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能够流利拼读本页单词；</a:t>
            </a:r>
            <a:endParaRPr kumimoji="1" lang="en-US" altLang="zh-CN" sz="3600" b="1">
              <a:solidFill>
                <a:srgbClr val="0000CC"/>
              </a:solidFill>
              <a:latin typeface="华文楷体" pitchFamily="2" charset="-122"/>
              <a:ea typeface="华文楷体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1" lang="en-US" altLang="zh-CN" sz="3600" b="1">
              <a:solidFill>
                <a:srgbClr val="0000CC"/>
              </a:solidFill>
              <a:latin typeface="华文楷体" pitchFamily="2" charset="-122"/>
              <a:ea typeface="华文楷体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1" lang="en-US" altLang="zh-CN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2.</a:t>
            </a:r>
            <a:r>
              <a:rPr kumimoji="1" lang="zh-CN" altLang="en-US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能够读懂</a:t>
            </a:r>
            <a:r>
              <a:rPr kumimoji="1" lang="en-US" altLang="zh-CN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2b,</a:t>
            </a:r>
            <a:r>
              <a:rPr kumimoji="1" lang="zh-CN" altLang="en-US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并掌握相关知识点；</a:t>
            </a:r>
            <a:endParaRPr kumimoji="1" lang="en-US" altLang="zh-CN" sz="3600" b="1">
              <a:solidFill>
                <a:srgbClr val="0000CC"/>
              </a:solidFill>
              <a:latin typeface="华文楷体" pitchFamily="2" charset="-122"/>
              <a:ea typeface="华文楷体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1" lang="en-US" altLang="zh-CN" sz="3600" b="1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kumimoji="1" lang="en-US" altLang="zh-CN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.</a:t>
            </a:r>
            <a:r>
              <a:rPr kumimoji="1" lang="zh-CN" altLang="en-US" sz="3600" b="1">
                <a:solidFill>
                  <a:srgbClr val="0000CC"/>
                </a:solidFill>
                <a:latin typeface="华文楷体" pitchFamily="2" charset="-122"/>
                <a:ea typeface="华文楷体" pitchFamily="2" charset="-122"/>
              </a:rPr>
              <a:t>会做相关习题 。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DE57C-9B2A-432B-83BB-0081A4B2A89D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813779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11" descr="bookca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19" t="1793" r="6659" b="21481"/>
          <a:stretch>
            <a:fillRect/>
          </a:stretch>
        </p:blipFill>
        <p:spPr bwMode="auto">
          <a:xfrm>
            <a:off x="7315200" y="228600"/>
            <a:ext cx="121285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12" descr="bed00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2600" y="571500"/>
            <a:ext cx="1371600" cy="909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13" descr="chai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37" t="5441" r="13359" b="25383"/>
          <a:stretch>
            <a:fillRect/>
          </a:stretch>
        </p:blipFill>
        <p:spPr bwMode="auto">
          <a:xfrm>
            <a:off x="381000" y="628651"/>
            <a:ext cx="1068388" cy="907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14" descr="sofa006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0" y="628650"/>
            <a:ext cx="1143000" cy="801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16" descr="desk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68" t="13911" r="687" b="29617"/>
          <a:stretch>
            <a:fillRect/>
          </a:stretch>
        </p:blipFill>
        <p:spPr bwMode="auto">
          <a:xfrm>
            <a:off x="1905000" y="571500"/>
            <a:ext cx="1447800" cy="944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18" descr="T01520~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943100"/>
            <a:ext cx="21336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Text Box 20"/>
          <p:cNvSpPr txBox="1">
            <a:spLocks noChangeArrowheads="1"/>
          </p:cNvSpPr>
          <p:nvPr/>
        </p:nvSpPr>
        <p:spPr bwMode="auto">
          <a:xfrm>
            <a:off x="228600" y="15430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ch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air</a:t>
            </a:r>
          </a:p>
        </p:txBody>
      </p:sp>
      <p:sp>
        <p:nvSpPr>
          <p:cNvPr id="5130" name="Text Box 21"/>
          <p:cNvSpPr txBox="1">
            <a:spLocks noChangeArrowheads="1"/>
          </p:cNvSpPr>
          <p:nvPr/>
        </p:nvSpPr>
        <p:spPr bwMode="auto">
          <a:xfrm>
            <a:off x="3962400" y="15430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s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en-US" altLang="zh-CN" sz="3600" b="1">
                <a:latin typeface="Comic Sans MS" pitchFamily="66" charset="0"/>
              </a:rPr>
              <a:t>f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5131" name="Text Box 22"/>
          <p:cNvSpPr txBox="1">
            <a:spLocks noChangeArrowheads="1"/>
          </p:cNvSpPr>
          <p:nvPr/>
        </p:nvSpPr>
        <p:spPr bwMode="auto">
          <a:xfrm>
            <a:off x="1981200" y="15430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d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en-US" altLang="zh-CN" sz="3600" b="1">
                <a:latin typeface="Comic Sans MS" pitchFamily="66" charset="0"/>
              </a:rPr>
              <a:t>sk</a:t>
            </a:r>
          </a:p>
        </p:txBody>
      </p:sp>
      <p:sp>
        <p:nvSpPr>
          <p:cNvPr id="5132" name="Text Box 23"/>
          <p:cNvSpPr txBox="1">
            <a:spLocks noChangeArrowheads="1"/>
          </p:cNvSpPr>
          <p:nvPr/>
        </p:nvSpPr>
        <p:spPr bwMode="auto">
          <a:xfrm>
            <a:off x="304800" y="30289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m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en-US" altLang="zh-CN" sz="3600" b="1">
                <a:latin typeface="Comic Sans MS" pitchFamily="66" charset="0"/>
              </a:rPr>
              <a:t>del pl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ne</a:t>
            </a:r>
          </a:p>
        </p:txBody>
      </p:sp>
      <p:sp>
        <p:nvSpPr>
          <p:cNvPr id="5133" name="Text Box 24"/>
          <p:cNvSpPr txBox="1">
            <a:spLocks noChangeArrowheads="1"/>
          </p:cNvSpPr>
          <p:nvPr/>
        </p:nvSpPr>
        <p:spPr bwMode="auto">
          <a:xfrm>
            <a:off x="6858000" y="15430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b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oo</a:t>
            </a:r>
            <a:r>
              <a:rPr lang="en-US" altLang="zh-CN" sz="3600" b="1">
                <a:latin typeface="Comic Sans MS" pitchFamily="66" charset="0"/>
              </a:rPr>
              <a:t>kc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se</a:t>
            </a:r>
          </a:p>
        </p:txBody>
      </p:sp>
      <p:sp>
        <p:nvSpPr>
          <p:cNvPr id="5134" name="Text Box 25"/>
          <p:cNvSpPr txBox="1">
            <a:spLocks noChangeArrowheads="1"/>
          </p:cNvSpPr>
          <p:nvPr/>
        </p:nvSpPr>
        <p:spPr bwMode="auto">
          <a:xfrm>
            <a:off x="5562600" y="15430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b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e</a:t>
            </a:r>
            <a:r>
              <a:rPr lang="en-US" altLang="zh-CN" sz="3600" b="1">
                <a:latin typeface="Comic Sans MS" pitchFamily="66" charset="0"/>
              </a:rPr>
              <a:t>d</a:t>
            </a:r>
          </a:p>
        </p:txBody>
      </p:sp>
      <p:pic>
        <p:nvPicPr>
          <p:cNvPr id="9230" name="Picture 18" descr="http://img4.imgtn.bdimg.com/it/u=2764663712,3337831824&amp;fm=23&amp;gp=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3801" y="2228850"/>
            <a:ext cx="1058863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Text Box 25"/>
          <p:cNvSpPr txBox="1">
            <a:spLocks noChangeArrowheads="1"/>
          </p:cNvSpPr>
          <p:nvPr/>
        </p:nvSpPr>
        <p:spPr bwMode="auto">
          <a:xfrm>
            <a:off x="3657600" y="30289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cl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en-US" altLang="zh-CN" sz="3600" b="1">
                <a:latin typeface="Comic Sans MS" pitchFamily="66" charset="0"/>
              </a:rPr>
              <a:t>ck</a:t>
            </a:r>
          </a:p>
        </p:txBody>
      </p:sp>
      <p:pic>
        <p:nvPicPr>
          <p:cNvPr id="9232" name="Picture 3" descr="2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9400" y="3486150"/>
            <a:ext cx="1600200" cy="95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3" name="Picture 6" descr="u=1440470692,906803459&amp;fm=23&amp;gp=0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286"/>
          <a:stretch>
            <a:fillRect/>
          </a:stretch>
        </p:blipFill>
        <p:spPr bwMode="auto">
          <a:xfrm>
            <a:off x="4876800" y="3543300"/>
            <a:ext cx="1600200" cy="834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4" name="Picture 32" descr="T0173C~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3543300"/>
            <a:ext cx="1295400" cy="854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5" name="Picture 7" descr="03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AFB6C6"/>
              </a:clrFrom>
              <a:clrTo>
                <a:srgbClr val="AFB6C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3600" y="2228850"/>
            <a:ext cx="1447800" cy="776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36" name="Picture 38" descr="u=3391600417,1140937002&amp;fm=23&amp;gp=0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2800" y="3486150"/>
            <a:ext cx="1447800" cy="101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8"/>
          <p:cNvSpPr txBox="1">
            <a:spLocks noChangeArrowheads="1"/>
          </p:cNvSpPr>
          <p:nvPr/>
        </p:nvSpPr>
        <p:spPr bwMode="auto">
          <a:xfrm>
            <a:off x="2590800" y="445770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t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pe pl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yer</a:t>
            </a:r>
          </a:p>
        </p:txBody>
      </p:sp>
      <p:sp>
        <p:nvSpPr>
          <p:cNvPr id="6157" name="Text Box 34"/>
          <p:cNvSpPr txBox="1">
            <a:spLocks noChangeArrowheads="1"/>
          </p:cNvSpPr>
          <p:nvPr/>
        </p:nvSpPr>
        <p:spPr bwMode="auto">
          <a:xfrm>
            <a:off x="6781800" y="45148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sch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oo</a:t>
            </a:r>
            <a:r>
              <a:rPr lang="en-US" altLang="zh-CN" sz="3600" b="1">
                <a:latin typeface="Comic Sans MS" pitchFamily="66" charset="0"/>
              </a:rPr>
              <a:t>lb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g</a:t>
            </a:r>
          </a:p>
        </p:txBody>
      </p:sp>
      <p:sp>
        <p:nvSpPr>
          <p:cNvPr id="6159" name="Text Box 36"/>
          <p:cNvSpPr txBox="1">
            <a:spLocks noChangeArrowheads="1"/>
          </p:cNvSpPr>
          <p:nvPr/>
        </p:nvSpPr>
        <p:spPr bwMode="auto">
          <a:xfrm>
            <a:off x="0" y="445770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n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</a:t>
            </a:r>
            <a:r>
              <a:rPr lang="en-US" altLang="zh-CN" sz="3600" b="1">
                <a:latin typeface="Comic Sans MS" pitchFamily="66" charset="0"/>
              </a:rPr>
              <a:t>teb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oo</a:t>
            </a:r>
            <a:r>
              <a:rPr lang="en-US" altLang="zh-CN" sz="3600" b="1">
                <a:latin typeface="Comic Sans MS" pitchFamily="66" charset="0"/>
              </a:rPr>
              <a:t>k</a:t>
            </a:r>
          </a:p>
        </p:txBody>
      </p:sp>
      <p:sp>
        <p:nvSpPr>
          <p:cNvPr id="6149" name="Text Box 9"/>
          <p:cNvSpPr txBox="1">
            <a:spLocks noChangeArrowheads="1"/>
          </p:cNvSpPr>
          <p:nvPr/>
        </p:nvSpPr>
        <p:spPr bwMode="auto">
          <a:xfrm>
            <a:off x="5410200" y="45148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t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a</a:t>
            </a:r>
            <a:r>
              <a:rPr lang="en-US" altLang="zh-CN" sz="3600" b="1">
                <a:latin typeface="Comic Sans MS" pitchFamily="66" charset="0"/>
              </a:rPr>
              <a:t>pe</a:t>
            </a:r>
          </a:p>
        </p:txBody>
      </p:sp>
      <p:sp>
        <p:nvSpPr>
          <p:cNvPr id="6160" name="Text Box 37"/>
          <p:cNvSpPr txBox="1">
            <a:spLocks noChangeArrowheads="1"/>
          </p:cNvSpPr>
          <p:nvPr/>
        </p:nvSpPr>
        <p:spPr bwMode="auto">
          <a:xfrm>
            <a:off x="6096000" y="3028950"/>
            <a:ext cx="30480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key</a:t>
            </a:r>
            <a:r>
              <a:rPr lang="en-US" altLang="zh-CN" sz="3600" b="1">
                <a:solidFill>
                  <a:srgbClr val="FF0000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27" name="WordArt 4"/>
          <p:cNvSpPr>
            <a:spLocks noChangeArrowheads="1" noChangeShapeType="1" noTextEdit="1"/>
          </p:cNvSpPr>
          <p:nvPr/>
        </p:nvSpPr>
        <p:spPr bwMode="auto">
          <a:xfrm>
            <a:off x="604664" y="104751"/>
            <a:ext cx="2448272" cy="5239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 kern="10">
                <a:ln w="12700">
                  <a:solidFill>
                    <a:srgbClr val="EAEAEA"/>
                  </a:solidFill>
                  <a:rou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Review</a:t>
            </a:r>
            <a:endParaRPr lang="zh-CN" altLang="en-US" sz="3600" b="1" kern="10">
              <a:ln w="12700">
                <a:solidFill>
                  <a:srgbClr val="EAEAEA"/>
                </a:solidFill>
                <a:rou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Times New Roman"/>
              <a:cs typeface="Times New Roman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1C65A-C6E5-41E7-A60F-D4579393E878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239599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5130" grpId="0"/>
      <p:bldP spid="5131" grpId="0"/>
      <p:bldP spid="5132" grpId="0"/>
      <p:bldP spid="5133" grpId="0"/>
      <p:bldP spid="5134" grpId="0"/>
      <p:bldP spid="18" grpId="0"/>
      <p:bldP spid="6148" grpId="0"/>
      <p:bldP spid="6157" grpId="0"/>
      <p:bldP spid="6159" grpId="0"/>
      <p:bldP spid="6149" grpId="0"/>
      <p:bldP spid="616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132" name="Picture 2" descr="dpracti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1200" y="1157287"/>
            <a:ext cx="7162800" cy="398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3" name="AutoShape 9"/>
          <p:cNvSpPr>
            <a:spLocks noChangeArrowheads="1"/>
          </p:cNvSpPr>
          <p:nvPr/>
        </p:nvSpPr>
        <p:spPr bwMode="auto">
          <a:xfrm>
            <a:off x="5562600" y="800101"/>
            <a:ext cx="3419475" cy="756047"/>
          </a:xfrm>
          <a:prstGeom prst="wedgeRoundRectCallout">
            <a:avLst>
              <a:gd name="adj1" fmla="val -59704"/>
              <a:gd name="adj2" fmla="val 45278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</a:t>
            </a:r>
            <a:r>
              <a:rPr lang="en-US" altLang="zh-CN" sz="2400" b="1">
                <a:solidFill>
                  <a:srgbClr val="FF0000"/>
                </a:solidFill>
              </a:rPr>
              <a:t> is</a:t>
            </a:r>
            <a:r>
              <a:rPr lang="en-US" altLang="zh-CN" sz="2400"/>
              <a:t> the ruler?</a:t>
            </a:r>
          </a:p>
          <a:p>
            <a:endParaRPr lang="en-US" altLang="zh-CN" sz="2400"/>
          </a:p>
        </p:txBody>
      </p:sp>
      <p:sp>
        <p:nvSpPr>
          <p:cNvPr id="48134" name="AutoShape 9"/>
          <p:cNvSpPr>
            <a:spLocks noChangeArrowheads="1"/>
          </p:cNvSpPr>
          <p:nvPr/>
        </p:nvSpPr>
        <p:spPr bwMode="auto">
          <a:xfrm>
            <a:off x="2514600" y="4171950"/>
            <a:ext cx="3581400" cy="800100"/>
          </a:xfrm>
          <a:prstGeom prst="wedgeRoundRectCallout">
            <a:avLst>
              <a:gd name="adj1" fmla="val 16667"/>
              <a:gd name="adj2" fmla="val -106102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</a:t>
            </a:r>
            <a:r>
              <a:rPr lang="en-US" altLang="zh-CN" sz="2400" b="1">
                <a:solidFill>
                  <a:srgbClr val="FF0000"/>
                </a:solidFill>
              </a:rPr>
              <a:t> is</a:t>
            </a:r>
            <a:r>
              <a:rPr lang="en-US" altLang="zh-CN" sz="2400"/>
              <a:t> the baseball?</a:t>
            </a:r>
          </a:p>
        </p:txBody>
      </p:sp>
      <p:sp>
        <p:nvSpPr>
          <p:cNvPr id="48135" name="AutoShape 9"/>
          <p:cNvSpPr>
            <a:spLocks noChangeArrowheads="1"/>
          </p:cNvSpPr>
          <p:nvPr/>
        </p:nvSpPr>
        <p:spPr bwMode="auto">
          <a:xfrm>
            <a:off x="381000" y="1085850"/>
            <a:ext cx="3733800" cy="800100"/>
          </a:xfrm>
          <a:prstGeom prst="wedgeRoundRectCallout">
            <a:avLst>
              <a:gd name="adj1" fmla="val 47875"/>
              <a:gd name="adj2" fmla="val 97917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 </a:t>
            </a:r>
            <a:r>
              <a:rPr lang="en-US" altLang="zh-CN" sz="2400" b="1">
                <a:solidFill>
                  <a:srgbClr val="FF0000"/>
                </a:solidFill>
              </a:rPr>
              <a:t>is</a:t>
            </a:r>
            <a:r>
              <a:rPr lang="en-US" altLang="zh-CN" sz="2400"/>
              <a:t> the pencil box?</a:t>
            </a:r>
          </a:p>
        </p:txBody>
      </p:sp>
      <p:sp>
        <p:nvSpPr>
          <p:cNvPr id="48136" name="Text Box 5"/>
          <p:cNvSpPr txBox="1">
            <a:spLocks noChangeArrowheads="1"/>
          </p:cNvSpPr>
          <p:nvPr/>
        </p:nvSpPr>
        <p:spPr bwMode="auto">
          <a:xfrm>
            <a:off x="304800" y="228600"/>
            <a:ext cx="57229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 fontAlgn="ctr"/>
            <a:r>
              <a:rPr lang="en-US" altLang="zh-CN" sz="3600" b="1">
                <a:solidFill>
                  <a:srgbClr val="0000FF"/>
                </a:solidFill>
              </a:rPr>
              <a:t>Ask and answer in pairs.</a:t>
            </a:r>
          </a:p>
        </p:txBody>
      </p:sp>
      <p:sp>
        <p:nvSpPr>
          <p:cNvPr id="48137" name="文本框 48136"/>
          <p:cNvSpPr txBox="1">
            <a:spLocks noChangeArrowheads="1"/>
          </p:cNvSpPr>
          <p:nvPr/>
        </p:nvSpPr>
        <p:spPr bwMode="auto">
          <a:xfrm>
            <a:off x="609600" y="1485900"/>
            <a:ext cx="2743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FF0000"/>
                </a:solidFill>
              </a:rPr>
              <a:t>It’s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on</a:t>
            </a:r>
            <a:r>
              <a:rPr lang="en-US" altLang="zh-CN" sz="2400"/>
              <a:t> the table.</a:t>
            </a:r>
          </a:p>
        </p:txBody>
      </p:sp>
      <p:sp>
        <p:nvSpPr>
          <p:cNvPr id="48138" name="文本框 48137"/>
          <p:cNvSpPr txBox="1">
            <a:spLocks noChangeArrowheads="1"/>
          </p:cNvSpPr>
          <p:nvPr/>
        </p:nvSpPr>
        <p:spPr bwMode="auto">
          <a:xfrm>
            <a:off x="5791200" y="1143000"/>
            <a:ext cx="3048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FF0000"/>
                </a:solidFill>
              </a:rPr>
              <a:t>It’s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in</a:t>
            </a:r>
            <a:r>
              <a:rPr lang="en-US" altLang="zh-CN" sz="2400"/>
              <a:t> the schoolbag.</a:t>
            </a:r>
          </a:p>
        </p:txBody>
      </p:sp>
      <p:sp>
        <p:nvSpPr>
          <p:cNvPr id="48139" name="文本框 48138"/>
          <p:cNvSpPr txBox="1">
            <a:spLocks noChangeArrowheads="1"/>
          </p:cNvSpPr>
          <p:nvPr/>
        </p:nvSpPr>
        <p:spPr bwMode="auto">
          <a:xfrm>
            <a:off x="2667000" y="4572000"/>
            <a:ext cx="3124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ctr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>
                <a:solidFill>
                  <a:srgbClr val="FF0000"/>
                </a:solidFill>
              </a:rPr>
              <a:t>It’s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under</a:t>
            </a:r>
            <a:r>
              <a:rPr lang="en-US" altLang="zh-CN" sz="2400"/>
              <a:t> the table.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BC4836-4E79-4300-B3D2-FEC9C3292B38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21408896"/>
      </p:ext>
    </p:extLst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dur="2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481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48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48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/>
      <p:bldP spid="48134" grpId="0"/>
      <p:bldP spid="48135" grpId="0"/>
      <p:bldP spid="481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9156" name="Picture 2" descr="dpracti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371600" y="857250"/>
            <a:ext cx="7239000" cy="3992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8" name="Picture 7" descr="0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AFB6C6"/>
              </a:clrFrom>
              <a:clrTo>
                <a:srgbClr val="AFB6C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62600" y="1485900"/>
            <a:ext cx="16002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9" name="Picture 7" descr="0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A5B1BF"/>
              </a:clrFrom>
              <a:clrTo>
                <a:srgbClr val="A5B1B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43200" y="2686050"/>
            <a:ext cx="2438400" cy="1123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161" name="AutoShape 10"/>
          <p:cNvSpPr>
            <a:spLocks noChangeArrowheads="1"/>
          </p:cNvSpPr>
          <p:nvPr/>
        </p:nvSpPr>
        <p:spPr bwMode="auto">
          <a:xfrm>
            <a:off x="457200" y="457200"/>
            <a:ext cx="3810000" cy="971550"/>
          </a:xfrm>
          <a:prstGeom prst="wedgeRoundRectCallout">
            <a:avLst>
              <a:gd name="adj1" fmla="val 39042"/>
              <a:gd name="adj2" fmla="val 112380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</a:t>
            </a:r>
            <a:r>
              <a:rPr lang="en-US" altLang="zh-CN" sz="2400" b="1">
                <a:solidFill>
                  <a:srgbClr val="FF0000"/>
                </a:solidFill>
              </a:rPr>
              <a:t> are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/>
              <a:t>the pens?</a:t>
            </a:r>
          </a:p>
        </p:txBody>
      </p:sp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5257800" y="171450"/>
            <a:ext cx="3886200" cy="800100"/>
          </a:xfrm>
          <a:prstGeom prst="wedgeRoundRectCallout">
            <a:avLst>
              <a:gd name="adj1" fmla="val -21120"/>
              <a:gd name="adj2" fmla="val 121875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</a:t>
            </a:r>
            <a:r>
              <a:rPr lang="en-US" altLang="zh-CN" sz="2400" b="1">
                <a:solidFill>
                  <a:srgbClr val="FF0000"/>
                </a:solidFill>
              </a:rPr>
              <a:t> are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/>
              <a:t>the keys?</a:t>
            </a:r>
          </a:p>
        </p:txBody>
      </p:sp>
      <p:sp>
        <p:nvSpPr>
          <p:cNvPr id="49164" name="AutoShape 10"/>
          <p:cNvSpPr>
            <a:spLocks noChangeArrowheads="1"/>
          </p:cNvSpPr>
          <p:nvPr/>
        </p:nvSpPr>
        <p:spPr bwMode="auto">
          <a:xfrm>
            <a:off x="5486400" y="4114800"/>
            <a:ext cx="3657600" cy="914400"/>
          </a:xfrm>
          <a:prstGeom prst="wedgeRoundRectCallout">
            <a:avLst>
              <a:gd name="adj1" fmla="val -73958"/>
              <a:gd name="adj2" fmla="val -94662"/>
              <a:gd name="adj3" fmla="val 16667"/>
            </a:avLst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Where</a:t>
            </a:r>
            <a:r>
              <a:rPr lang="en-US" altLang="zh-CN" sz="2400" b="1">
                <a:solidFill>
                  <a:srgbClr val="FF0000"/>
                </a:solidFill>
              </a:rPr>
              <a:t> are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/>
              <a:t>the books?</a:t>
            </a:r>
          </a:p>
          <a:p>
            <a:r>
              <a:rPr lang="en-US" altLang="zh-CN" sz="2400"/>
              <a:t>.</a:t>
            </a:r>
          </a:p>
        </p:txBody>
      </p:sp>
      <p:sp>
        <p:nvSpPr>
          <p:cNvPr id="49165" name="矩形 49164"/>
          <p:cNvSpPr>
            <a:spLocks noChangeArrowheads="1"/>
          </p:cNvSpPr>
          <p:nvPr/>
        </p:nvSpPr>
        <p:spPr bwMode="auto">
          <a:xfrm>
            <a:off x="609600" y="914400"/>
            <a:ext cx="328019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</a:rPr>
              <a:t>They’re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in</a:t>
            </a:r>
            <a:r>
              <a:rPr lang="en-US" altLang="zh-CN" sz="2400"/>
              <a:t> the pencil box</a:t>
            </a:r>
          </a:p>
        </p:txBody>
      </p:sp>
      <p:sp>
        <p:nvSpPr>
          <p:cNvPr id="49167" name="矩形 49166"/>
          <p:cNvSpPr>
            <a:spLocks noChangeArrowheads="1"/>
          </p:cNvSpPr>
          <p:nvPr/>
        </p:nvSpPr>
        <p:spPr bwMode="auto">
          <a:xfrm>
            <a:off x="5410200" y="514350"/>
            <a:ext cx="281115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</a:rPr>
              <a:t>They’re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on</a:t>
            </a:r>
            <a:r>
              <a:rPr lang="en-US" altLang="zh-CN" sz="2400"/>
              <a:t> the table.</a:t>
            </a:r>
          </a:p>
        </p:txBody>
      </p:sp>
      <p:sp>
        <p:nvSpPr>
          <p:cNvPr id="49168" name="矩形 49167"/>
          <p:cNvSpPr>
            <a:spLocks noChangeArrowheads="1"/>
          </p:cNvSpPr>
          <p:nvPr/>
        </p:nvSpPr>
        <p:spPr bwMode="auto">
          <a:xfrm>
            <a:off x="5607050" y="4572000"/>
            <a:ext cx="324075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0000"/>
                </a:solidFill>
              </a:rPr>
              <a:t>They’re</a:t>
            </a:r>
            <a:r>
              <a:rPr lang="en-US" altLang="zh-CN" sz="2400">
                <a:solidFill>
                  <a:srgbClr val="FF0000"/>
                </a:solidFill>
              </a:rPr>
              <a:t> </a:t>
            </a:r>
            <a:r>
              <a:rPr lang="en-US" altLang="zh-CN" sz="2400" b="1">
                <a:solidFill>
                  <a:srgbClr val="009900"/>
                </a:solidFill>
              </a:rPr>
              <a:t>under</a:t>
            </a:r>
            <a:r>
              <a:rPr lang="en-US" altLang="zh-CN" sz="2400"/>
              <a:t> the table.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CA44A-C231-4D9E-8052-B78C18612169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88081471"/>
      </p:ext>
    </p:extLst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9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91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8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91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58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9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9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1" grpId="0"/>
      <p:bldP spid="49162" grpId="0"/>
      <p:bldP spid="49164" grpId="0"/>
      <p:bldP spid="491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4" descr="http://img0.imgtn.bdimg.com/it/u=2383331774,684117856&amp;fm=23&amp;gp=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1000" y="285750"/>
            <a:ext cx="417195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6" descr="http://img2.imgtn.bdimg.com/it/u=1031448573,3053805221&amp;fm=23&amp;gp=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67"/>
          <a:stretch>
            <a:fillRect/>
          </a:stretch>
        </p:blipFill>
        <p:spPr bwMode="auto">
          <a:xfrm>
            <a:off x="4724401" y="285750"/>
            <a:ext cx="4137025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 Box 20"/>
          <p:cNvSpPr txBox="1">
            <a:spLocks noChangeArrowheads="1"/>
          </p:cNvSpPr>
          <p:nvPr/>
        </p:nvSpPr>
        <p:spPr bwMode="auto">
          <a:xfrm>
            <a:off x="1371600" y="2686050"/>
            <a:ext cx="3048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 b="1">
                <a:latin typeface="Comic Sans MS" pitchFamily="66" charset="0"/>
              </a:rPr>
              <a:t>tidy</a:t>
            </a:r>
            <a:endParaRPr lang="en-US" altLang="zh-CN" sz="4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 Box 20"/>
          <p:cNvSpPr txBox="1">
            <a:spLocks noChangeArrowheads="1"/>
          </p:cNvSpPr>
          <p:nvPr/>
        </p:nvSpPr>
        <p:spPr bwMode="auto">
          <a:xfrm>
            <a:off x="5257800" y="2743200"/>
            <a:ext cx="3048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 b="1">
                <a:solidFill>
                  <a:srgbClr val="FF0000"/>
                </a:solidFill>
                <a:latin typeface="Comic Sans MS" pitchFamily="66" charset="0"/>
              </a:rPr>
              <a:t>un</a:t>
            </a:r>
            <a:r>
              <a:rPr lang="en-US" altLang="zh-CN" sz="4000" b="1">
                <a:latin typeface="Comic Sans MS" pitchFamily="66" charset="0"/>
              </a:rPr>
              <a:t>tidy</a:t>
            </a:r>
            <a:endParaRPr lang="en-US" altLang="zh-CN" sz="4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5181600" y="3543300"/>
            <a:ext cx="27432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600" b="1">
                <a:latin typeface="Comic Sans MS" pitchFamily="66" charset="0"/>
              </a:rPr>
              <a:t>everywhere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B9C57-5ECD-4432-94BB-4C6F2C9525FD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28664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626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331913" y="195263"/>
            <a:ext cx="7273925" cy="109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</a:pPr>
            <a:r>
              <a:rPr lang="en-US" altLang="zh-CN" sz="2500" b="1"/>
              <a:t>Write the words you know for the things in the picture.  </a:t>
            </a:r>
            <a:r>
              <a:rPr lang="zh-CN" altLang="en-US" sz="2300" b="1">
                <a:ea typeface="黑体" pitchFamily="49" charset="-122"/>
              </a:rPr>
              <a:t>写出图中你知道的物品名称。</a:t>
            </a:r>
          </a:p>
        </p:txBody>
      </p:sp>
      <p:grpSp>
        <p:nvGrpSpPr>
          <p:cNvPr id="4099" name="Group 4"/>
          <p:cNvGrpSpPr/>
          <p:nvPr/>
        </p:nvGrpSpPr>
        <p:grpSpPr>
          <a:xfrm>
            <a:off x="395288" y="411956"/>
            <a:ext cx="914400" cy="563166"/>
            <a:chOff x="386" y="709"/>
            <a:chExt cx="576" cy="473"/>
          </a:xfrm>
        </p:grpSpPr>
        <p:pic>
          <p:nvPicPr>
            <p:cNvPr id="4111" name="Picture 5" descr="00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86" y="709"/>
              <a:ext cx="419" cy="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12" name="Rectangle 6"/>
            <p:cNvSpPr>
              <a:spLocks noChangeArrowheads="1"/>
            </p:cNvSpPr>
            <p:nvPr/>
          </p:nvSpPr>
          <p:spPr bwMode="auto">
            <a:xfrm>
              <a:off x="400" y="743"/>
              <a:ext cx="562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>
                  <a:solidFill>
                    <a:srgbClr val="006600"/>
                  </a:solidFill>
                  <a:latin typeface="Arial Black" pitchFamily="34" charset="0"/>
                </a:rPr>
                <a:t>2a</a:t>
              </a:r>
            </a:p>
          </p:txBody>
        </p:sp>
      </p:grpSp>
      <p:sp>
        <p:nvSpPr>
          <p:cNvPr id="4100" name="Rectangle 9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168004"/>
            <a:ext cx="4464050" cy="3618309"/>
          </a:xfrm>
        </p:spPr>
        <p:txBody>
          <a:bodyPr>
            <a:normAutofit fontScale="70000" lnSpcReduction="20000"/>
          </a:bodyPr>
          <a:lstStyle/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r>
              <a:rPr lang="en-US" altLang="zh-CN" sz="2800" smtClean="0"/>
              <a:t>______________________________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</a:pPr>
            <a:endParaRPr lang="en-US" altLang="zh-CN" sz="2800" smtClean="0"/>
          </a:p>
        </p:txBody>
      </p:sp>
      <p:pic>
        <p:nvPicPr>
          <p:cNvPr id="4101" name="Picture 1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3439" y="1329929"/>
            <a:ext cx="4249737" cy="3401615"/>
          </a:xfrm>
          <a:noFill/>
        </p:spPr>
      </p:pic>
      <p:sp>
        <p:nvSpPr>
          <p:cNvPr id="4102" name="Text Box 9"/>
          <p:cNvSpPr txBox="1">
            <a:spLocks noChangeArrowheads="1"/>
          </p:cNvSpPr>
          <p:nvPr/>
        </p:nvSpPr>
        <p:spPr bwMode="auto">
          <a:xfrm>
            <a:off x="468313" y="1383507"/>
            <a:ext cx="352901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2800"/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250826" y="1275160"/>
            <a:ext cx="460851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bookcase   </a:t>
            </a:r>
            <a:r>
              <a:rPr lang="en-US" altLang="zh-CN" sz="2800" b="1">
                <a:solidFill>
                  <a:schemeClr val="accent2"/>
                </a:solidFill>
              </a:rPr>
              <a:t>bed</a:t>
            </a:r>
            <a:r>
              <a:rPr lang="en-US" altLang="zh-CN" sz="2800" b="1"/>
              <a:t>   table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250825" y="1815704"/>
            <a:ext cx="49688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sofa     </a:t>
            </a:r>
            <a:r>
              <a:rPr lang="en-US" altLang="zh-CN" sz="2800" b="1">
                <a:solidFill>
                  <a:schemeClr val="accent2"/>
                </a:solidFill>
              </a:rPr>
              <a:t>chair</a:t>
            </a:r>
            <a:r>
              <a:rPr lang="en-US" altLang="zh-CN" sz="2800" b="1"/>
              <a:t>    desk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250825" y="2301479"/>
            <a:ext cx="41052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book</a:t>
            </a:r>
            <a:r>
              <a:rPr lang="en-US" altLang="zh-CN" sz="2800" b="1">
                <a:solidFill>
                  <a:srgbClr val="FF0000"/>
                </a:solidFill>
              </a:rPr>
              <a:t>s</a:t>
            </a:r>
            <a:r>
              <a:rPr lang="en-US" altLang="zh-CN" sz="2800" b="1"/>
              <a:t>    </a:t>
            </a:r>
            <a:r>
              <a:rPr lang="en-US" altLang="zh-CN" sz="2800" b="1">
                <a:solidFill>
                  <a:schemeClr val="accent2"/>
                </a:solidFill>
              </a:rPr>
              <a:t>cap</a:t>
            </a:r>
            <a:r>
              <a:rPr lang="en-US" altLang="zh-CN" sz="2800" b="1"/>
              <a:t>   clock</a:t>
            </a:r>
          </a:p>
        </p:txBody>
      </p:sp>
      <p:sp>
        <p:nvSpPr>
          <p:cNvPr id="7181" name="Text Box 13"/>
          <p:cNvSpPr txBox="1">
            <a:spLocks noChangeArrowheads="1"/>
          </p:cNvSpPr>
          <p:nvPr/>
        </p:nvSpPr>
        <p:spPr bwMode="auto">
          <a:xfrm>
            <a:off x="0" y="2787254"/>
            <a:ext cx="493236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  </a:t>
            </a:r>
            <a:r>
              <a:rPr lang="en-US" altLang="zh-CN" sz="2800" b="1">
                <a:solidFill>
                  <a:schemeClr val="accent2"/>
                </a:solidFill>
              </a:rPr>
              <a:t>photo </a:t>
            </a:r>
            <a:r>
              <a:rPr lang="en-US" altLang="zh-CN" sz="2800" b="1"/>
              <a:t>   schoolbag</a:t>
            </a:r>
          </a:p>
        </p:txBody>
      </p:sp>
      <p:sp>
        <p:nvSpPr>
          <p:cNvPr id="7183" name="Text Box 15"/>
          <p:cNvSpPr txBox="1">
            <a:spLocks noChangeArrowheads="1"/>
          </p:cNvSpPr>
          <p:nvPr/>
        </p:nvSpPr>
        <p:spPr bwMode="auto">
          <a:xfrm>
            <a:off x="3779912" y="4426619"/>
            <a:ext cx="61928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000"/>
              <a:t>Is the room </a:t>
            </a:r>
            <a:r>
              <a:rPr lang="en-US" altLang="zh-CN" sz="4000">
                <a:solidFill>
                  <a:srgbClr val="FF0000"/>
                </a:solidFill>
              </a:rPr>
              <a:t>tidy</a:t>
            </a:r>
            <a:r>
              <a:rPr lang="en-US" altLang="zh-CN" sz="4000"/>
              <a:t>?</a:t>
            </a:r>
          </a:p>
        </p:txBody>
      </p:sp>
      <p:sp>
        <p:nvSpPr>
          <p:cNvPr id="7188" name="Text Box 20"/>
          <p:cNvSpPr txBox="1">
            <a:spLocks noChangeArrowheads="1"/>
          </p:cNvSpPr>
          <p:nvPr/>
        </p:nvSpPr>
        <p:spPr bwMode="auto">
          <a:xfrm>
            <a:off x="179388" y="3274219"/>
            <a:ext cx="489585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CD    </a:t>
            </a:r>
            <a:r>
              <a:rPr lang="en-US" altLang="zh-CN" sz="2800" b="1">
                <a:solidFill>
                  <a:schemeClr val="accent2"/>
                </a:solidFill>
              </a:rPr>
              <a:t>tape</a:t>
            </a:r>
            <a:r>
              <a:rPr lang="en-US" altLang="zh-CN" sz="2800" b="1"/>
              <a:t>    tape player</a:t>
            </a:r>
          </a:p>
        </p:txBody>
      </p:sp>
      <p:sp>
        <p:nvSpPr>
          <p:cNvPr id="7189" name="Text Box 21"/>
          <p:cNvSpPr txBox="1">
            <a:spLocks noChangeArrowheads="1"/>
          </p:cNvSpPr>
          <p:nvPr/>
        </p:nvSpPr>
        <p:spPr bwMode="auto">
          <a:xfrm>
            <a:off x="179388" y="3813573"/>
            <a:ext cx="460851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 b="1"/>
              <a:t> notebook   </a:t>
            </a:r>
            <a:r>
              <a:rPr lang="en-US" altLang="zh-CN" sz="2800" b="1">
                <a:solidFill>
                  <a:schemeClr val="accent2"/>
                </a:solidFill>
              </a:rPr>
              <a:t>key</a:t>
            </a:r>
            <a:r>
              <a:rPr lang="en-US" altLang="zh-CN" sz="2800" b="1"/>
              <a:t>    pen</a:t>
            </a:r>
          </a:p>
        </p:txBody>
      </p:sp>
      <p:sp>
        <p:nvSpPr>
          <p:cNvPr id="18" name="Text Box 15"/>
          <p:cNvSpPr txBox="1">
            <a:spLocks noChangeArrowheads="1"/>
          </p:cNvSpPr>
          <p:nvPr/>
        </p:nvSpPr>
        <p:spPr bwMode="auto">
          <a:xfrm>
            <a:off x="179388" y="4300538"/>
            <a:ext cx="61928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2800"/>
              <a:t>Is the room </a:t>
            </a:r>
            <a:r>
              <a:rPr lang="en-US" altLang="zh-CN" sz="2800">
                <a:solidFill>
                  <a:srgbClr val="FF0000"/>
                </a:solidFill>
              </a:rPr>
              <a:t>tidy</a:t>
            </a:r>
            <a:r>
              <a:rPr lang="en-US" altLang="zh-CN" sz="2800"/>
              <a:t>?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9C941-B091-41A9-B0B0-1D208C0BCFA8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80139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9" presetClass="entr" presetSubtype="0" dur="50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7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500"/>
                                        <p:tgtEl>
                                          <p:spTgt spid="71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8" grpId="0"/>
      <p:bldP spid="7179" grpId="0"/>
      <p:bldP spid="7180" grpId="0"/>
      <p:bldP spid="7181" grpId="0"/>
      <p:bldP spid="7188" grpId="0"/>
      <p:bldP spid="718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250826" y="141685"/>
            <a:ext cx="496887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/>
              <a:t>Which </a:t>
            </a:r>
            <a:r>
              <a:rPr lang="en-US" altLang="zh-CN" sz="3200" b="1">
                <a:solidFill>
                  <a:srgbClr val="FF0000"/>
                </a:solidFill>
              </a:rPr>
              <a:t>room</a:t>
            </a:r>
            <a:r>
              <a:rPr lang="en-US" altLang="zh-CN" sz="3200" b="1"/>
              <a:t> do you like?</a:t>
            </a:r>
          </a:p>
        </p:txBody>
      </p:sp>
      <p:pic>
        <p:nvPicPr>
          <p:cNvPr id="36867" name="Picture 3" descr="4399_1404058133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4" y="1113235"/>
            <a:ext cx="4033837" cy="30253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68" name="Picture 4" descr="c6f1696cf85d72f7bc4eecb03b8b3e2c_t_w520_h39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50"/>
          <a:stretch>
            <a:fillRect/>
          </a:stretch>
        </p:blipFill>
        <p:spPr bwMode="auto">
          <a:xfrm>
            <a:off x="5003801" y="1113235"/>
            <a:ext cx="3895725" cy="30253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2195513" y="627460"/>
            <a:ext cx="417512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/>
              <a:t>A</a:t>
            </a:r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 bwMode="auto">
          <a:xfrm>
            <a:off x="6877050" y="682229"/>
            <a:ext cx="4191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 b="1"/>
              <a:t>B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114426" y="4300538"/>
            <a:ext cx="1584325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400" b="1">
                <a:solidFill>
                  <a:srgbClr val="FF0000"/>
                </a:solidFill>
              </a:rPr>
              <a:t>tidy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6011863" y="4300538"/>
            <a:ext cx="2305050" cy="769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4400" b="1">
                <a:solidFill>
                  <a:srgbClr val="FF0000"/>
                </a:solidFill>
              </a:rPr>
              <a:t>not tidy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2266951" y="4516041"/>
            <a:ext cx="136842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</a:rPr>
              <a:t>整洁的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C22A67-74E0-4684-887B-BD68C0F1EBBD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46310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ur="5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5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68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6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/>
      <p:bldP spid="36870" grpId="0"/>
      <p:bldP spid="36871" grpId="0"/>
      <p:bldP spid="36872" grpId="0"/>
      <p:bldP spid="3687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Text Box 2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1331913" y="105570"/>
            <a:ext cx="7343775" cy="702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/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2400" b="1">
                <a:solidFill>
                  <a:schemeClr val="accent2"/>
                </a:solidFill>
                <a:cs typeface="Arial" pitchFamily="34" charset="0"/>
              </a:rPr>
              <a:t>Read the passage and answer the questions:</a:t>
            </a:r>
            <a:r>
              <a:rPr lang="en-US" altLang="zh-CN" sz="2400" b="1">
                <a:cs typeface="Arial" pitchFamily="34" charset="0"/>
              </a:rPr>
              <a:t> </a:t>
            </a:r>
          </a:p>
          <a:p>
            <a:pPr eaLnBrk="1" hangingPunct="1">
              <a:buFontTx/>
              <a:buChar char="•"/>
            </a:pPr>
            <a:r>
              <a:rPr lang="en-US" altLang="zh-CN" b="1">
                <a:cs typeface="Arial" pitchFamily="34" charset="0"/>
              </a:rPr>
              <a:t> Is Kate </a:t>
            </a:r>
            <a:r>
              <a:rPr lang="en-US" altLang="zh-CN" b="1">
                <a:solidFill>
                  <a:srgbClr val="FF0000"/>
                </a:solidFill>
                <a:cs typeface="Arial" pitchFamily="34" charset="0"/>
              </a:rPr>
              <a:t>tidy</a:t>
            </a:r>
            <a:r>
              <a:rPr lang="en-US" altLang="zh-CN" b="1">
                <a:cs typeface="Arial" pitchFamily="34" charset="0"/>
              </a:rPr>
              <a:t>? Is Gina </a:t>
            </a:r>
            <a:r>
              <a:rPr lang="en-US" altLang="zh-CN" b="1">
                <a:solidFill>
                  <a:srgbClr val="FF0000"/>
                </a:solidFill>
                <a:cs typeface="Arial" pitchFamily="34" charset="0"/>
              </a:rPr>
              <a:t>tidy</a:t>
            </a:r>
            <a:r>
              <a:rPr lang="en-US" altLang="zh-CN" b="1">
                <a:cs typeface="Arial" pitchFamily="34" charset="0"/>
              </a:rPr>
              <a:t>?</a:t>
            </a:r>
          </a:p>
        </p:txBody>
      </p:sp>
      <p:pic>
        <p:nvPicPr>
          <p:cNvPr id="6147" name="Picture 7" descr="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275160"/>
            <a:ext cx="8713788" cy="3726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Line 4"/>
          <p:cNvSpPr>
            <a:spLocks noChangeShapeType="1"/>
          </p:cNvSpPr>
          <p:nvPr/>
        </p:nvSpPr>
        <p:spPr bwMode="auto">
          <a:xfrm>
            <a:off x="1547813" y="2139554"/>
            <a:ext cx="1943100" cy="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3" name="Line 5"/>
          <p:cNvSpPr>
            <a:spLocks noChangeShapeType="1"/>
          </p:cNvSpPr>
          <p:nvPr/>
        </p:nvSpPr>
        <p:spPr bwMode="auto">
          <a:xfrm flipV="1">
            <a:off x="827089" y="2463404"/>
            <a:ext cx="649287" cy="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4" name="Line 6"/>
          <p:cNvSpPr>
            <a:spLocks noChangeShapeType="1"/>
          </p:cNvSpPr>
          <p:nvPr/>
        </p:nvSpPr>
        <p:spPr bwMode="auto">
          <a:xfrm>
            <a:off x="5795964" y="2139554"/>
            <a:ext cx="2232025" cy="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5" name="Line 7"/>
          <p:cNvSpPr>
            <a:spLocks noChangeShapeType="1"/>
          </p:cNvSpPr>
          <p:nvPr/>
        </p:nvSpPr>
        <p:spPr bwMode="auto">
          <a:xfrm>
            <a:off x="5148264" y="2463404"/>
            <a:ext cx="2879725" cy="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6" name="Line 8"/>
          <p:cNvSpPr>
            <a:spLocks noChangeShapeType="1"/>
          </p:cNvSpPr>
          <p:nvPr/>
        </p:nvSpPr>
        <p:spPr bwMode="auto">
          <a:xfrm>
            <a:off x="5003801" y="2787254"/>
            <a:ext cx="1655763" cy="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 bwMode="auto">
          <a:xfrm>
            <a:off x="250826" y="789385"/>
            <a:ext cx="8208963" cy="1000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zh-CN" sz="3200" b="1">
                <a:cs typeface="Arial" pitchFamily="34" charset="0"/>
              </a:rPr>
              <a:t> What does Gina </a:t>
            </a:r>
            <a:r>
              <a:rPr lang="en-US" altLang="zh-CN" sz="3200" b="1">
                <a:solidFill>
                  <a:srgbClr val="FF0000"/>
                </a:solidFill>
                <a:cs typeface="Arial" pitchFamily="34" charset="0"/>
              </a:rPr>
              <a:t>always</a:t>
            </a:r>
            <a:r>
              <a:rPr lang="en-US" altLang="zh-CN" sz="3200" b="1">
                <a:cs typeface="Arial" pitchFamily="34" charset="0"/>
              </a:rPr>
              <a:t> ask?</a:t>
            </a:r>
          </a:p>
          <a:p>
            <a:pPr eaLnBrk="1" hangingPunct="1">
              <a:spcBef>
                <a:spcPct val="50000"/>
              </a:spcBef>
            </a:pPr>
            <a:endParaRPr lang="en-US" altLang="zh-CN"/>
          </a:p>
        </p:txBody>
      </p:sp>
      <p:grpSp>
        <p:nvGrpSpPr>
          <p:cNvPr id="10" name="Group 4"/>
          <p:cNvGrpSpPr/>
          <p:nvPr/>
        </p:nvGrpSpPr>
        <p:grpSpPr>
          <a:xfrm>
            <a:off x="395288" y="411956"/>
            <a:ext cx="914400" cy="563166"/>
            <a:chOff x="386" y="709"/>
            <a:chExt cx="576" cy="473"/>
          </a:xfrm>
        </p:grpSpPr>
        <p:pic>
          <p:nvPicPr>
            <p:cNvPr id="11" name="Picture 5" descr="0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86" y="709"/>
              <a:ext cx="419" cy="4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6"/>
            <p:cNvSpPr>
              <a:spLocks noChangeArrowheads="1"/>
            </p:cNvSpPr>
            <p:nvPr/>
          </p:nvSpPr>
          <p:spPr bwMode="auto">
            <a:xfrm>
              <a:off x="400" y="743"/>
              <a:ext cx="562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r>
                <a:rPr lang="en-US" altLang="zh-CN" sz="2800" smtClean="0">
                  <a:solidFill>
                    <a:srgbClr val="006600"/>
                  </a:solidFill>
                  <a:latin typeface="Arial Black" pitchFamily="34" charset="0"/>
                </a:rPr>
                <a:t>2b</a:t>
              </a:r>
              <a:endParaRPr lang="en-US" altLang="zh-CN" sz="2800">
                <a:solidFill>
                  <a:srgbClr val="006600"/>
                </a:solidFill>
                <a:latin typeface="Arial Black" pitchFamily="34" charset="0"/>
              </a:endParaRPr>
            </a:p>
          </p:txBody>
        </p:sp>
      </p:grp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F0DBF-2134-4C17-A52C-5DF365CC132E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6131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ur="50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78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/>
      <p:bldP spid="37893" grpId="0"/>
      <p:bldP spid="37894" grpId="0"/>
      <p:bldP spid="37895" grpId="0"/>
      <p:bldP spid="37896" grpId="0"/>
      <p:bldP spid="3789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1" y="123478"/>
            <a:ext cx="8229600" cy="857250"/>
          </a:xfrm>
        </p:spPr>
        <p:txBody>
          <a:bodyPr/>
          <a:lstStyle/>
          <a:p>
            <a:r>
              <a:rPr lang="en-US" smtClean="0">
                <a:solidFill>
                  <a:srgbClr val="0000FF"/>
                </a:solidFill>
              </a:rPr>
              <a:t> </a:t>
            </a:r>
            <a:r>
              <a:rPr lang="zh-CN" altLang="en-US">
                <a:solidFill>
                  <a:srgbClr val="0000FF"/>
                </a:solidFill>
              </a:rPr>
              <a:t>阅读</a:t>
            </a:r>
            <a:r>
              <a:rPr lang="en-US">
                <a:solidFill>
                  <a:srgbClr val="0000FF"/>
                </a:solidFill>
              </a:rPr>
              <a:t>2b,</a:t>
            </a:r>
            <a:r>
              <a:rPr lang="zh-CN" altLang="en-US">
                <a:solidFill>
                  <a:srgbClr val="0000FF"/>
                </a:solidFill>
              </a:rPr>
              <a:t>回答问题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798482"/>
            <a:ext cx="8447087" cy="3633788"/>
          </a:xfrm>
        </p:spPr>
        <p:txBody>
          <a:bodyPr>
            <a:normAutofit fontScale="92500" lnSpcReduction="10000"/>
          </a:bodyPr>
          <a:lstStyle/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US">
                <a:solidFill>
                  <a:srgbClr val="0000FF"/>
                </a:solidFill>
                <a:latin typeface="Comic Sans MS" pitchFamily="66" charset="0"/>
              </a:rPr>
              <a:t>Where are Kate’s books and tapes?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US">
              <a:solidFill>
                <a:srgbClr val="0000FF"/>
              </a:solidFill>
              <a:latin typeface="Comic Sans MS" pitchFamily="66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US">
                <a:solidFill>
                  <a:srgbClr val="0000FF"/>
                </a:solidFill>
                <a:latin typeface="Comic Sans MS" pitchFamily="66" charset="0"/>
              </a:rPr>
              <a:t>Are Kate’s keys on the desk?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US">
              <a:solidFill>
                <a:srgbClr val="0000FF"/>
              </a:solidFill>
              <a:latin typeface="Comic Sans MS" pitchFamily="66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US">
                <a:solidFill>
                  <a:srgbClr val="0000FF"/>
                </a:solidFill>
                <a:latin typeface="Comic Sans MS" pitchFamily="66" charset="0"/>
              </a:rPr>
              <a:t>Where are Gina’s books?</a:t>
            </a: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endParaRPr lang="en-US">
              <a:solidFill>
                <a:srgbClr val="0000FF"/>
              </a:solidFill>
              <a:latin typeface="Comic Sans MS" pitchFamily="66" charset="0"/>
            </a:endParaRPr>
          </a:p>
          <a:p>
            <a:pPr marL="609600" indent="-609600">
              <a:lnSpc>
                <a:spcPct val="90000"/>
              </a:lnSpc>
              <a:buFont typeface="Wingdings" pitchFamily="2" charset="2"/>
              <a:buNone/>
            </a:pPr>
            <a:r>
              <a:rPr lang="en-US">
                <a:solidFill>
                  <a:srgbClr val="0000FF"/>
                </a:solidFill>
                <a:latin typeface="Comic Sans MS" pitchFamily="66" charset="0"/>
              </a:rPr>
              <a:t>Is the model plane Kate’s ? What color is it ? Where is it ?</a:t>
            </a:r>
            <a:endParaRPr lang="zh-CN" altLang="en-US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643847" y="1203598"/>
            <a:ext cx="453548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800" b="1">
                <a:solidFill>
                  <a:srgbClr val="FF33CC"/>
                </a:solidFill>
              </a:rPr>
              <a:t>They’re in the bookcase</a:t>
            </a:r>
          </a:p>
        </p:txBody>
      </p:sp>
      <p:sp>
        <p:nvSpPr>
          <p:cNvPr id="22533" name="Text Box 5"/>
          <p:cNvSpPr txBox="1">
            <a:spLocks noChangeArrowheads="1"/>
          </p:cNvSpPr>
          <p:nvPr/>
        </p:nvSpPr>
        <p:spPr bwMode="auto">
          <a:xfrm>
            <a:off x="654050" y="2074069"/>
            <a:ext cx="605678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rgbClr val="FF33CC"/>
                </a:solidFill>
              </a:rPr>
              <a:t>No,they aren’t.They’re in her schoolbag</a:t>
            </a:r>
          </a:p>
        </p:txBody>
      </p:sp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611189" y="2895600"/>
            <a:ext cx="53292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800" b="1">
                <a:solidFill>
                  <a:srgbClr val="FF33CC"/>
                </a:solidFill>
              </a:rPr>
              <a:t>Gina’s books are  everywhere</a:t>
            </a:r>
            <a:r>
              <a:rPr lang="en-US"/>
              <a:t>.</a:t>
            </a:r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323528" y="4352713"/>
            <a:ext cx="388778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800" b="1" err="1">
                <a:solidFill>
                  <a:srgbClr val="FF33CC"/>
                </a:solidFill>
              </a:rPr>
              <a:t>No,it isn’t .It’s </a:t>
            </a:r>
            <a:r>
              <a:rPr lang="en-US" sz="2800" b="1" smtClean="0">
                <a:solidFill>
                  <a:srgbClr val="FF33CC"/>
                </a:solidFill>
              </a:rPr>
              <a:t>Gina’s.</a:t>
            </a:r>
            <a:endParaRPr lang="en-US" sz="2800" b="1">
              <a:solidFill>
                <a:srgbClr val="FF33CC"/>
              </a:solidFill>
            </a:endParaRP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6444208" y="4155926"/>
            <a:ext cx="25908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800" b="1">
                <a:solidFill>
                  <a:srgbClr val="FF33CC"/>
                </a:solidFill>
              </a:rPr>
              <a:t>It’s </a:t>
            </a:r>
            <a:r>
              <a:rPr lang="en-US" sz="2800" b="1" smtClean="0">
                <a:solidFill>
                  <a:srgbClr val="FF33CC"/>
                </a:solidFill>
              </a:rPr>
              <a:t>white.</a:t>
            </a:r>
            <a:endParaRPr lang="en-US" sz="2800" b="1">
              <a:solidFill>
                <a:srgbClr val="FF33CC"/>
              </a:solidFill>
            </a:endParaRPr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3419872" y="4091103"/>
            <a:ext cx="367347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sz="2800" b="1">
                <a:solidFill>
                  <a:srgbClr val="FF33CC"/>
                </a:solidFill>
              </a:rPr>
              <a:t>It’s under the desk.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F6202-0A91-4604-8FF3-4E751CAD8A07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34084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5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25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25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200151"/>
            <a:ext cx="8229600" cy="339447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zh-CN" altLang="en-US" sz="3600" b="0">
                <a:solidFill>
                  <a:srgbClr val="0000FF"/>
                </a:solidFill>
              </a:rPr>
              <a:t> </a:t>
            </a:r>
            <a:r>
              <a:rPr lang="en-US" sz="3600" b="0">
                <a:solidFill>
                  <a:srgbClr val="0000FF"/>
                </a:solidFill>
              </a:rPr>
              <a:t>1</a:t>
            </a:r>
            <a:r>
              <a:rPr lang="zh-CN" altLang="en-US" sz="3600" b="0">
                <a:solidFill>
                  <a:srgbClr val="0000FF"/>
                </a:solidFill>
              </a:rPr>
              <a:t>阅读第二遍</a:t>
            </a:r>
            <a:r>
              <a:rPr lang="en-US" sz="3600" b="0">
                <a:solidFill>
                  <a:srgbClr val="0000FF"/>
                </a:solidFill>
              </a:rPr>
              <a:t>,</a:t>
            </a:r>
            <a:r>
              <a:rPr lang="zh-CN" altLang="en-US" sz="3600" b="0">
                <a:solidFill>
                  <a:srgbClr val="0000FF"/>
                </a:solidFill>
              </a:rPr>
              <a:t>找出</a:t>
            </a:r>
            <a:r>
              <a:rPr lang="en-US" sz="3600" b="0">
                <a:solidFill>
                  <a:srgbClr val="0000FF"/>
                </a:solidFill>
              </a:rPr>
              <a:t>Kate</a:t>
            </a:r>
            <a:r>
              <a:rPr lang="zh-CN" altLang="en-US" sz="3600" b="0">
                <a:solidFill>
                  <a:srgbClr val="0000FF"/>
                </a:solidFill>
              </a:rPr>
              <a:t>和</a:t>
            </a:r>
            <a:r>
              <a:rPr lang="en-US" sz="3600" b="0">
                <a:solidFill>
                  <a:srgbClr val="0000FF"/>
                </a:solidFill>
              </a:rPr>
              <a:t>Gina</a:t>
            </a:r>
            <a:r>
              <a:rPr lang="zh-CN" altLang="en-US" sz="3600" b="0">
                <a:solidFill>
                  <a:srgbClr val="0000FF"/>
                </a:solidFill>
              </a:rPr>
              <a:t>的物品及位置完成表格</a:t>
            </a:r>
            <a:r>
              <a:rPr lang="zh-CN" altLang="en-US">
                <a:solidFill>
                  <a:srgbClr val="0000FF"/>
                </a:solidFill>
              </a:rPr>
              <a:t>  </a:t>
            </a:r>
          </a:p>
          <a:p>
            <a:pPr>
              <a:buFont typeface="Wingdings" pitchFamily="2" charset="2"/>
              <a:buNone/>
            </a:pPr>
            <a:r>
              <a:rPr lang="en-US" sz="3600" b="0">
                <a:solidFill>
                  <a:srgbClr val="0000FF"/>
                </a:solidFill>
              </a:rPr>
              <a:t>  2</a:t>
            </a:r>
            <a:r>
              <a:rPr lang="zh-CN" altLang="en-US" sz="3600" b="0">
                <a:solidFill>
                  <a:srgbClr val="0000FF"/>
                </a:solidFill>
              </a:rPr>
              <a:t>根据表格内容</a:t>
            </a:r>
            <a:r>
              <a:rPr lang="en-US" sz="3600" b="0">
                <a:solidFill>
                  <a:srgbClr val="0000FF"/>
                </a:solidFill>
              </a:rPr>
              <a:t>,</a:t>
            </a:r>
            <a:r>
              <a:rPr lang="zh-CN" altLang="en-US" sz="3600" b="0">
                <a:solidFill>
                  <a:srgbClr val="0000FF"/>
                </a:solidFill>
              </a:rPr>
              <a:t>以</a:t>
            </a:r>
            <a:r>
              <a:rPr lang="en-US" sz="3600" b="0">
                <a:solidFill>
                  <a:srgbClr val="0000FF"/>
                </a:solidFill>
              </a:rPr>
              <a:t>Kate</a:t>
            </a:r>
            <a:r>
              <a:rPr lang="zh-CN" altLang="en-US" sz="3600" b="0">
                <a:solidFill>
                  <a:srgbClr val="0000FF"/>
                </a:solidFill>
              </a:rPr>
              <a:t>的身份同桌之间进行复述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483E-0230-414F-91B3-46AFB071A541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9151866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Rectangle 2"/>
          <p:cNvSpPr>
            <a:spLocks noChangeArrowheads="1"/>
          </p:cNvSpPr>
          <p:nvPr/>
        </p:nvSpPr>
        <p:spPr bwMode="auto">
          <a:xfrm>
            <a:off x="152400" y="4233"/>
            <a:ext cx="899160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smtClean="0">
                <a:solidFill>
                  <a:srgbClr val="006600"/>
                </a:solidFill>
              </a:rPr>
              <a:t>complete </a:t>
            </a:r>
            <a:r>
              <a:rPr lang="en-US" sz="2800">
                <a:solidFill>
                  <a:srgbClr val="006600"/>
                </a:solidFill>
              </a:rPr>
              <a:t>the chart about the things Kate and Gina have and where they are.</a:t>
            </a:r>
          </a:p>
        </p:txBody>
      </p:sp>
      <p:sp>
        <p:nvSpPr>
          <p:cNvPr id="13316" name="Text Box 3"/>
          <p:cNvSpPr txBox="1">
            <a:spLocks noChangeArrowheads="1"/>
          </p:cNvSpPr>
          <p:nvPr/>
        </p:nvSpPr>
        <p:spPr bwMode="auto">
          <a:xfrm>
            <a:off x="762000" y="2857500"/>
            <a:ext cx="1295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sz="2400"/>
              <a:t>keys</a:t>
            </a:r>
          </a:p>
        </p:txBody>
      </p:sp>
      <p:sp>
        <p:nvSpPr>
          <p:cNvPr id="13317" name="Text Box 4"/>
          <p:cNvSpPr txBox="1">
            <a:spLocks noChangeArrowheads="1"/>
          </p:cNvSpPr>
          <p:nvPr/>
        </p:nvSpPr>
        <p:spPr bwMode="auto">
          <a:xfrm>
            <a:off x="2514600" y="2686050"/>
            <a:ext cx="19812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in the schoolbag</a:t>
            </a:r>
          </a:p>
        </p:txBody>
      </p:sp>
      <p:sp>
        <p:nvSpPr>
          <p:cNvPr id="13318" name="Text Box 5"/>
          <p:cNvSpPr txBox="1">
            <a:spLocks noChangeArrowheads="1"/>
          </p:cNvSpPr>
          <p:nvPr/>
        </p:nvSpPr>
        <p:spPr bwMode="auto">
          <a:xfrm>
            <a:off x="685800" y="3486150"/>
            <a:ext cx="1371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clock</a:t>
            </a:r>
          </a:p>
        </p:txBody>
      </p:sp>
      <p:sp>
        <p:nvSpPr>
          <p:cNvPr id="13319" name="Text Box 6"/>
          <p:cNvSpPr txBox="1">
            <a:spLocks noChangeArrowheads="1"/>
          </p:cNvSpPr>
          <p:nvPr/>
        </p:nvSpPr>
        <p:spPr bwMode="auto">
          <a:xfrm>
            <a:off x="2590800" y="3543300"/>
            <a:ext cx="1905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on the desk</a:t>
            </a:r>
          </a:p>
        </p:txBody>
      </p:sp>
      <p:sp>
        <p:nvSpPr>
          <p:cNvPr id="13320" name="Text Box 7"/>
          <p:cNvSpPr txBox="1">
            <a:spLocks noChangeArrowheads="1"/>
          </p:cNvSpPr>
          <p:nvPr/>
        </p:nvSpPr>
        <p:spPr bwMode="auto">
          <a:xfrm>
            <a:off x="4800600" y="2857500"/>
            <a:ext cx="1828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modal plane</a:t>
            </a:r>
          </a:p>
        </p:txBody>
      </p:sp>
      <p:sp>
        <p:nvSpPr>
          <p:cNvPr id="13321" name="Text Box 8"/>
          <p:cNvSpPr txBox="1">
            <a:spLocks noChangeArrowheads="1"/>
          </p:cNvSpPr>
          <p:nvPr/>
        </p:nvSpPr>
        <p:spPr bwMode="auto">
          <a:xfrm>
            <a:off x="6705600" y="2286000"/>
            <a:ext cx="2438400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sz="2400"/>
              <a:t>Everywhere</a:t>
            </a:r>
          </a:p>
          <a:p>
            <a:pPr eaLnBrk="1" hangingPunct="1"/>
            <a:endParaRPr lang="zh-CN" altLang="en-US">
              <a:latin typeface="Arial" pitchFamily="34" charset="0"/>
            </a:endParaRPr>
          </a:p>
        </p:txBody>
      </p:sp>
      <p:sp>
        <p:nvSpPr>
          <p:cNvPr id="13322" name="Text Box 9"/>
          <p:cNvSpPr txBox="1">
            <a:spLocks noChangeArrowheads="1"/>
          </p:cNvSpPr>
          <p:nvPr/>
        </p:nvSpPr>
        <p:spPr bwMode="auto">
          <a:xfrm>
            <a:off x="6858000" y="3543300"/>
            <a:ext cx="2057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don’t know</a:t>
            </a:r>
          </a:p>
        </p:txBody>
      </p:sp>
      <p:sp>
        <p:nvSpPr>
          <p:cNvPr id="13323" name="Text Box 10"/>
          <p:cNvSpPr txBox="1">
            <a:spLocks noChangeArrowheads="1"/>
          </p:cNvSpPr>
          <p:nvPr/>
        </p:nvSpPr>
        <p:spPr bwMode="auto">
          <a:xfrm>
            <a:off x="6858000" y="2857500"/>
            <a:ext cx="24384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under the desk</a:t>
            </a:r>
          </a:p>
        </p:txBody>
      </p:sp>
      <p:sp>
        <p:nvSpPr>
          <p:cNvPr id="13324" name="Text Box 11"/>
          <p:cNvSpPr txBox="1">
            <a:spLocks noChangeArrowheads="1"/>
          </p:cNvSpPr>
          <p:nvPr/>
        </p:nvSpPr>
        <p:spPr bwMode="auto">
          <a:xfrm>
            <a:off x="4648200" y="3314701"/>
            <a:ext cx="2133600" cy="1246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en-US" sz="2400"/>
              <a:t>keys, ruler, schoolbag</a:t>
            </a:r>
          </a:p>
          <a:p>
            <a:pPr eaLnBrk="1" hangingPunct="1">
              <a:spcBef>
                <a:spcPct val="50000"/>
              </a:spcBef>
            </a:pPr>
            <a:endParaRPr lang="zh-CN" altLang="en-US">
              <a:latin typeface="Arial" pitchFamily="34" charset="0"/>
            </a:endParaRPr>
          </a:p>
        </p:txBody>
      </p:sp>
      <p:sp>
        <p:nvSpPr>
          <p:cNvPr id="13325" name="Text Box 12"/>
          <p:cNvSpPr txBox="1">
            <a:spLocks noChangeArrowheads="1"/>
          </p:cNvSpPr>
          <p:nvPr/>
        </p:nvSpPr>
        <p:spPr bwMode="auto">
          <a:xfrm>
            <a:off x="4724400" y="2228850"/>
            <a:ext cx="1981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Times New Roman" pitchFamily="18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sz="2400"/>
              <a:t>books</a:t>
            </a:r>
          </a:p>
        </p:txBody>
      </p:sp>
      <p:graphicFrame>
        <p:nvGraphicFramePr>
          <p:cNvPr id="13326" name="Group 14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3646011764"/>
              </p:ext>
            </p:extLst>
          </p:nvPr>
        </p:nvGraphicFramePr>
        <p:xfrm>
          <a:off x="304800" y="1118889"/>
          <a:ext cx="8610600" cy="3143251"/>
        </p:xfrm>
        <a:graphic>
          <a:graphicData uri="http://schemas.openxmlformats.org/drawingml/2006/table">
            <a:tbl>
              <a:tblPr/>
              <a:tblGrid>
                <a:gridCol w="2152650"/>
                <a:gridCol w="2152650"/>
                <a:gridCol w="2152650"/>
                <a:gridCol w="2152650"/>
              </a:tblGrid>
              <a:tr h="657225"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                 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Kate 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 gridSpan="2"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              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Gina 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</a:tr>
              <a:tr h="525066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things</a:t>
                      </a: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where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</a:t>
                      </a: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things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     </a:t>
                      </a:r>
                      <a:r>
                        <a:rPr kumimoji="0" lang="en-US" sz="2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where</a:t>
                      </a: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566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books and tapes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nstantia" pitchFamily="18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宋体" pitchFamily="2" charset="-122"/>
                        </a:rPr>
                        <a:t>in the bookcase</a:t>
                      </a:r>
                      <a:endParaRPr kumimoji="0" 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nstantia" pitchFamily="18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nstantia" pitchFamily="18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17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nstantia" pitchFamily="18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2931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C07B0-6876-44CA-AB16-C0E3445CCD52}" type="slidenum">
              <a:rPr lang="zh-CN" altLang="en-US" smtClean="0"/>
              <a:t>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CEB6A-A146-41F5-875C-108B1E5EA7D4}" type="datetime1">
              <a:rPr lang="zh-CN" altLang="en-US" smtClean="0"/>
              <a:t>2024/9/15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2262589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3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3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33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8" grpId="0"/>
      <p:bldP spid="13319" grpId="0"/>
      <p:bldP spid="13321" grpId="0"/>
      <p:bldP spid="13322" grpId="0"/>
      <p:bldP spid="133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https://d.book118.com/818020143017006036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宋体</vt:lpstr>
      <vt:lpstr>Times New Roman</vt:lpstr>
      <vt:lpstr>华文楷体</vt:lpstr>
      <vt:lpstr>Comic Sans MS</vt:lpstr>
      <vt:lpstr>黑体</vt:lpstr>
      <vt:lpstr>Arial Black</vt:lpstr>
      <vt:lpstr>Wingdings</vt:lpstr>
      <vt:lpstr>Constantia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阅读2b,回答问题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2024-09-15T06:24:40.075</cp:lastPrinted>
  <dcterms:created xsi:type="dcterms:W3CDTF">2024-09-14T22:24:40Z</dcterms:created>
  <dcterms:modified xsi:type="dcterms:W3CDTF">2024-09-14T22:24:42Z</dcterms:modified>
</cp:coreProperties>
</file>