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32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EA26F-FB9A-4F2F-9791-97F0703BA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AD19B4-EAC0-4E6E-A68F-54DDD96E8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B25F05-10A6-4B6C-8198-15D6DADAC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82DB6-B82A-496A-A2EA-FA2F292FC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66DB5F-EBAA-467E-888D-4103BBC43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7719FE-2D5E-4B3E-8633-071CF2D61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FC04F4-19D1-4357-89FE-6CDF8A801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D020F-7395-4170-8CAB-9A88068E1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B3EDE-2B7F-4F84-9F94-4349593E40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60F38-2EB6-4F4F-986A-72274A543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D13EF-F586-415C-8053-FDCEBB433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22" Type="http://schemas.openxmlformats.org/officeDocument/2006/relationships/tags" Target="../tags/tag207.xml" /><Relationship Id="rId23" Type="http://schemas.openxmlformats.org/officeDocument/2006/relationships/tags" Target="../tags/tag208.xml" /><Relationship Id="rId24" Type="http://schemas.openxmlformats.org/officeDocument/2006/relationships/tags" Target="../tags/tag209.xml" /><Relationship Id="rId25" Type="http://schemas.openxmlformats.org/officeDocument/2006/relationships/tags" Target="../tags/tag210.xml" /><Relationship Id="rId26" Type="http://schemas.openxmlformats.org/officeDocument/2006/relationships/tags" Target="../tags/tag211.xml" /><Relationship Id="rId27" Type="http://schemas.openxmlformats.org/officeDocument/2006/relationships/tags" Target="../tags/tag212.xml" /><Relationship Id="rId28" Type="http://schemas.openxmlformats.org/officeDocument/2006/relationships/tags" Target="../tags/tag213.xml" /><Relationship Id="rId29" Type="http://schemas.openxmlformats.org/officeDocument/2006/relationships/tags" Target="../tags/tag214.xml" /><Relationship Id="rId3" Type="http://schemas.openxmlformats.org/officeDocument/2006/relationships/tags" Target="../tags/tag188.xml" /><Relationship Id="rId30" Type="http://schemas.openxmlformats.org/officeDocument/2006/relationships/tags" Target="../tags/tag215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2" Type="http://schemas.openxmlformats.org/officeDocument/2006/relationships/tags" Target="../tags/tag256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6.xml" /><Relationship Id="rId11" Type="http://schemas.openxmlformats.org/officeDocument/2006/relationships/tags" Target="../tags/tag277.xml" /><Relationship Id="rId12" Type="http://schemas.openxmlformats.org/officeDocument/2006/relationships/tags" Target="../tags/tag278.xml" /><Relationship Id="rId13" Type="http://schemas.openxmlformats.org/officeDocument/2006/relationships/tags" Target="../tags/tag279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Relationship Id="rId9" Type="http://schemas.openxmlformats.org/officeDocument/2006/relationships/tags" Target="../tags/tag27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0.xml" /><Relationship Id="rId3" Type="http://schemas.openxmlformats.org/officeDocument/2006/relationships/tags" Target="../tags/tag281.xml" /><Relationship Id="rId4" Type="http://schemas.openxmlformats.org/officeDocument/2006/relationships/tags" Target="../tags/tag2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14" Type="http://schemas.openxmlformats.org/officeDocument/2006/relationships/tags" Target="../tags/tag295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2" Type="http://schemas.openxmlformats.org/officeDocument/2006/relationships/tags" Target="../tags/tag296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20.xml" /><Relationship Id="rId11" Type="http://schemas.openxmlformats.org/officeDocument/2006/relationships/tags" Target="../tags/tag321.xml" /><Relationship Id="rId12" Type="http://schemas.openxmlformats.org/officeDocument/2006/relationships/tags" Target="../tags/tag322.xml" /><Relationship Id="rId13" Type="http://schemas.openxmlformats.org/officeDocument/2006/relationships/tags" Target="../tags/tag323.xml" /><Relationship Id="rId2" Type="http://schemas.openxmlformats.org/officeDocument/2006/relationships/tags" Target="../tags/tag312.xml" /><Relationship Id="rId3" Type="http://schemas.openxmlformats.org/officeDocument/2006/relationships/tags" Target="../tags/tag313.xml" /><Relationship Id="rId4" Type="http://schemas.openxmlformats.org/officeDocument/2006/relationships/tags" Target="../tags/tag314.xml" /><Relationship Id="rId5" Type="http://schemas.openxmlformats.org/officeDocument/2006/relationships/tags" Target="../tags/tag315.xml" /><Relationship Id="rId6" Type="http://schemas.openxmlformats.org/officeDocument/2006/relationships/tags" Target="../tags/tag316.xml" /><Relationship Id="rId7" Type="http://schemas.openxmlformats.org/officeDocument/2006/relationships/tags" Target="../tags/tag317.xml" /><Relationship Id="rId8" Type="http://schemas.openxmlformats.org/officeDocument/2006/relationships/tags" Target="../tags/tag318.xml" /><Relationship Id="rId9" Type="http://schemas.openxmlformats.org/officeDocument/2006/relationships/tags" Target="../tags/tag31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2105104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失眠的健康教育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3133730" y="1916253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2499365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322897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失眠疾病相关知识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9" name="直接连接符 38"/>
          <p:cNvCxnSpPr/>
          <p:nvPr>
            <p:custDataLst>
              <p:tags r:id="rId8"/>
            </p:custDataLst>
          </p:nvPr>
        </p:nvCxnSpPr>
        <p:spPr>
          <a:xfrm flipH="1" flipV="1">
            <a:off x="6303332" y="1916253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序号"/>
          <p:cNvSpPr txBox="1"/>
          <p:nvPr>
            <p:custDataLst>
              <p:tags r:id="rId9"/>
            </p:custDataLst>
          </p:nvPr>
        </p:nvSpPr>
        <p:spPr>
          <a:xfrm>
            <a:off x="5668967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2" name="标题"/>
          <p:cNvSpPr txBox="1"/>
          <p:nvPr>
            <p:custDataLst>
              <p:tags r:id="rId10"/>
            </p:custDataLst>
          </p:nvPr>
        </p:nvSpPr>
        <p:spPr>
          <a:xfrm>
            <a:off x="6398895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预防知识指导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5" name="直接连接符 34"/>
          <p:cNvCxnSpPr/>
          <p:nvPr>
            <p:custDataLst>
              <p:tags r:id="rId11"/>
            </p:custDataLst>
          </p:nvPr>
        </p:nvCxnSpPr>
        <p:spPr>
          <a:xfrm flipH="1" flipV="1">
            <a:off x="9472934" y="1916253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序号"/>
          <p:cNvSpPr txBox="1"/>
          <p:nvPr>
            <p:custDataLst>
              <p:tags r:id="rId12"/>
            </p:custDataLst>
          </p:nvPr>
        </p:nvSpPr>
        <p:spPr>
          <a:xfrm>
            <a:off x="8838569" y="1841323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8" name="标题"/>
          <p:cNvSpPr txBox="1"/>
          <p:nvPr>
            <p:custDataLst>
              <p:tags r:id="rId13"/>
            </p:custDataLst>
          </p:nvPr>
        </p:nvSpPr>
        <p:spPr>
          <a:xfrm>
            <a:off x="9568180" y="1898650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用药指导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9" name="直接连接符 58"/>
          <p:cNvCxnSpPr/>
          <p:nvPr>
            <p:custDataLst>
              <p:tags r:id="rId14"/>
            </p:custDataLst>
          </p:nvPr>
        </p:nvCxnSpPr>
        <p:spPr>
          <a:xfrm flipH="1" flipV="1">
            <a:off x="3133730" y="3930178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0" name="序号"/>
          <p:cNvSpPr txBox="1"/>
          <p:nvPr>
            <p:custDataLst>
              <p:tags r:id="rId15"/>
            </p:custDataLst>
          </p:nvPr>
        </p:nvSpPr>
        <p:spPr>
          <a:xfrm>
            <a:off x="2499365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2" name="标题"/>
          <p:cNvSpPr txBox="1"/>
          <p:nvPr>
            <p:custDataLst>
              <p:tags r:id="rId16"/>
            </p:custDataLst>
          </p:nvPr>
        </p:nvSpPr>
        <p:spPr>
          <a:xfrm>
            <a:off x="322897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饮食指导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5" name="直接连接符 54"/>
          <p:cNvCxnSpPr/>
          <p:nvPr>
            <p:custDataLst>
              <p:tags r:id="rId17"/>
            </p:custDataLst>
          </p:nvPr>
        </p:nvCxnSpPr>
        <p:spPr>
          <a:xfrm flipH="1" flipV="1">
            <a:off x="6303332" y="3930178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6" name="序号"/>
          <p:cNvSpPr txBox="1"/>
          <p:nvPr>
            <p:custDataLst>
              <p:tags r:id="rId18"/>
            </p:custDataLst>
          </p:nvPr>
        </p:nvSpPr>
        <p:spPr>
          <a:xfrm>
            <a:off x="5668967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8" name="标题"/>
          <p:cNvSpPr txBox="1"/>
          <p:nvPr>
            <p:custDataLst>
              <p:tags r:id="rId19"/>
            </p:custDataLst>
          </p:nvPr>
        </p:nvSpPr>
        <p:spPr>
          <a:xfrm>
            <a:off x="6398895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运动指导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1" name="直接连接符 50"/>
          <p:cNvCxnSpPr/>
          <p:nvPr>
            <p:custDataLst>
              <p:tags r:id="rId20"/>
            </p:custDataLst>
          </p:nvPr>
        </p:nvCxnSpPr>
        <p:spPr>
          <a:xfrm flipH="1" flipV="1">
            <a:off x="9472934" y="3930178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序号"/>
          <p:cNvSpPr txBox="1"/>
          <p:nvPr>
            <p:custDataLst>
              <p:tags r:id="rId21"/>
            </p:custDataLst>
          </p:nvPr>
        </p:nvSpPr>
        <p:spPr>
          <a:xfrm>
            <a:off x="8838569" y="3855248"/>
            <a:ext cx="628649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4" name="标题"/>
          <p:cNvSpPr txBox="1"/>
          <p:nvPr>
            <p:custDataLst>
              <p:tags r:id="rId22"/>
            </p:custDataLst>
          </p:nvPr>
        </p:nvSpPr>
        <p:spPr>
          <a:xfrm>
            <a:off x="9568180" y="3912235"/>
            <a:ext cx="2410460" cy="11808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护理指导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失眠疾病相关知识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什么是失眠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失眠原因：心理因素、生理因素、环境因素等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失眠定义：指无法入睡、保持睡眠或睡眠质量不高的睡眠障碍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失眠症状：入睡困难、睡眠浅、多梦、易醒等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失眠影响：身体健康、心理健康、日常生活等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失眠的类型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原发性失眠：指失眠为唯一症状，没有其他症状表现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长期失眠：失眠时间大于3个月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短期失眠：失眠时间少于3个月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继发性失眠：由于其他疾病或药物等导致失眠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失眠的病因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生活习惯：如不规律的作息时间、饮食等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精神因素：如精神过度紧张、焦虑等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疾病因素：如疼痛、咳嗽等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环境因素：如噪音、光线等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失眠的症状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入睡困难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睡眠维持困难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早醒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睡眠质量差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预防知识指导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建立健康的生活方式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定期运动：保持每周至少150分钟的中等强度运动，如快走、慢跑、游泳等。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均衡饮食：保持饮食均衡，摄入足够的维生素和矿物质，避免暴饮暴食和过度饮酒。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规律作息：建立规律的作息习惯，保持充足的睡眠时间，避免熬夜和过度疲劳。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放松心情：学会放松自己，如通过冥想、瑜伽、听音乐等方式来缓解压力和焦虑。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保持规律的作息时间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定义：保持固定的睡眠时间和起床时间，每天尽量在同一时间入睡和起床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作用：帮助调整身体的生物钟，促进睡眠质量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建议：晚上22:00前入睡，早上6:00-7:00起床，中午避免长时间午睡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实践方法：使用闹钟、睡前提醒等工具来帮助建立规律的作息习惯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创造良好的睡眠环境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保持卧室安静、整洁、舒适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避免在睡前饮用咖啡、茶等刺激性饮料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建立规律的睡眠时间表，尽量在相同的时间入睡和起床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避免在睡前进行过度兴奋的活动，如看电视、使用电脑等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避免刺激性物质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睡前避免饮用咖啡、茶等含咖啡因的饮料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睡前避免饮酒、吸烟等不良习惯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睡前避免食用辛辣、油腻等刺激性食物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睡前避免长时间使用手机、电脑等电子产品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用药指导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常用药物类型</a:t>
            </a:r>
            <a:endParaRPr lang="zh-CN" altLang="en-US"/>
          </a:p>
        </p:txBody>
      </p:sp>
      <p:sp>
        <p:nvSpPr>
          <p:cNvPr id="39" name="矩形 38"/>
          <p:cNvSpPr/>
          <p:nvPr>
            <p:custDataLst>
              <p:tags r:id="rId2"/>
            </p:custDataLst>
          </p:nvPr>
        </p:nvSpPr>
        <p:spPr>
          <a:xfrm rot="204112">
            <a:off x="1527310" y="1490400"/>
            <a:ext cx="4049330" cy="2113566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矩形 39"/>
          <p:cNvSpPr/>
          <p:nvPr>
            <p:custDataLst>
              <p:tags r:id="rId3"/>
            </p:custDataLst>
          </p:nvPr>
        </p:nvSpPr>
        <p:spPr>
          <a:xfrm>
            <a:off x="1531989" y="1491068"/>
            <a:ext cx="4049330" cy="211356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9" name="TextBox 2"/>
          <p:cNvSpPr txBox="1"/>
          <p:nvPr>
            <p:custDataLst>
              <p:tags r:id="rId4"/>
            </p:custDataLst>
          </p:nvPr>
        </p:nvSpPr>
        <p:spPr>
          <a:xfrm>
            <a:off x="1766607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非处方药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1" name="矩形 100"/>
          <p:cNvSpPr/>
          <p:nvPr>
            <p:custDataLst>
              <p:tags r:id="rId5"/>
            </p:custDataLst>
          </p:nvPr>
        </p:nvSpPr>
        <p:spPr>
          <a:xfrm rot="204112">
            <a:off x="6604012" y="1490400"/>
            <a:ext cx="4049330" cy="2113566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2" name="矩形 101"/>
          <p:cNvSpPr/>
          <p:nvPr>
            <p:custDataLst>
              <p:tags r:id="rId6"/>
            </p:custDataLst>
          </p:nvPr>
        </p:nvSpPr>
        <p:spPr>
          <a:xfrm>
            <a:off x="6609360" y="1491068"/>
            <a:ext cx="4049330" cy="211356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9" name="TextBox 2"/>
          <p:cNvSpPr txBox="1"/>
          <p:nvPr>
            <p:custDataLst>
              <p:tags r:id="rId7"/>
            </p:custDataLst>
          </p:nvPr>
        </p:nvSpPr>
        <p:spPr>
          <a:xfrm>
            <a:off x="6844646" y="1656170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处方药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23" name="矩形 122"/>
          <p:cNvSpPr/>
          <p:nvPr>
            <p:custDataLst>
              <p:tags r:id="rId8"/>
            </p:custDataLst>
          </p:nvPr>
        </p:nvSpPr>
        <p:spPr>
          <a:xfrm rot="204112">
            <a:off x="1527310" y="4135365"/>
            <a:ext cx="4049330" cy="2113566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4" name="矩形 123"/>
          <p:cNvSpPr/>
          <p:nvPr>
            <p:custDataLst>
              <p:tags r:id="rId9"/>
            </p:custDataLst>
          </p:nvPr>
        </p:nvSpPr>
        <p:spPr>
          <a:xfrm>
            <a:off x="1531989" y="4136034"/>
            <a:ext cx="4049330" cy="2113566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1" name="TextBox 2"/>
          <p:cNvSpPr txBox="1"/>
          <p:nvPr>
            <p:custDataLst>
              <p:tags r:id="rId10"/>
            </p:custDataLst>
          </p:nvPr>
        </p:nvSpPr>
        <p:spPr>
          <a:xfrm>
            <a:off x="1765938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镇静催眠药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90" name="矩形 89"/>
          <p:cNvSpPr/>
          <p:nvPr>
            <p:custDataLst>
              <p:tags r:id="rId11"/>
            </p:custDataLst>
          </p:nvPr>
        </p:nvSpPr>
        <p:spPr>
          <a:xfrm rot="204112">
            <a:off x="6604012" y="4135365"/>
            <a:ext cx="4049330" cy="2113566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1" name="矩形 90"/>
          <p:cNvSpPr/>
          <p:nvPr>
            <p:custDataLst>
              <p:tags r:id="rId12"/>
            </p:custDataLst>
          </p:nvPr>
        </p:nvSpPr>
        <p:spPr>
          <a:xfrm>
            <a:off x="6609360" y="4136034"/>
            <a:ext cx="4049330" cy="2113566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8" name="TextBox 2"/>
          <p:cNvSpPr txBox="1"/>
          <p:nvPr>
            <p:custDataLst>
              <p:tags r:id="rId13"/>
            </p:custDataLst>
          </p:nvPr>
        </p:nvSpPr>
        <p:spPr>
          <a:xfrm>
            <a:off x="6843309" y="4301135"/>
            <a:ext cx="3597474" cy="1745263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抗抑郁药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用药原则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注意药物的不良反应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遵医嘱用药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不要随意停药或改变剂量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长期用药者应定期检查身体状况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注意事项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遵循医生的建议和处方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不要随意停药或改变剂量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注意药物的不良反应和副作用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与其他药物或食物相互作用时需谨慎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https://d.book118.com/818021051045006026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1"/>
  <p:tag name="KSO_WM_UNIT_INDEX" val="1_1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1"/>
  <p:tag name="KSO_WM_UNIT_INDEX" val="1_2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2_2"/>
  <p:tag name="KSO_WM_UNIT_INDEX" val="1_2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1"/>
  <p:tag name="KSO_WM_UNIT_INDEX" val="1_3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3_2"/>
  <p:tag name="KSO_WM_UNIT_INDEX" val="1_3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1"/>
  <p:tag name="KSO_WM_UNIT_INDEX" val="1_4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4_2"/>
  <p:tag name="KSO_WM_UNIT_INDEX" val="1_4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1"/>
  <p:tag name="KSO_WM_UNIT_INDEX" val="1_5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5_2"/>
  <p:tag name="KSO_WM_UNIT_INDEX" val="1_5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1"/>
  <p:tag name="KSO_WM_UNIT_INDEX" val="1_6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i*1_6_2"/>
  <p:tag name="KSO_WM_UNIT_INDEX" val="1_6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&#10;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6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38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8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6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66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66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66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7.102283464567,&quot;width&quot;:854.952204724409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USESOURCEFORMAT_APPLY" val="0"/>
</p:tagLst>
</file>

<file path=ppt/tags/tag295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32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失眠的健康教育</vt:lpstr>
      <vt:lpstr>目录</vt:lpstr>
      <vt:lpstr>失眠疾病相关知识</vt:lpstr>
      <vt:lpstr>什么是失眠</vt:lpstr>
      <vt:lpstr>失眠的类型</vt:lpstr>
      <vt:lpstr>失眠的病因</vt:lpstr>
      <vt:lpstr>失眠的症状</vt:lpstr>
      <vt:lpstr>预防知识指导</vt:lpstr>
      <vt:lpstr>建立健康的生活方式</vt:lpstr>
      <vt:lpstr>保持规律的作息时间</vt:lpstr>
      <vt:lpstr>创造良好的睡眠环境</vt:lpstr>
      <vt:lpstr>避免刺激性物质</vt:lpstr>
      <vt:lpstr>用药指导</vt:lpstr>
      <vt:lpstr>常用药物类型</vt:lpstr>
      <vt:lpstr>用药原则</vt:lpstr>
      <vt:lpstr>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2024-09-03T11:36:48.102</cp:lastPrinted>
  <dcterms:created xsi:type="dcterms:W3CDTF">2024-09-03T03:36:48Z</dcterms:created>
  <dcterms:modified xsi:type="dcterms:W3CDTF">2024-09-03T03:36:51Z</dcterms:modified>
</cp:coreProperties>
</file>