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44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2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B0AB5-388A-4F53-8070-0A91727CC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E0E28-B9C9-47AD-A600-A3AF309E2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7C395-1704-4233-8E1B-549EBE7E7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080A0-9B1B-4990-B709-6A1294030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2FAABA-637E-40C9-B484-EDC79F640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3D12B0-465E-45A6-BB3B-E0A7E38A1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2B2664-B716-4BD5-9F09-DF3176A6D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5CF76E-C34F-4A38-B338-924054ED9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454E9-3FC3-4973-90FD-9E716A0CC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D5476-23A9-4BF5-9376-FA87060BA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D903B-E0ED-4BB8-A772-0DA74BF27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432" r:id="rId2"/>
    <p:sldLayoutId id="2147491433" r:id="rId3"/>
    <p:sldLayoutId id="2147491434" r:id="rId4"/>
    <p:sldLayoutId id="2147491435" r:id="rId5"/>
    <p:sldLayoutId id="2147491436" r:id="rId6"/>
    <p:sldLayoutId id="2147491437" r:id="rId7"/>
    <p:sldLayoutId id="2147491438" r:id="rId8"/>
    <p:sldLayoutId id="2147491439" r:id="rId9"/>
    <p:sldLayoutId id="2147491440" r:id="rId10"/>
    <p:sldLayoutId id="214749144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22" Type="http://schemas.openxmlformats.org/officeDocument/2006/relationships/tags" Target="../tags/tag163.xml" /><Relationship Id="rId23" Type="http://schemas.openxmlformats.org/officeDocument/2006/relationships/tags" Target="../tags/tag164.xml" /><Relationship Id="rId24" Type="http://schemas.openxmlformats.org/officeDocument/2006/relationships/tags" Target="../tags/tag165.xml" /><Relationship Id="rId25" Type="http://schemas.openxmlformats.org/officeDocument/2006/relationships/tags" Target="../tags/tag166.xml" /><Relationship Id="rId26" Type="http://schemas.openxmlformats.org/officeDocument/2006/relationships/tags" Target="../tags/tag167.xml" /><Relationship Id="rId27" Type="http://schemas.openxmlformats.org/officeDocument/2006/relationships/tags" Target="../tags/tag168.xml" /><Relationship Id="rId28" Type="http://schemas.openxmlformats.org/officeDocument/2006/relationships/tags" Target="../tags/tag169.xml" /><Relationship Id="rId29" Type="http://schemas.openxmlformats.org/officeDocument/2006/relationships/tags" Target="../tags/tag170.xml" /><Relationship Id="rId3" Type="http://schemas.openxmlformats.org/officeDocument/2006/relationships/tags" Target="../tags/tag144.xml" /><Relationship Id="rId30" Type="http://schemas.openxmlformats.org/officeDocument/2006/relationships/tags" Target="../tags/tag171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18" Type="http://schemas.openxmlformats.org/officeDocument/2006/relationships/tags" Target="../tags/tag188.xml" /><Relationship Id="rId19" Type="http://schemas.openxmlformats.org/officeDocument/2006/relationships/tags" Target="../tags/tag189.xml" /><Relationship Id="rId2" Type="http://schemas.openxmlformats.org/officeDocument/2006/relationships/tags" Target="../tags/tag172.xml" /><Relationship Id="rId20" Type="http://schemas.openxmlformats.org/officeDocument/2006/relationships/tags" Target="../tags/tag190.xml" /><Relationship Id="rId21" Type="http://schemas.openxmlformats.org/officeDocument/2006/relationships/tags" Target="../tags/tag191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2211013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镍钴矿的营销渠道管理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57875" y="205232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769610" y="114490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625590" y="114490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镍钴矿营销渠道概述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11"/>
          <p:cNvCxnSpPr/>
          <p:nvPr>
            <p:custDataLst>
              <p:tags r:id="rId6"/>
            </p:custDataLst>
          </p:nvPr>
        </p:nvCxnSpPr>
        <p:spPr>
          <a:xfrm>
            <a:off x="5857875" y="30600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769610" y="2152650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625590" y="2152650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镍钴矿营销渠道的选择与优化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8"/>
          <p:cNvCxnSpPr/>
          <p:nvPr>
            <p:custDataLst>
              <p:tags r:id="rId9"/>
            </p:custDataLst>
          </p:nvPr>
        </p:nvCxnSpPr>
        <p:spPr>
          <a:xfrm>
            <a:off x="5857875" y="40678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769610" y="316039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625590" y="316039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镍钴矿营销渠道的管理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22"/>
          <p:cNvCxnSpPr/>
          <p:nvPr>
            <p:custDataLst>
              <p:tags r:id="rId12"/>
            </p:custDataLst>
          </p:nvPr>
        </p:nvCxnSpPr>
        <p:spPr>
          <a:xfrm>
            <a:off x="5857875" y="507555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769610" y="4168140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625590" y="4168140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镍钴矿营销渠道的绩效评估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26"/>
          <p:cNvCxnSpPr/>
          <p:nvPr>
            <p:custDataLst>
              <p:tags r:id="rId15"/>
            </p:custDataLst>
          </p:nvPr>
        </p:nvCxnSpPr>
        <p:spPr>
          <a:xfrm>
            <a:off x="5857875" y="608330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769610" y="5175885"/>
            <a:ext cx="855980" cy="9080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625590" y="5175885"/>
            <a:ext cx="5092065" cy="907415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40000"/>
              </a:lnSpc>
              <a:buClrTx/>
              <a:buSzTx/>
              <a:buFontTx/>
            </a:pPr>
            <a:r>
              <a:rPr lang="en-US" altLang="zh-CN" sz="24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镍钴矿营销渠道的创新与发展</a:t>
            </a:r>
            <a:endParaRPr lang="en-US" altLang="zh-CN" sz="24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3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镍钴矿营销渠道概述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营销渠道的定义和作用</a:t>
            </a:r>
            <a:endParaRPr lang="zh-CN" altLang="en-US"/>
          </a:p>
        </p:txBody>
      </p:sp>
      <p:sp>
        <p:nvSpPr>
          <p:cNvPr id="10488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93172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72" name="矩形 65"/>
          <p:cNvSpPr/>
          <p:nvPr>
            <p:custDataLst>
              <p:tags r:id="rId3"/>
            </p:custDataLst>
          </p:nvPr>
        </p:nvSpPr>
        <p:spPr>
          <a:xfrm>
            <a:off x="973853" y="1605627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4" name="文本框 66"/>
          <p:cNvSpPr txBox="1"/>
          <p:nvPr>
            <p:custDataLst>
              <p:tags r:id="rId4"/>
            </p:custDataLst>
          </p:nvPr>
        </p:nvSpPr>
        <p:spPr>
          <a:xfrm>
            <a:off x="1372700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营销渠道的定义：企业将产品或服务从生产者转移到消费者的途径和方式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8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204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8" name="矩形 69"/>
          <p:cNvSpPr/>
          <p:nvPr>
            <p:custDataLst>
              <p:tags r:id="rId6"/>
            </p:custDataLst>
          </p:nvPr>
        </p:nvSpPr>
        <p:spPr>
          <a:xfrm>
            <a:off x="6408215" y="1605627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文本框 70"/>
          <p:cNvSpPr txBox="1"/>
          <p:nvPr>
            <p:custDataLst>
              <p:tags r:id="rId7"/>
            </p:custDataLst>
          </p:nvPr>
        </p:nvSpPr>
        <p:spPr>
          <a:xfrm>
            <a:off x="6807732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营销渠道的作用：实现产品价值，传递产品信息，促进产品销售，提高企业竞争力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8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93172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84" name="文本框 74"/>
          <p:cNvSpPr txBox="1"/>
          <p:nvPr>
            <p:custDataLst>
              <p:tags r:id="rId9"/>
            </p:custDataLst>
          </p:nvPr>
        </p:nvSpPr>
        <p:spPr>
          <a:xfrm>
            <a:off x="1372700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营销渠道的类型：直接渠道、间接渠道、混合渠道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886" name="矩形 73"/>
          <p:cNvSpPr/>
          <p:nvPr>
            <p:custDataLst>
              <p:tags r:id="rId10"/>
            </p:custDataLst>
          </p:nvPr>
        </p:nvSpPr>
        <p:spPr>
          <a:xfrm>
            <a:off x="973853" y="4274209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204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矩形 84"/>
          <p:cNvSpPr/>
          <p:nvPr>
            <p:custDataLst>
              <p:tags r:id="rId12"/>
            </p:custDataLst>
          </p:nvPr>
        </p:nvSpPr>
        <p:spPr>
          <a:xfrm>
            <a:off x="6469886" y="4274209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文本框 85"/>
          <p:cNvSpPr txBox="1"/>
          <p:nvPr>
            <p:custDataLst>
              <p:tags r:id="rId13"/>
            </p:custDataLst>
          </p:nvPr>
        </p:nvSpPr>
        <p:spPr>
          <a:xfrm>
            <a:off x="6868732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营销渠道的管理：选择合适的渠道，制定合理的渠道策略，优化渠道结构，提高渠道效率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镍钴矿营销渠道的特点</a:t>
            </a:r>
            <a:endParaRPr lang="zh-CN" altLang="en-US"/>
          </a:p>
        </p:txBody>
      </p:sp>
      <p:sp>
        <p:nvSpPr>
          <p:cNvPr id="10489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93172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30" name="矩形 65"/>
          <p:cNvSpPr/>
          <p:nvPr>
            <p:custDataLst>
              <p:tags r:id="rId3"/>
            </p:custDataLst>
          </p:nvPr>
        </p:nvSpPr>
        <p:spPr>
          <a:xfrm>
            <a:off x="973853" y="1605627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文本框 66"/>
          <p:cNvSpPr txBox="1"/>
          <p:nvPr>
            <p:custDataLst>
              <p:tags r:id="rId4"/>
            </p:custDataLst>
          </p:nvPr>
        </p:nvSpPr>
        <p:spPr>
          <a:xfrm>
            <a:off x="1372700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渠道结构：多层次、多环节，包括生产商、贸易商、加工商、零售商等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204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矩形 69"/>
          <p:cNvSpPr/>
          <p:nvPr>
            <p:custDataLst>
              <p:tags r:id="rId6"/>
            </p:custDataLst>
          </p:nvPr>
        </p:nvSpPr>
        <p:spPr>
          <a:xfrm>
            <a:off x="6408215" y="1605627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文本框 70"/>
          <p:cNvSpPr txBox="1"/>
          <p:nvPr>
            <p:custDataLst>
              <p:tags r:id="rId7"/>
            </p:custDataLst>
          </p:nvPr>
        </p:nvSpPr>
        <p:spPr>
          <a:xfrm>
            <a:off x="6807732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渠道管理：注重渠道成员的选择、激励和协调，以实现渠道效率最大化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93172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42" name="文本框 74"/>
          <p:cNvSpPr txBox="1"/>
          <p:nvPr>
            <p:custDataLst>
              <p:tags r:id="rId9"/>
            </p:custDataLst>
          </p:nvPr>
        </p:nvSpPr>
        <p:spPr>
          <a:xfrm>
            <a:off x="1372700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渠道创新：不断探索新的营销渠道，如电子商务、社交媒体等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44" name="矩形 73"/>
          <p:cNvSpPr/>
          <p:nvPr>
            <p:custDataLst>
              <p:tags r:id="rId10"/>
            </p:custDataLst>
          </p:nvPr>
        </p:nvSpPr>
        <p:spPr>
          <a:xfrm>
            <a:off x="973853" y="4274209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204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矩形 84"/>
          <p:cNvSpPr/>
          <p:nvPr>
            <p:custDataLst>
              <p:tags r:id="rId12"/>
            </p:custDataLst>
          </p:nvPr>
        </p:nvSpPr>
        <p:spPr>
          <a:xfrm>
            <a:off x="6469886" y="4274209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文本框 85"/>
          <p:cNvSpPr txBox="1"/>
          <p:nvPr>
            <p:custDataLst>
              <p:tags r:id="rId13"/>
            </p:custDataLst>
          </p:nvPr>
        </p:nvSpPr>
        <p:spPr>
          <a:xfrm>
            <a:off x="6868732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渠道风险：市场波动、政策变化、竞争压力等对渠道的影响和挑战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营销渠道的参与者</a:t>
            </a:r>
            <a:endParaRPr lang="zh-CN" altLang="en-US"/>
          </a:p>
        </p:txBody>
      </p:sp>
      <p:sp>
        <p:nvSpPr>
          <p:cNvPr id="1048986" name="矩形 3"/>
          <p:cNvSpPr/>
          <p:nvPr>
            <p:custDataLst>
              <p:tags r:id="rId2"/>
            </p:custDataLst>
          </p:nvPr>
        </p:nvSpPr>
        <p:spPr>
          <a:xfrm>
            <a:off x="1053364" y="1675869"/>
            <a:ext cx="4840460" cy="122198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13"/>
          <p:cNvSpPr/>
          <p:nvPr>
            <p:custDataLst>
              <p:tags r:id="rId3"/>
            </p:custDataLst>
          </p:nvPr>
        </p:nvSpPr>
        <p:spPr>
          <a:xfrm>
            <a:off x="694800" y="1675869"/>
            <a:ext cx="174863" cy="122198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文本框 4"/>
          <p:cNvSpPr txBox="1"/>
          <p:nvPr>
            <p:custDataLst>
              <p:tags r:id="rId4"/>
            </p:custDataLst>
          </p:nvPr>
        </p:nvSpPr>
        <p:spPr>
          <a:xfrm>
            <a:off x="1238327" y="1781291"/>
            <a:ext cx="4546667" cy="1010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镍钴矿生产商：负责生产镍钴矿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39"/>
          <p:cNvSpPr/>
          <p:nvPr>
            <p:custDataLst>
              <p:tags r:id="rId5"/>
            </p:custDataLst>
          </p:nvPr>
        </p:nvSpPr>
        <p:spPr>
          <a:xfrm>
            <a:off x="1053364" y="3126537"/>
            <a:ext cx="4840460" cy="122198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5"/>
          <p:cNvSpPr/>
          <p:nvPr>
            <p:custDataLst>
              <p:tags r:id="rId6"/>
            </p:custDataLst>
          </p:nvPr>
        </p:nvSpPr>
        <p:spPr>
          <a:xfrm>
            <a:off x="694800" y="3126537"/>
            <a:ext cx="174863" cy="122198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41"/>
          <p:cNvSpPr txBox="1"/>
          <p:nvPr>
            <p:custDataLst>
              <p:tags r:id="rId7"/>
            </p:custDataLst>
          </p:nvPr>
        </p:nvSpPr>
        <p:spPr>
          <a:xfrm>
            <a:off x="1238327" y="3231959"/>
            <a:ext cx="4546667" cy="1010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经销商：负责采购和销售镍钴矿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12"/>
          <p:cNvSpPr/>
          <p:nvPr>
            <p:custDataLst>
              <p:tags r:id="rId8"/>
            </p:custDataLst>
          </p:nvPr>
        </p:nvSpPr>
        <p:spPr>
          <a:xfrm>
            <a:off x="1053364" y="4577205"/>
            <a:ext cx="4840460" cy="122198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17"/>
          <p:cNvSpPr/>
          <p:nvPr>
            <p:custDataLst>
              <p:tags r:id="rId9"/>
            </p:custDataLst>
          </p:nvPr>
        </p:nvSpPr>
        <p:spPr>
          <a:xfrm>
            <a:off x="694800" y="4577205"/>
            <a:ext cx="174863" cy="122198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19"/>
          <p:cNvSpPr txBox="1"/>
          <p:nvPr>
            <p:custDataLst>
              <p:tags r:id="rId10"/>
            </p:custDataLst>
          </p:nvPr>
        </p:nvSpPr>
        <p:spPr>
          <a:xfrm>
            <a:off x="1238327" y="4682627"/>
            <a:ext cx="4546667" cy="1010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零售商：负责销售镍钴矿给最终消费者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49"/>
          <p:cNvSpPr/>
          <p:nvPr>
            <p:custDataLst>
              <p:tags r:id="rId11"/>
            </p:custDataLst>
          </p:nvPr>
        </p:nvSpPr>
        <p:spPr>
          <a:xfrm>
            <a:off x="6650240" y="1675869"/>
            <a:ext cx="4840460" cy="122198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26"/>
          <p:cNvSpPr/>
          <p:nvPr>
            <p:custDataLst>
              <p:tags r:id="rId12"/>
            </p:custDataLst>
          </p:nvPr>
        </p:nvSpPr>
        <p:spPr>
          <a:xfrm>
            <a:off x="6291676" y="1675869"/>
            <a:ext cx="174863" cy="122198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文本框 27"/>
          <p:cNvSpPr txBox="1"/>
          <p:nvPr>
            <p:custDataLst>
              <p:tags r:id="rId13"/>
            </p:custDataLst>
          </p:nvPr>
        </p:nvSpPr>
        <p:spPr>
          <a:xfrm>
            <a:off x="6835204" y="1781291"/>
            <a:ext cx="4546667" cy="1010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物流公司：负责运输镍钴矿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64"/>
          <p:cNvSpPr/>
          <p:nvPr>
            <p:custDataLst>
              <p:tags r:id="rId14"/>
            </p:custDataLst>
          </p:nvPr>
        </p:nvSpPr>
        <p:spPr>
          <a:xfrm>
            <a:off x="6650240" y="3126537"/>
            <a:ext cx="4840460" cy="1221988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65"/>
          <p:cNvSpPr/>
          <p:nvPr>
            <p:custDataLst>
              <p:tags r:id="rId15"/>
            </p:custDataLst>
          </p:nvPr>
        </p:nvSpPr>
        <p:spPr>
          <a:xfrm>
            <a:off x="6291676" y="3126537"/>
            <a:ext cx="174863" cy="1221988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66"/>
          <p:cNvSpPr txBox="1"/>
          <p:nvPr>
            <p:custDataLst>
              <p:tags r:id="rId16"/>
            </p:custDataLst>
          </p:nvPr>
        </p:nvSpPr>
        <p:spPr>
          <a:xfrm>
            <a:off x="6835204" y="3231959"/>
            <a:ext cx="4546667" cy="10108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政府机构：负责监管镍钴矿的营销渠道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90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>
                <a:solidFill>
                  <a:srgbClr val="FFFFFF"/>
                </a:solidFill>
              </a:rPr>
              <a:t>镍钴矿营销渠道的选择与优化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营销渠道选择的原则和标准</a:t>
            </a:r>
            <a:endParaRPr lang="zh-CN" altLang="en-US"/>
          </a:p>
        </p:txBody>
      </p:sp>
      <p:sp>
        <p:nvSpPr>
          <p:cNvPr id="1049086" name="椭圆 262"/>
          <p:cNvSpPr/>
          <p:nvPr>
            <p:custDataLst>
              <p:tags r:id="rId2"/>
            </p:custDataLst>
          </p:nvPr>
        </p:nvSpPr>
        <p:spPr>
          <a:xfrm>
            <a:off x="2472057" y="3985899"/>
            <a:ext cx="7241034" cy="189441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8" name="椭圆 263"/>
          <p:cNvSpPr/>
          <p:nvPr>
            <p:custDataLst>
              <p:tags r:id="rId3"/>
            </p:custDataLst>
          </p:nvPr>
        </p:nvSpPr>
        <p:spPr>
          <a:xfrm>
            <a:off x="3310835" y="4065016"/>
            <a:ext cx="5490042" cy="1626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0" name="椭圆 264"/>
          <p:cNvSpPr/>
          <p:nvPr>
            <p:custDataLst>
              <p:tags r:id="rId4"/>
            </p:custDataLst>
          </p:nvPr>
        </p:nvSpPr>
        <p:spPr>
          <a:xfrm>
            <a:off x="4096225" y="4297867"/>
            <a:ext cx="3918378" cy="11611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2" name="椭圆 265"/>
          <p:cNvSpPr/>
          <p:nvPr>
            <p:custDataLst>
              <p:tags r:id="rId5"/>
            </p:custDataLst>
          </p:nvPr>
        </p:nvSpPr>
        <p:spPr>
          <a:xfrm>
            <a:off x="4760043" y="4494697"/>
            <a:ext cx="2590495" cy="76764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4" name="椭圆 266"/>
          <p:cNvSpPr/>
          <p:nvPr>
            <p:custDataLst>
              <p:tags r:id="rId6"/>
            </p:custDataLst>
          </p:nvPr>
        </p:nvSpPr>
        <p:spPr>
          <a:xfrm>
            <a:off x="5440585" y="4696030"/>
            <a:ext cx="1490066" cy="441551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392" y="4622701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6" name="椭圆 268"/>
          <p:cNvSpPr/>
          <p:nvPr>
            <p:custDataLst>
              <p:tags r:id="rId8"/>
            </p:custDataLst>
          </p:nvPr>
        </p:nvSpPr>
        <p:spPr>
          <a:xfrm flipV="1">
            <a:off x="2830339" y="4439379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8" name="椭圆 269"/>
          <p:cNvSpPr/>
          <p:nvPr>
            <p:custDataLst>
              <p:tags r:id="rId9"/>
            </p:custDataLst>
          </p:nvPr>
        </p:nvSpPr>
        <p:spPr>
          <a:xfrm flipV="1">
            <a:off x="2871506" y="4481189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0" name="椭圆 270"/>
          <p:cNvSpPr/>
          <p:nvPr>
            <p:custDataLst>
              <p:tags r:id="rId10"/>
            </p:custDataLst>
          </p:nvPr>
        </p:nvSpPr>
        <p:spPr>
          <a:xfrm flipV="1">
            <a:off x="7760089" y="3637909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2191" y="3751118"/>
            <a:ext cx="0" cy="189441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2" name="椭圆 272"/>
          <p:cNvSpPr/>
          <p:nvPr>
            <p:custDataLst>
              <p:tags r:id="rId12"/>
            </p:custDataLst>
          </p:nvPr>
        </p:nvSpPr>
        <p:spPr>
          <a:xfrm flipV="1">
            <a:off x="4042836" y="3514408"/>
            <a:ext cx="381509" cy="38149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2591" y="3927364"/>
            <a:ext cx="0" cy="100100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4282" y="3619898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4" name="椭圆 275"/>
          <p:cNvSpPr/>
          <p:nvPr>
            <p:custDataLst>
              <p:tags r:id="rId15"/>
            </p:custDataLst>
          </p:nvPr>
        </p:nvSpPr>
        <p:spPr>
          <a:xfrm flipV="1">
            <a:off x="7024229" y="3436576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6" name="椭圆 276"/>
          <p:cNvSpPr/>
          <p:nvPr>
            <p:custDataLst>
              <p:tags r:id="rId16"/>
            </p:custDataLst>
          </p:nvPr>
        </p:nvSpPr>
        <p:spPr>
          <a:xfrm flipV="1">
            <a:off x="7065396" y="3478386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8" name="椭圆 277"/>
          <p:cNvSpPr/>
          <p:nvPr>
            <p:custDataLst>
              <p:tags r:id="rId17"/>
            </p:custDataLst>
          </p:nvPr>
        </p:nvSpPr>
        <p:spPr>
          <a:xfrm flipV="1">
            <a:off x="3795191" y="4283716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7293" y="4396926"/>
            <a:ext cx="0" cy="10953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椭圆 279"/>
          <p:cNvSpPr/>
          <p:nvPr>
            <p:custDataLst>
              <p:tags r:id="rId19"/>
            </p:custDataLst>
          </p:nvPr>
        </p:nvSpPr>
        <p:spPr>
          <a:xfrm flipV="1">
            <a:off x="8490804" y="4515924"/>
            <a:ext cx="259872" cy="259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19451" y="4804093"/>
            <a:ext cx="0" cy="40638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81"/>
          <p:cNvSpPr/>
          <p:nvPr>
            <p:custDataLst>
              <p:tags r:id="rId21"/>
            </p:custDataLst>
          </p:nvPr>
        </p:nvSpPr>
        <p:spPr>
          <a:xfrm flipV="1">
            <a:off x="4967165" y="4822747"/>
            <a:ext cx="321899" cy="3218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5400" y="5195823"/>
            <a:ext cx="0" cy="71109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4" name="图形 15"/>
          <p:cNvSpPr/>
          <p:nvPr>
            <p:custDataLst>
              <p:tags r:id="rId23"/>
            </p:custDataLst>
          </p:nvPr>
        </p:nvSpPr>
        <p:spPr>
          <a:xfrm>
            <a:off x="5033418" y="4891573"/>
            <a:ext cx="184062" cy="179350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图形 19"/>
          <p:cNvSpPr/>
          <p:nvPr>
            <p:custDataLst>
              <p:tags r:id="rId24"/>
            </p:custDataLst>
          </p:nvPr>
        </p:nvSpPr>
        <p:spPr>
          <a:xfrm>
            <a:off x="8557700" y="4588609"/>
            <a:ext cx="126056" cy="113514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图形 27"/>
          <p:cNvSpPr/>
          <p:nvPr>
            <p:custDataLst>
              <p:tags r:id="rId25"/>
            </p:custDataLst>
          </p:nvPr>
        </p:nvSpPr>
        <p:spPr>
          <a:xfrm>
            <a:off x="4144467" y="3636622"/>
            <a:ext cx="178262" cy="13710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286"/>
          <p:cNvSpPr/>
          <p:nvPr>
            <p:custDataLst>
              <p:tags r:id="rId26"/>
            </p:custDataLst>
          </p:nvPr>
        </p:nvSpPr>
        <p:spPr>
          <a:xfrm>
            <a:off x="5431580" y="3586450"/>
            <a:ext cx="1321953" cy="1321959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正文"/>
          <p:cNvSpPr txBox="1"/>
          <p:nvPr>
            <p:custDataLst>
              <p:tags r:id="rId27"/>
            </p:custDataLst>
          </p:nvPr>
        </p:nvSpPr>
        <p:spPr>
          <a:xfrm>
            <a:off x="69480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目标市场：根据目标市场的需求和特点选择合适的营销渠道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正文"/>
          <p:cNvSpPr txBox="1"/>
          <p:nvPr>
            <p:custDataLst>
              <p:tags r:id="rId28"/>
            </p:custDataLst>
          </p:nvPr>
        </p:nvSpPr>
        <p:spPr>
          <a:xfrm>
            <a:off x="936689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竞争环境：根据竞争环境的变化和竞争对手的营销渠道选择，制定相应的营销渠道策略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29"/>
            </p:custDataLst>
          </p:nvPr>
        </p:nvSpPr>
        <p:spPr>
          <a:xfrm>
            <a:off x="7048029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成本效益：考虑营销渠道的成本效益，选择成本较低、效益较高的渠道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正文"/>
          <p:cNvSpPr txBox="1"/>
          <p:nvPr>
            <p:custDataLst>
              <p:tags r:id="rId30"/>
            </p:custDataLst>
          </p:nvPr>
        </p:nvSpPr>
        <p:spPr>
          <a:xfrm>
            <a:off x="3013661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产品特性：根据产品的特性和特点选择合适的营销渠道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营销渠道选择的影响因素</a:t>
            </a:r>
            <a:endParaRPr lang="zh-CN" altLang="en-US"/>
          </a:p>
        </p:txBody>
      </p:sp>
      <p:sp>
        <p:nvSpPr>
          <p:cNvPr id="104916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2386" y="1519049"/>
            <a:ext cx="842112" cy="245036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3199" y="4248809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18"/>
          <p:cNvSpPr/>
          <p:nvPr>
            <p:custDataLst>
              <p:tags r:id="rId4"/>
            </p:custDataLst>
          </p:nvPr>
        </p:nvSpPr>
        <p:spPr>
          <a:xfrm>
            <a:off x="6433730" y="2320065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19"/>
          <p:cNvSpPr/>
          <p:nvPr>
            <p:custDataLst>
              <p:tags r:id="rId5"/>
            </p:custDataLst>
          </p:nvPr>
        </p:nvSpPr>
        <p:spPr>
          <a:xfrm flipV="1">
            <a:off x="6308216" y="1690605"/>
            <a:ext cx="2450365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338" y="1519680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414" y="4248809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4"/>
          <p:cNvSpPr/>
          <p:nvPr>
            <p:custDataLst>
              <p:tags r:id="rId8"/>
            </p:custDataLst>
          </p:nvPr>
        </p:nvSpPr>
        <p:spPr>
          <a:xfrm>
            <a:off x="820944" y="2320065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90605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44" y="3018273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市场需求：根据市场需求选择合适的营销渠道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3730" y="3018273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竞争环境：根据竞争环境选择合适的营销渠道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7580" y="1532294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99024" y="4261424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11"/>
          <p:cNvSpPr/>
          <p:nvPr>
            <p:custDataLst>
              <p:tags r:id="rId14"/>
            </p:custDataLst>
          </p:nvPr>
        </p:nvSpPr>
        <p:spPr>
          <a:xfrm>
            <a:off x="3699555" y="2332048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12"/>
          <p:cNvSpPr/>
          <p:nvPr>
            <p:custDataLst>
              <p:tags r:id="rId15"/>
            </p:custDataLst>
          </p:nvPr>
        </p:nvSpPr>
        <p:spPr>
          <a:xfrm flipV="1">
            <a:off x="3574041" y="1703850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5930" y="1556892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67375" y="4284760"/>
            <a:ext cx="800544" cy="2200240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25"/>
          <p:cNvSpPr/>
          <p:nvPr>
            <p:custDataLst>
              <p:tags r:id="rId18"/>
            </p:custDataLst>
          </p:nvPr>
        </p:nvSpPr>
        <p:spPr>
          <a:xfrm>
            <a:off x="9167274" y="2356647"/>
            <a:ext cx="2200240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26"/>
          <p:cNvSpPr/>
          <p:nvPr>
            <p:custDataLst>
              <p:tags r:id="rId19"/>
            </p:custDataLst>
          </p:nvPr>
        </p:nvSpPr>
        <p:spPr>
          <a:xfrm flipV="1">
            <a:off x="9042392" y="1728448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67905" y="3054855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成本效益：考虑成本效益，选择成本较低、效益较高的营销渠道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99555" y="3030257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产品特性：根据产品的特性选择合适的营销渠道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营销渠道的优化策略</a:t>
            </a:r>
            <a:endParaRPr lang="zh-CN" altLang="en-US"/>
          </a:p>
        </p:txBody>
      </p:sp>
      <p:sp>
        <p:nvSpPr>
          <p:cNvPr id="1049238" name="矩形 38"/>
          <p:cNvSpPr/>
          <p:nvPr>
            <p:custDataLst>
              <p:tags r:id="rId2"/>
            </p:custDataLst>
          </p:nvPr>
        </p:nvSpPr>
        <p:spPr>
          <a:xfrm rot="204112">
            <a:off x="694800" y="1829900"/>
            <a:ext cx="3204836" cy="167350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39"/>
          <p:cNvSpPr/>
          <p:nvPr>
            <p:custDataLst>
              <p:tags r:id="rId3"/>
            </p:custDataLst>
          </p:nvPr>
        </p:nvSpPr>
        <p:spPr>
          <a:xfrm>
            <a:off x="698588" y="1830531"/>
            <a:ext cx="3204836" cy="16735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TextBox 2"/>
          <p:cNvSpPr txBox="1"/>
          <p:nvPr>
            <p:custDataLst>
              <p:tags r:id="rId4"/>
            </p:custDataLst>
          </p:nvPr>
        </p:nvSpPr>
        <p:spPr>
          <a:xfrm>
            <a:off x="884182" y="1961205"/>
            <a:ext cx="2847203" cy="138171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明确目标市场：分析市场需求，确定目标客户群体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44" name="矩形 100"/>
          <p:cNvSpPr/>
          <p:nvPr>
            <p:custDataLst>
              <p:tags r:id="rId5"/>
            </p:custDataLst>
          </p:nvPr>
        </p:nvSpPr>
        <p:spPr>
          <a:xfrm rot="204112">
            <a:off x="4488758" y="1829900"/>
            <a:ext cx="3204836" cy="167350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101"/>
          <p:cNvSpPr/>
          <p:nvPr>
            <p:custDataLst>
              <p:tags r:id="rId6"/>
            </p:custDataLst>
          </p:nvPr>
        </p:nvSpPr>
        <p:spPr>
          <a:xfrm>
            <a:off x="4492545" y="1830531"/>
            <a:ext cx="3204836" cy="167350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TextBox 2"/>
          <p:cNvSpPr txBox="1"/>
          <p:nvPr>
            <p:custDataLst>
              <p:tags r:id="rId7"/>
            </p:custDataLst>
          </p:nvPr>
        </p:nvSpPr>
        <p:spPr>
          <a:xfrm>
            <a:off x="4678771" y="1961205"/>
            <a:ext cx="2847203" cy="138171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722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选择合适的营销渠道：根据产品特点和客户需求，选择合适的营销渠道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50" name="矩形 122"/>
          <p:cNvSpPr/>
          <p:nvPr>
            <p:custDataLst>
              <p:tags r:id="rId8"/>
            </p:custDataLst>
          </p:nvPr>
        </p:nvSpPr>
        <p:spPr>
          <a:xfrm rot="204112">
            <a:off x="8282715" y="1829900"/>
            <a:ext cx="3204836" cy="167350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123"/>
          <p:cNvSpPr/>
          <p:nvPr>
            <p:custDataLst>
              <p:tags r:id="rId9"/>
            </p:custDataLst>
          </p:nvPr>
        </p:nvSpPr>
        <p:spPr>
          <a:xfrm>
            <a:off x="8286503" y="1830531"/>
            <a:ext cx="3204836" cy="167350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TextBox 2"/>
          <p:cNvSpPr txBox="1"/>
          <p:nvPr>
            <p:custDataLst>
              <p:tags r:id="rId10"/>
            </p:custDataLst>
          </p:nvPr>
        </p:nvSpPr>
        <p:spPr>
          <a:xfrm>
            <a:off x="8471466" y="1961205"/>
            <a:ext cx="2847203" cy="138171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优化渠道结构：调整渠道结构，提高渠道效率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56" name="矩形 89"/>
          <p:cNvSpPr/>
          <p:nvPr>
            <p:custDataLst>
              <p:tags r:id="rId11"/>
            </p:custDataLst>
          </p:nvPr>
        </p:nvSpPr>
        <p:spPr>
          <a:xfrm rot="204112">
            <a:off x="2591779" y="3971813"/>
            <a:ext cx="3204836" cy="167350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90"/>
          <p:cNvSpPr/>
          <p:nvPr>
            <p:custDataLst>
              <p:tags r:id="rId12"/>
            </p:custDataLst>
          </p:nvPr>
        </p:nvSpPr>
        <p:spPr>
          <a:xfrm>
            <a:off x="2595566" y="3972444"/>
            <a:ext cx="3204836" cy="16735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TextBox 2"/>
          <p:cNvSpPr txBox="1"/>
          <p:nvPr>
            <p:custDataLst>
              <p:tags r:id="rId13"/>
            </p:custDataLst>
          </p:nvPr>
        </p:nvSpPr>
        <p:spPr>
          <a:xfrm>
            <a:off x="2781161" y="4103118"/>
            <a:ext cx="2847203" cy="138171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722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加强渠道管理：建立完善的渠道管理制度，加强渠道管理，提高渠道执行力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62" name="矩形 111"/>
          <p:cNvSpPr/>
          <p:nvPr>
            <p:custDataLst>
              <p:tags r:id="rId14"/>
            </p:custDataLst>
          </p:nvPr>
        </p:nvSpPr>
        <p:spPr>
          <a:xfrm rot="204112">
            <a:off x="6385736" y="3971813"/>
            <a:ext cx="3204836" cy="1673508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112"/>
          <p:cNvSpPr/>
          <p:nvPr>
            <p:custDataLst>
              <p:tags r:id="rId15"/>
            </p:custDataLst>
          </p:nvPr>
        </p:nvSpPr>
        <p:spPr>
          <a:xfrm>
            <a:off x="6389524" y="3972444"/>
            <a:ext cx="3204836" cy="167350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266" name="TextBox 2"/>
          <p:cNvSpPr txBox="1"/>
          <p:nvPr>
            <p:custDataLst>
              <p:tags r:id="rId16"/>
            </p:custDataLst>
          </p:nvPr>
        </p:nvSpPr>
        <p:spPr>
          <a:xfrm>
            <a:off x="6575750" y="4103118"/>
            <a:ext cx="2847203" cy="138171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评估渠道效果：定期评估渠道效果，及时调整优化策略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30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镍钴矿营销渠道的管理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营销渠道的管理目标</a:t>
            </a:r>
            <a:endParaRPr lang="zh-CN" altLang="en-US"/>
          </a:p>
        </p:txBody>
      </p:sp>
      <p:sp>
        <p:nvSpPr>
          <p:cNvPr id="1049338" name="圆角矩形 26"/>
          <p:cNvSpPr/>
          <p:nvPr>
            <p:custDataLst>
              <p:tags r:id="rId2"/>
            </p:custDataLst>
          </p:nvPr>
        </p:nvSpPr>
        <p:spPr>
          <a:xfrm>
            <a:off x="694800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0" name="圆角矩形 28"/>
          <p:cNvSpPr/>
          <p:nvPr>
            <p:custDataLst>
              <p:tags r:id="rId3"/>
            </p:custDataLst>
          </p:nvPr>
        </p:nvSpPr>
        <p:spPr>
          <a:xfrm>
            <a:off x="697301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42" name="文本框 31"/>
          <p:cNvSpPr txBox="1"/>
          <p:nvPr>
            <p:custDataLst>
              <p:tags r:id="rId4"/>
            </p:custDataLst>
          </p:nvPr>
        </p:nvSpPr>
        <p:spPr>
          <a:xfrm>
            <a:off x="847332" y="2182904"/>
            <a:ext cx="2246865" cy="335142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提高销售效率：通过优化渠道结构，提高销售效率，降低销售成本。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圆角矩形 29"/>
          <p:cNvSpPr/>
          <p:nvPr>
            <p:custDataLst>
              <p:tags r:id="rId5"/>
            </p:custDataLst>
          </p:nvPr>
        </p:nvSpPr>
        <p:spPr>
          <a:xfrm>
            <a:off x="3442886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6" name="圆角矩形 32"/>
          <p:cNvSpPr/>
          <p:nvPr>
            <p:custDataLst>
              <p:tags r:id="rId6"/>
            </p:custDataLst>
          </p:nvPr>
        </p:nvSpPr>
        <p:spPr>
          <a:xfrm>
            <a:off x="3445386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8" name="文本框 34"/>
          <p:cNvSpPr txBox="1"/>
          <p:nvPr>
            <p:custDataLst>
              <p:tags r:id="rId7"/>
            </p:custDataLst>
          </p:nvPr>
        </p:nvSpPr>
        <p:spPr>
          <a:xfrm>
            <a:off x="3597919" y="2182904"/>
            <a:ext cx="2244111" cy="33527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增强市场竞争力：通过建立有效的渠道管理机制，增强企业在市场竞争中的竞争力。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3"/>
          <p:cNvSpPr/>
          <p:nvPr>
            <p:custDataLst>
              <p:tags r:id="rId8"/>
            </p:custDataLst>
          </p:nvPr>
        </p:nvSpPr>
        <p:spPr>
          <a:xfrm>
            <a:off x="6190971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2" name="圆角矩形 4"/>
          <p:cNvSpPr/>
          <p:nvPr>
            <p:custDataLst>
              <p:tags r:id="rId9"/>
            </p:custDataLst>
          </p:nvPr>
        </p:nvSpPr>
        <p:spPr>
          <a:xfrm>
            <a:off x="6193472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4" name="文本框 5"/>
          <p:cNvSpPr txBox="1"/>
          <p:nvPr>
            <p:custDataLst>
              <p:tags r:id="rId10"/>
            </p:custDataLst>
          </p:nvPr>
        </p:nvSpPr>
        <p:spPr>
          <a:xfrm>
            <a:off x="6345379" y="2182904"/>
            <a:ext cx="2244111" cy="33527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提高客户满意度：通过提供优质的产品和服务，提高客户满意度，建立良好的客户关系。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圆角矩形 8"/>
          <p:cNvSpPr/>
          <p:nvPr>
            <p:custDataLst>
              <p:tags r:id="rId11"/>
            </p:custDataLst>
          </p:nvPr>
        </p:nvSpPr>
        <p:spPr>
          <a:xfrm>
            <a:off x="8939057" y="1768440"/>
            <a:ext cx="2551815" cy="393820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8" name="圆角矩形 9"/>
          <p:cNvSpPr/>
          <p:nvPr>
            <p:custDataLst>
              <p:tags r:id="rId12"/>
            </p:custDataLst>
          </p:nvPr>
        </p:nvSpPr>
        <p:spPr>
          <a:xfrm>
            <a:off x="8941557" y="1768440"/>
            <a:ext cx="2546996" cy="2092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0" name="文本框 10"/>
          <p:cNvSpPr txBox="1"/>
          <p:nvPr>
            <p:custDataLst>
              <p:tags r:id="rId13"/>
            </p:custDataLst>
          </p:nvPr>
        </p:nvSpPr>
        <p:spPr>
          <a:xfrm>
            <a:off x="9093464" y="2182904"/>
            <a:ext cx="2244111" cy="33527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促进企业持续发展：通过制定合理的渠道管理策略，促进企业持续发展，实现长期盈利。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https://d.book118.com/818022110135006037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1_2"/>
  <p:tag name="KSO_WM_UNIT_INDEX" val="1_1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3_1"/>
  <p:tag name="KSO_WM_UNIT_INDEX" val="1_3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4_1"/>
  <p:tag name="KSO_WM_UNIT_INDEX" val="1_4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i*1_5_1"/>
  <p:tag name="KSO_WM_UNIT_INDEX" val="1_5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4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42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1"/>
  <p:tag name="KSO_WM_UNIT_INDEX" val="1_5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2"/>
  <p:tag name="KSO_WM_UNIT_INDEX" val="1_5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09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微软雅黑</vt:lpstr>
      <vt:lpstr>宋体</vt:lpstr>
      <vt:lpstr>Office Theme</vt:lpstr>
      <vt:lpstr>镍钴矿的营销渠道管理</vt:lpstr>
      <vt:lpstr>目录</vt:lpstr>
      <vt:lpstr>镍钴矿营销渠道概述</vt:lpstr>
      <vt:lpstr>营销渠道的定义和作用</vt:lpstr>
      <vt:lpstr>镍钴矿营销渠道的特点</vt:lpstr>
      <vt:lpstr>营销渠道的参与者</vt:lpstr>
      <vt:lpstr>镍钴矿营销渠道的选择与优化</vt:lpstr>
      <vt:lpstr>营销渠道选择的原则和标准</vt:lpstr>
      <vt:lpstr>营销渠道选择的影响因素</vt:lpstr>
      <vt:lpstr>营销渠道的优化策略</vt:lpstr>
      <vt:lpstr>镍钴矿营销渠道的管理</vt:lpstr>
      <vt:lpstr>营销渠道的管理目标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2024-09-17T23:47:05.336</cp:lastPrinted>
  <dcterms:created xsi:type="dcterms:W3CDTF">2024-09-17T15:47:05Z</dcterms:created>
  <dcterms:modified xsi:type="dcterms:W3CDTF">2024-09-17T15:47:07Z</dcterms:modified>
</cp:coreProperties>
</file>