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346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42D20-4F25-4E18-B6A2-04337102F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0C610-FD08-484C-B66E-2E55DD218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FD832-B021-46FB-9318-5DAA931BF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4F88D-0988-472D-8C69-DD9A43BAA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B5F71-AA9D-48EC-949A-5FA99DFEC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53B1B-C516-443E-9F15-7CE169B9E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331DEB-75BC-4825-AAA1-F99A1DD0D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C9F5E-1BBB-4E7A-89B9-EF46D2D2C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F8015-FBD0-453F-9331-3F0F3F974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1CD9F-289A-4BAC-A6E6-95D03E6E8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2B417-6B9D-44A4-8F17-5029DF15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37" r:id="rId2"/>
    <p:sldLayoutId id="2147486638" r:id="rId3"/>
    <p:sldLayoutId id="2147486639" r:id="rId4"/>
    <p:sldLayoutId id="2147486640" r:id="rId5"/>
    <p:sldLayoutId id="2147486641" r:id="rId6"/>
    <p:sldLayoutId id="2147486642" r:id="rId7"/>
    <p:sldLayoutId id="2147486643" r:id="rId8"/>
    <p:sldLayoutId id="2147486644" r:id="rId9"/>
    <p:sldLayoutId id="2147486645" r:id="rId10"/>
    <p:sldLayoutId id="214748664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12" Type="http://schemas.openxmlformats.org/officeDocument/2006/relationships/tags" Target="../tags/tag311.xml" /><Relationship Id="rId13" Type="http://schemas.openxmlformats.org/officeDocument/2006/relationships/tags" Target="../tags/tag312.xml" /><Relationship Id="rId14" Type="http://schemas.openxmlformats.org/officeDocument/2006/relationships/tags" Target="../tags/tag313.xml" /><Relationship Id="rId15" Type="http://schemas.openxmlformats.org/officeDocument/2006/relationships/tags" Target="../tags/tag314.xml" /><Relationship Id="rId16" Type="http://schemas.openxmlformats.org/officeDocument/2006/relationships/tags" Target="../tags/tag315.xml" /><Relationship Id="rId17" Type="http://schemas.openxmlformats.org/officeDocument/2006/relationships/tags" Target="../tags/tag316.xml" /><Relationship Id="rId18" Type="http://schemas.openxmlformats.org/officeDocument/2006/relationships/tags" Target="../tags/tag317.xml" /><Relationship Id="rId19" Type="http://schemas.openxmlformats.org/officeDocument/2006/relationships/tags" Target="../tags/tag318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12" Type="http://schemas.openxmlformats.org/officeDocument/2006/relationships/tags" Target="../tags/tag329.xml" /><Relationship Id="rId13" Type="http://schemas.openxmlformats.org/officeDocument/2006/relationships/tags" Target="../tags/tag330.xml" /><Relationship Id="rId2" Type="http://schemas.openxmlformats.org/officeDocument/2006/relationships/tags" Target="../tags/tag319.xml" /><Relationship Id="rId3" Type="http://schemas.openxmlformats.org/officeDocument/2006/relationships/tags" Target="../tags/tag320.xml" /><Relationship Id="rId4" Type="http://schemas.openxmlformats.org/officeDocument/2006/relationships/tags" Target="../tags/tag321.xml" /><Relationship Id="rId5" Type="http://schemas.openxmlformats.org/officeDocument/2006/relationships/tags" Target="../tags/tag322.xml" /><Relationship Id="rId6" Type="http://schemas.openxmlformats.org/officeDocument/2006/relationships/tags" Target="../tags/tag323.xml" /><Relationship Id="rId7" Type="http://schemas.openxmlformats.org/officeDocument/2006/relationships/tags" Target="../tags/tag324.xml" /><Relationship Id="rId8" Type="http://schemas.openxmlformats.org/officeDocument/2006/relationships/tags" Target="../tags/tag325.xml" /><Relationship Id="rId9" Type="http://schemas.openxmlformats.org/officeDocument/2006/relationships/tags" Target="../tags/tag32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31.xml" /><Relationship Id="rId3" Type="http://schemas.openxmlformats.org/officeDocument/2006/relationships/tags" Target="../tags/tag332.xml" /><Relationship Id="rId4" Type="http://schemas.openxmlformats.org/officeDocument/2006/relationships/tags" Target="../tags/tag33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2.xml" /><Relationship Id="rId11" Type="http://schemas.openxmlformats.org/officeDocument/2006/relationships/tags" Target="../tags/tag343.xml" /><Relationship Id="rId12" Type="http://schemas.openxmlformats.org/officeDocument/2006/relationships/tags" Target="../tags/tag344.xml" /><Relationship Id="rId13" Type="http://schemas.openxmlformats.org/officeDocument/2006/relationships/tags" Target="../tags/tag345.xml" /><Relationship Id="rId2" Type="http://schemas.openxmlformats.org/officeDocument/2006/relationships/tags" Target="../tags/tag334.xml" /><Relationship Id="rId3" Type="http://schemas.openxmlformats.org/officeDocument/2006/relationships/tags" Target="../tags/tag33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tags" Target="../tags/tag341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3123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《内科学总复习》PPT课件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内科概述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呼吸系统疾病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循环系统疾病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消化系统疾病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泌尿系统疾病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内科概述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内科医生：内科医生是经过专业培训，具备诊断和治疗内科疾病能力的医生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内科的定义：内科是一门研究人体内部器官、系统以及疾病的医学学科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内科的分类：根据疾病性质和治疗方法，内科可分为多个专业领域，如心血管内科、呼吸内科、消化内科等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内科疾病：内科疾病是指涉及人体内部器官、系统的疾病，如心脏病、高血压、糖尿病等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常见疾病</a:t>
            </a:r>
            <a:endParaRPr lang="zh-CN" altLang="en-US"/>
          </a:p>
        </p:txBody>
      </p:sp>
      <p:cxnSp>
        <p:nvCxnSpPr>
          <p:cNvPr id="3145735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8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消化系统疾病：包括胃炎、胃溃疡、肝硬化等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0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内分泌与代谢系统疾病：包括糖尿病、甲状腺疾病等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2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血液系统疾病：包括贫血、白血病、淋巴瘤等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心血管系统疾病：包括冠心病、高血压、心肌炎等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6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呼吸系统疾病：包括肺炎、支气管炎、哮喘等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8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神经系统疾病：包括脑梗塞、脑出血、癫痫等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7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0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泌尿系统疾病：包括肾炎、肾结石、尿路感染等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4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6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8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9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0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2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4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诊断方法</a:t>
            </a:r>
            <a:endParaRPr lang="zh-CN" altLang="en-US"/>
          </a:p>
        </p:txBody>
      </p:sp>
      <p:sp>
        <p:nvSpPr>
          <p:cNvPr id="104915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病史采集：通过询问患者或其家属了解病情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体格检查：对患者的身体进行检查，以确定病变部位和性质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实验室检查：通过血液、尿液等标本进行化验，以辅助诊断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影像学检查：通过X线、CT、MRI等影像学手段进行检查，以进一步明确病变部位和性质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呼吸系统疾病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支气管哮喘</a:t>
            </a:r>
            <a:endParaRPr lang="zh-CN" altLang="en-US"/>
          </a:p>
        </p:txBody>
      </p:sp>
      <p:sp>
        <p:nvSpPr>
          <p:cNvPr id="104926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定义：支气管哮喘是一种慢性气道炎症性疾病，以气道高反应性和可变气流受限为特征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病因：遗传、环境、免疫等因素均可导致支气管哮喘的发生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症状：喘息、气急、胸闷、咳嗽等，可自行缓解或经治疗后缓解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治疗：避免接触过敏原，使用抗炎、平喘药物，必要时进行机械通气等治疗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慢性阻塞性肺疾病</a:t>
            </a:r>
            <a:endParaRPr lang="zh-CN" altLang="en-US"/>
          </a:p>
        </p:txBody>
      </p:sp>
      <p:sp>
        <p:nvSpPr>
          <p:cNvPr id="104933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病因：主要与吸烟、空气污染、职业暴露等因素有关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定义：慢性阻塞性肺疾病是一种常见的呼吸系统疾病，以持续气流受限为特征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临床表现：咳嗽、咳痰、喘息、胸闷等症状，严重时可出现呼吸困难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治疗：以药物治疗为主，包括支气管舒张剂、抗炎药物等，同时配合氧疗、机械通气等辅助治疗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肺癌</a:t>
            </a:r>
            <a:endParaRPr lang="zh-CN" altLang="en-US"/>
          </a:p>
        </p:txBody>
      </p:sp>
      <p:sp>
        <p:nvSpPr>
          <p:cNvPr id="104938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定义：肺癌是一种起源于肺部的恶性肿瘤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病因：吸烟、空气污染、职业暴露等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症状：咳嗽、咳痰、胸痛、呼吸困难等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诊断方法：X线检查、CT检查、病理学检查等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治疗：手术切除、放疗、化疗等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呼吸衰竭</a:t>
            </a:r>
            <a:endParaRPr lang="zh-CN" altLang="en-US"/>
          </a:p>
        </p:txBody>
      </p:sp>
      <p:sp>
        <p:nvSpPr>
          <p:cNvPr id="104945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临床表现：呼吸衰竭的临床表现包括呼吸困难、发绀、意识障碍等。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5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呼吸衰竭是指各种原因引起的肺通气和（或）换气功能严重障碍，使静息状态下亦不能维持足够的气体交换，导致低氧血症伴（或不伴）高碳酸血症，进而引起一系列病理生理改变和相应临床表现的综合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病因：呼吸衰竭的病因包括呼吸道阻塞、肺组织病变、胸廓活动受限等。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治疗：呼吸衰竭的治疗包括氧疗、机械通气、药物治疗等。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2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循环系统疾病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高血压</a:t>
            </a:r>
            <a:endParaRPr lang="zh-CN" altLang="en-US"/>
          </a:p>
        </p:txBody>
      </p:sp>
      <p:sp>
        <p:nvSpPr>
          <p:cNvPr id="104957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定义：高血压是一种常见的慢性疾病，指血液在血管中流动时对血管壁造成的压力持续高于正常水平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病因：遗传、年龄、性别、饮食、生活习惯等多种因素均可导致高血压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症状：头痛、头晕、心悸、胸闷、心前区不适等，严重时可导致心脑血管疾病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治疗：药物治疗为主，同时配合饮食控制和适量运动，治疗目标是将血压控制在正常范围内，减少并发症的发生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冠心病</a:t>
            </a:r>
            <a:endParaRPr lang="zh-CN" altLang="en-US"/>
          </a:p>
        </p:txBody>
      </p:sp>
      <p:sp>
        <p:nvSpPr>
          <p:cNvPr id="104963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定义：冠心病是冠状动脉粥样硬化性心脏病的简称，指冠状动脉粥样硬化使血管腔狭窄或阻塞，导致心肌缺血、缺氧或坏死而引起的心脏病。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病因：主要与高血压、高血脂、糖尿病、吸烟、肥胖等因素有关。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症状：常见症状包括心绞痛、胸闷、气短等。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治疗：治疗包括药物治疗、介入治疗和手术治疗等。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心力衰竭</a:t>
            </a:r>
            <a:endParaRPr lang="zh-CN" altLang="en-US"/>
          </a:p>
        </p:txBody>
      </p:sp>
      <p:sp>
        <p:nvSpPr>
          <p:cNvPr id="104968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定义：由于心脏功能或结构异常导致心室收缩或舒张功能降低，不能有效泵血，不能满足全身组织器官代谢需求的一种临床综合征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病因：高血压、冠心病、瓣膜病、心肌病、心肌炎等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临床表现：呼吸困难、乏力、液体潴留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治疗：去除病因、改善生活方式、药物治疗、器械治疗、手术治疗等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心肌炎</a:t>
            </a:r>
            <a:endParaRPr lang="zh-CN" altLang="en-US"/>
          </a:p>
        </p:txBody>
      </p:sp>
      <p:sp>
        <p:nvSpPr>
          <p:cNvPr id="10497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定义：心肌炎是指心肌发生炎症性病变，通常由病毒感染引起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诊断方法：通过心电图、心肌酶谱、心脏超声等检查手段确诊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治疗：以对症治疗为主，包括休息、吸氧、控制感染等，严重者需进行心脏移植手术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症状：发热、乏力、胸痛、心悸、呼吸困难等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  <p:sp>
        <p:nvSpPr>
          <p:cNvPr id="104983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消化系统疾病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胃炎</a:t>
            </a:r>
            <a:endParaRPr lang="zh-CN" altLang="en-US"/>
          </a:p>
        </p:txBody>
      </p:sp>
      <p:sp>
        <p:nvSpPr>
          <p:cNvPr id="1049876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胃炎的分类：急性胃炎、慢性胃炎、慢性萎缩性胃炎等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8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胃炎的病因：幽门螺杆菌感染、药物刺激、饮食不当等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胃炎的症状：上腹部疼痛、恶心、呕吐、嗳气等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胃炎的诊断方法：胃镜检查、病理检查等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胃炎的治疗方法：药物治疗、饮食调理等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9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消化性溃疡</a:t>
            </a:r>
            <a:endParaRPr lang="zh-CN" altLang="en-US"/>
          </a:p>
        </p:txBody>
      </p:sp>
      <p:sp>
        <p:nvSpPr>
          <p:cNvPr id="104992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定义：消化性溃疡是一种常见的胃肠道疾病，主要发生于胃和十二指肠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病因：主要与胃酸和胃蛋白酶的消化作用有关，通常是由于幽门螺杆菌感染所致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临床表现：上腹部疼痛、反酸、嗳气、恶心、呕吐等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治疗：以药物治疗为主，包括抑制胃酸分泌、保护胃黏膜、抗幽门螺杆菌治疗等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9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肝硬化</a:t>
            </a:r>
            <a:endParaRPr lang="zh-CN" altLang="en-US"/>
          </a:p>
        </p:txBody>
      </p:sp>
      <p:sp>
        <p:nvSpPr>
          <p:cNvPr id="104999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定义：肝硬化是一种慢性、进行性、弥漫性肝病，由一种或多种病因长期或反复作用所致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病因：常见病因包括病毒性肝炎、慢性酒精中毒、非酒精性脂肪性肝病等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病理生理：肝硬化时，肝细胞发生坏死和再生，导致肝结构紊乱，功能异常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临床表现：早期可无症状，后期可出现肝功能减退、门静脉高压等表现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诊断：通过病史、体检、实验室检查和影像学检查综合判断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治疗：针对病因治疗，同时给予保肝、降酶、利尿等对症治疗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500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胰腺炎</a:t>
            </a:r>
            <a:endParaRPr lang="zh-CN" altLang="en-US"/>
          </a:p>
        </p:txBody>
      </p:sp>
      <p:sp>
        <p:nvSpPr>
          <p:cNvPr id="10500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定义：胰腺炎是指胰腺组织发生的炎症性病变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00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病因：常见病因包括胆道疾病、酗酒、暴饮暴食等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00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症状：腹痛、腹胀、恶心、呕吐、发热等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00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治疗：保守治疗和手术治疗，根据病情选择合适的治疗方案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501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06</a:t>
            </a:r>
            <a:endParaRPr lang="zh-CN" altLang="en-US"/>
          </a:p>
        </p:txBody>
      </p:sp>
      <p:sp>
        <p:nvSpPr>
          <p:cNvPr id="105013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泌尿系统疾病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/>
        <p:cNvGrpSpPr/>
        <p:nvPr/>
      </p:nvGrpSpPr>
      <p:grpSpPr>
        <a:xfrm>
          <a:off x="0" y="0"/>
          <a:ext cx="0" cy="0"/>
        </a:xfrm>
      </p:grpSpPr>
      <p:sp>
        <p:nvSpPr>
          <p:cNvPr id="10501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肾小球肾炎</a:t>
            </a:r>
            <a:endParaRPr lang="zh-CN" altLang="en-US"/>
          </a:p>
        </p:txBody>
      </p:sp>
      <p:sp>
        <p:nvSpPr>
          <p:cNvPr id="105017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定义：肾小球肾炎是一种常见的肾脏疾病，由免疫介导性炎症疾病引起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8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病因：感染、遗传、免疫、环境等因素均可导致肾小球肾炎的发生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8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症状：血尿、蛋白尿、水肿、高血压、肾小球滤过率减低、尿量减少等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9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治疗：一般治疗、对症治疗、免疫治疗等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https://d.book118.com/818023123142006036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3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6"/>
  <p:tag name="KSO_WM_UNIT_TYPE" val="e"/>
  <p:tag name="KSO_WM_UNIT_VALUE" val="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3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《内科学总复习》PPT课件</vt:lpstr>
      <vt:lpstr>目录</vt:lpstr>
      <vt:lpstr>添加章节标题</vt:lpstr>
      <vt:lpstr>内科概述</vt:lpstr>
      <vt:lpstr>定义与分类</vt:lpstr>
      <vt:lpstr>常见疾病</vt:lpstr>
      <vt:lpstr>诊断方法</vt:lpstr>
      <vt:lpstr>呼吸系统疾病</vt:lpstr>
      <vt:lpstr>支气管哮喘</vt:lpstr>
      <vt:lpstr>慢性阻塞性肺疾病</vt:lpstr>
      <vt:lpstr>肺癌</vt:lpstr>
      <vt:lpstr>呼吸衰竭</vt:lpstr>
      <vt:lpstr>循环系统疾病</vt:lpstr>
      <vt:lpstr>高血压</vt:lpstr>
      <vt:lpstr>冠心病</vt:lpstr>
      <vt:lpstr>心力衰竭</vt:lpstr>
      <vt:lpstr>心肌炎</vt:lpstr>
      <vt:lpstr>消化系统疾病</vt:lpstr>
      <vt:lpstr>胃炎</vt:lpstr>
      <vt:lpstr>消化性溃疡</vt:lpstr>
      <vt:lpstr>肝硬化</vt:lpstr>
      <vt:lpstr>胰腺炎</vt:lpstr>
      <vt:lpstr>泌尿系统疾病</vt:lpstr>
      <vt:lpstr>肾小球肾炎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2024-09-16T12:43:11.335</cp:lastPrinted>
  <dcterms:created xsi:type="dcterms:W3CDTF">2024-09-16T04:43:11Z</dcterms:created>
  <dcterms:modified xsi:type="dcterms:W3CDTF">2024-09-16T04:43:14Z</dcterms:modified>
</cp:coreProperties>
</file>