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CD989-4075-4FBD-946C-C6D0B719B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F4103-99E8-49F1-B1D6-EB5E32011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FE3E7-F61B-4A55-B7A9-37B69ACBD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0EE84-F68F-43BB-B551-82BB6A9B7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45A510-9513-4F41-A6EE-F84A9FAFD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680E07-DC28-4D2C-892C-A889298F6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AA58F2-47AB-4A8A-B4A5-8623FB083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26EFF-EFF0-4D7C-B1B0-F7617F2B3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618CFB-CDC6-4B29-8B8D-D8CDF1B71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C0AA6-600C-429E-8D6B-765A6782F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6D154-103C-4CD8-BC4C-F93F79F7A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2702004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哮喘护理推荐用药指南\n## 1.哮喘的基本概念与病因\n### 1.1哮喘的定义与症状\n### 1.2哮喘的发病原因\n### 1.3哮喘的分型与分级\n## 2.哮喘的药物治疗原则\n### 2.1哮喘药物的分类与作用\n### 2.2哮喘药物的选择依据\n### 2.3哮喘药物的联合治疗\n## 3.哮喘护理推荐用药方案\n### 3.1轻度哮喘的用药方案\n### 3.2中度哮喘的用药方案\n### 3.3重度哮喘的用药方案\n## 4.哮喘患者用药的注意事项\n### 4.1哮喘药物的用药剂量与时间\n### 4.2哮喘药物可能产生的副作用\n### 4.3哮喘患者用药的依从性与监测\n## 5.哮喘护理的综合措施\n### 5.1哮喘患者的日常生活护理\n### 5.2哮喘患者的生活环境与心理调适\n### 5.3哮喘患者的健康教育与管理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7900"/>
              <a:t>哮喘护理推荐用药指南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哮喘的基本概念与病因</a:t>
            </a:r>
            <a:endParaRPr/>
          </a:p>
        </p:txBody>
      </p:sp>
      <p:sp>
        <p:nvSpPr>
          <p:cNvPr id="14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哮喘是一种慢性炎性气道疾病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以气道高反应性和气道炎症为特征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表现为反复发作的喘息、咳嗽、气促等症状</a:t>
                </a:r>
                <a:endParaRPr/>
              </a:p>
            </p:txBody>
          </p:sp>
        </p:grpSp>
        <p:grpSp>
          <p:nvGrpSpPr>
            <p:cNvPr id="18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哮喘的症状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喘息：呼气时出现哮鸣音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咳嗽：干咳或带痰的咳嗽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气促：活动后感到呼吸困难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胸闷：感觉胸部紧缩感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憋气：呼吸急促，无法说话</a:t>
                </a:r>
                <a:endParaRPr/>
              </a:p>
            </p:txBody>
          </p: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哮喘的定义与症状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遗传因素：哮喘具有一定的遗传倾向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父母双方或一方患有哮喘的孩子更容易患病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遗传因素与环境因素共同作用导致哮喘发病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环境因素：如过敏原、病毒感染、空气污染等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过敏原：如花粉、尘螨、动物皮屑等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病毒感染：如流感、腺病毒等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空气污染：如烟雾、粉尘等</a:t>
                </a:r>
                <a:endParaRPr/>
              </a:p>
            </p:txBody>
          </p:sp>
          <p:pic>
            <p:nvPicPr>
              <p:cNvPr id="19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免疫系统异常：免疫系统对某些物质过敏反应过度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导致气道炎症和痉挛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引发哮喘症状</a:t>
                </a:r>
                <a:endParaRPr/>
              </a:p>
            </p:txBody>
          </p:sp>
          <p:pic>
            <p:nvPicPr>
              <p:cNvPr id="20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哮喘的发病原因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哮喘的分型与分级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哮喘的分型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过敏性哮喘：过敏原引起的哮喘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非过敏性哮喘：非过敏原引起的哮喘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混合性哮喘：过敏原和非过敏原共同引起的哮喘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哮喘的分级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轻度哮喘：症状轻微，对日常生活影响较小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中度哮喘：症状较重，对日常生活有一定影响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重度哮喘：症状严重，对日常生活影响大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哮喘的药物治疗原则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23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24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25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26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28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29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支气管舒张剂：放松支气管平滑肌，缓解气道痉挛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2888139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短效支气管舒张剂：如沙丁胺醇、特布他林等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长效支气管舒张剂：如沙美特罗、福莫特罗等</a:t>
                </a:r>
                <a:endParaRPr/>
              </a:p>
            </p:txBody>
          </p:sp>
        </p:grpSp>
        <p:grpSp>
          <p:nvGrpSpPr>
            <p:cNvPr id="231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289074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糖皮质激素：如布地奈德、氟替卡松等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口服激素：如泼尼松、强的松等</a:t>
                </a:r>
                <a:endParaRPr/>
              </a:p>
            </p:txBody>
          </p:sp>
          <p:sp>
            <p:nvSpPr>
              <p:cNvPr id="23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激素类药物：抗炎、抗过敏，减轻气道炎症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35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免疫抑制剂：抑制免疫反应，降低气道炎症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环孢素A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硫唑嘌呤</a:t>
                </a:r>
                <a:endParaRPr/>
              </a:p>
            </p:txBody>
          </p:sp>
        </p:grpSp>
        <p:grpSp>
          <p:nvGrpSpPr>
            <p:cNvPr id="237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抗IgE抗体：如奥马珠单抗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抗IL-5抗体：如美泊利单抗</a:t>
                </a:r>
                <a:endParaRPr/>
              </a:p>
            </p:txBody>
          </p:sp>
          <p:sp>
            <p:nvSpPr>
              <p:cNvPr id="239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生物制剂：针对哮喘的炎症介质，抑制炎症反应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哮喘药物的分类与作用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根据哮喘分型选择药物</a:t>
                </a:r>
                <a:endParaRPr/>
              </a:p>
            </p:txBody>
          </p:sp>
          <p:sp>
            <p:nvSpPr>
              <p:cNvPr id="24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过敏性哮喘：选择抗过敏药物和支气管舒张剂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非过敏性哮喘：选择非抗过敏药物和支气管舒张剂</a:t>
                </a:r>
                <a:endParaRPr/>
              </a:p>
            </p:txBody>
          </p:sp>
        </p:grpSp>
        <p:grpSp>
          <p:nvGrpSpPr>
            <p:cNvPr id="24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根据哮喘分级选择药物</a:t>
                </a:r>
                <a:endParaRPr/>
              </a:p>
            </p:txBody>
          </p:sp>
          <p:sp>
            <p:nvSpPr>
              <p:cNvPr id="24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轻度哮喘：选择短效支气管舒张剂和/或激素类药物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中度哮喘：选择长效支气管舒张剂和/或激素类药物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重度哮喘：选择长效支气管舒张剂、激素类药物和/或免疫抑制剂</a:t>
                </a:r>
                <a:endParaRPr/>
              </a:p>
            </p:txBody>
          </p:sp>
        </p:grpSp>
        <p:grpSp>
          <p:nvGrpSpPr>
            <p:cNvPr id="25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根据患者的年龄、体重和并发症选择药物</a:t>
                </a:r>
                <a:endParaRPr/>
              </a:p>
            </p:txBody>
          </p:sp>
          <p:sp>
            <p:nvSpPr>
              <p:cNvPr id="25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儿童、孕妇和老年人需要特殊关注药物的安全性和剂量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肥胖患者需要关注激素类药物的剂量和给药方式</a:t>
                </a:r>
                <a:endParaRPr/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哮喘药物的选择依据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提高疗效，降低副作用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常见的联合治疗方案：短效支气管舒张剂+激素类药物，长效支气管舒张剂+激素类药物</a:t>
                </a:r>
                <a:endParaRPr/>
              </a:p>
            </p:txBody>
          </p:sp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支气管舒张剂与激素类药物的联合使用</a:t>
                </a:r>
                <a:endParaRPr/>
              </a:p>
            </p:txBody>
          </p:sp>
        </p:grpSp>
        <p:grpSp>
          <p:nvGrpSpPr>
            <p:cNvPr id="26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降低激素类药物的剂量，减轻副作用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常见的联合治疗方案：环孢素A+激素类药物，硫唑嘌呤+激素类药物</a:t>
                </a:r>
                <a:endParaRPr/>
              </a:p>
            </p:txBody>
          </p:sp>
          <p:sp>
            <p:nvSpPr>
              <p:cNvPr id="26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免疫抑制剂与激素类药物的联合使用</a:t>
                </a:r>
                <a:endParaRPr/>
              </a:p>
            </p:txBody>
          </p:sp>
        </p:grpSp>
        <p:grpSp>
          <p:nvGrpSpPr>
            <p:cNvPr id="26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提高疗效，降低副作用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常见的联合治疗方案：抗IgE抗体+激素类药物，抗IL-5抗体+激素类药物</a:t>
                </a:r>
                <a:endParaRPr/>
              </a:p>
            </p:txBody>
          </p:sp>
          <p:sp>
            <p:nvSpPr>
              <p:cNvPr id="26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生物制剂与激素类药物的联合使用</a:t>
                </a:r>
                <a:endParaRPr/>
              </a:p>
            </p:txBody>
          </p:sp>
        </p:grpSp>
      </p:grpSp>
      <p:pic>
        <p:nvPicPr>
          <p:cNvPr id="26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哮喘药物的联合治疗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哮喘护理推荐用药方案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短效支气管舒张剂按需使用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如沙丁胺醇，必要时吸入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一般不需要长期使用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激素类药物按需使用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如布地奈德，必要时吸入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一般不需要长期使用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轻度哮喘的用药方案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https://d.book118.com/818027020044006037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哮喘护理推荐用药指南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2024-09-17T02:18:23.696</cp:lastPrinted>
  <dcterms:created xsi:type="dcterms:W3CDTF">2024-09-16T18:18:23Z</dcterms:created>
  <dcterms:modified xsi:type="dcterms:W3CDTF">2024-09-16T18:18:25Z</dcterms:modified>
</cp:coreProperties>
</file>