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75628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96C1D-6D0B-44ED-8DCA-F1B4C1A0E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54CF1-DE1B-4FBD-9B35-C6163382D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8294D-1EDF-4DEA-948B-E6DF3734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9924F-E681-474E-956E-38A843A6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16582-D03E-47BF-B91D-C1712CD24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ED6C38-69A1-4D1A-9519-5D9DB79D4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E5054-DEE9-42CD-976C-2AA6E0550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54C05-4A7F-426E-A964-BB1EE7BB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97A70-CE03-4C35-909F-461FD0A27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10A39-08F1-494B-8ACB-16EFA806A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CBC49-471B-4C72-956E-B6E594AC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71200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943122" y="2515737"/>
            <a:ext cx="6741794" cy="2249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62"/>
              </a:lnSpc>
            </a:pPr>
            <a:endParaRPr lang="Arial" altLang="Arial" sz="100"/>
          </a:p>
          <a:p>
            <a:pPr marL="2577464" indent="-2482214" algn="l" rtl="0" eaLnBrk="0">
              <a:lnSpc>
                <a:spcPct val="110000"/>
              </a:lnSpc>
            </a:pPr>
            <a:r>
              <a:rPr sz="4300" kern="0" spc="5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农业补贴机具核验机具报废</a:t>
            </a:r>
            <a:r>
              <a:rPr sz="4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3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与更新</a:t>
            </a:r>
            <a:endParaRPr lang="SimHei" altLang="SimHei" sz="43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12700" algn="l" rtl="0" eaLnBrk="0">
              <a:lnSpc>
                <a:spcPts val="2331"/>
              </a:lnSpc>
              <a:spcBef>
                <a:spcPts val="1"/>
              </a:spcBef>
            </a:pPr>
            <a:r>
              <a:rPr sz="2800" kern="0" spc="30" baseline="5283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</a:t>
            </a:r>
            <a:r>
              <a:rPr sz="2800" kern="0" spc="30" baseline="5283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&lt;</a:t>
            </a:r>
            <a:r>
              <a:rPr sz="2800" kern="0" spc="0" baseline="5283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XXX</a:t>
            </a:r>
            <a:r>
              <a:rPr sz="2800" kern="0" spc="30" baseline="5283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&gt;</a:t>
            </a:r>
            <a:r>
              <a:rPr sz="1800" kern="0" spc="3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</a:t>
            </a:r>
            <a:r>
              <a:rPr sz="1800" kern="0" spc="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汇报时</a:t>
            </a:r>
            <a:r>
              <a:rPr sz="18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间：2023-12-07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2115947" y="1421983"/>
            <a:ext cx="6958330" cy="3175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9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200" b="1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42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007995" algn="l" rtl="0" eaLnBrk="0">
              <a:lnSpc>
                <a:spcPct val="98000"/>
              </a:lnSpc>
              <a:spcBef>
                <a:spcPts val="638"/>
              </a:spcBef>
            </a:pPr>
            <a:r>
              <a:rPr sz="21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</a:t>
            </a:r>
            <a:endParaRPr lang="SimHei" altLang="SimHei" sz="2100"/>
          </a:p>
          <a:p>
            <a:pPr marL="3007995" algn="l" rtl="0" eaLnBrk="0">
              <a:lnSpc>
                <a:spcPct val="98000"/>
              </a:lnSpc>
              <a:spcBef>
                <a:spcPts val="1381"/>
              </a:spcBef>
            </a:pPr>
            <a:r>
              <a:rPr sz="21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·农业补贴机具报废</a:t>
            </a:r>
            <a:endParaRPr lang="SimHei" altLang="SimHei" sz="2100"/>
          </a:p>
          <a:p>
            <a:pPr marL="3007995" algn="l" rtl="0" eaLnBrk="0">
              <a:lnSpc>
                <a:spcPct val="97000"/>
              </a:lnSpc>
              <a:spcBef>
                <a:spcPts val="1389"/>
              </a:spcBef>
            </a:pPr>
            <a:r>
              <a:rPr sz="2100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·农业补贴机具更新</a:t>
            </a:r>
            <a:endParaRPr lang="SimHei" altLang="SimHei" sz="2100"/>
          </a:p>
          <a:p>
            <a:pPr algn="r" rtl="0" eaLnBrk="0">
              <a:lnSpc>
                <a:spcPct val="98000"/>
              </a:lnSpc>
              <a:spcBef>
                <a:spcPts val="1398"/>
              </a:spcBef>
            </a:pPr>
            <a:r>
              <a:rPr sz="2100" kern="0" spc="-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·农业补贴机具管理的建议和措施</a:t>
            </a:r>
            <a:endParaRPr lang="SimHei" altLang="SimHei" sz="2100"/>
          </a:p>
          <a:p>
            <a:pPr algn="l" rtl="0" eaLnBrk="0">
              <a:lnSpc>
                <a:spcPct val="101000"/>
              </a:lnSpc>
            </a:pPr>
            <a:endParaRPr lang="Arial" altLang="Arial" sz="1300"/>
          </a:p>
          <a:p>
            <a:pPr marL="3007995" algn="l" rtl="0" eaLnBrk="0">
              <a:lnSpc>
                <a:spcPct val="98000"/>
              </a:lnSpc>
              <a:spcBef>
                <a:spcPts val="5"/>
              </a:spcBef>
            </a:pPr>
            <a:r>
              <a:rPr sz="2100" kern="0" spc="-6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·相关案例和经验分享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328280" y="2604134"/>
            <a:ext cx="4037965" cy="15093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39"/>
              </a:lnSpc>
            </a:pPr>
            <a:endParaRPr lang="Arial" altLang="Arial" sz="100"/>
          </a:p>
          <a:p>
            <a:pPr marL="1676400" algn="l" rtl="0" eaLnBrk="0">
              <a:lnSpc>
                <a:spcPct val="79000"/>
              </a:lnSpc>
            </a:pPr>
            <a:r>
              <a:rPr sz="4000" b="1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01</a:t>
            </a:r>
            <a:endParaRPr lang="SimSun" altLang="SimSun" sz="40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03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0" b="1" kern="0" spc="-7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</a:t>
            </a:r>
            <a:endParaRPr lang="SimHei" altLang="SimHei" sz="4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01974" y="1885948"/>
            <a:ext cx="2412965" cy="2152689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14699" y="4095737"/>
            <a:ext cx="2387515" cy="2108219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88902" y="4095737"/>
            <a:ext cx="2349553" cy="2108219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82593" y="1981164"/>
            <a:ext cx="2368587" cy="2038414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42855" y="984236"/>
            <a:ext cx="3056254" cy="532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539750" algn="l" rtl="0" eaLnBrk="0">
              <a:lnSpc>
                <a:spcPct val="97000"/>
              </a:lnSpc>
              <a:spcBef>
                <a:spcPts val="3"/>
              </a:spcBef>
              <a:tabLst>
                <a:tab pos="728344"/>
              </a:tabLst>
            </a:pPr>
            <a:r>
              <a:rPr sz="25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9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核验目的和意义</a:t>
            </a:r>
            <a:endParaRPr lang="SimHei" altLang="SimHei" sz="2500"/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5555" y="996936"/>
            <a:ext cx="527077" cy="463601"/>
          </a:xfrm>
          <a:prstGeom prst="rect">
            <a:avLst/>
          </a:prstGeom>
        </p:spPr>
      </p:pic>
      <p:pic>
        <p:nvPicPr>
          <p:cNvPr id="26" name="picture 2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829293" y="4749772"/>
            <a:ext cx="660424" cy="65411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5816567" y="2616216"/>
            <a:ext cx="654115" cy="641329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5816567" y="3594093"/>
            <a:ext cx="654115" cy="641329"/>
          </a:xfrm>
          <a:prstGeom prst="rect">
            <a:avLst/>
          </a:prstGeom>
        </p:spPr>
      </p:pic>
      <p:sp>
        <p:nvSpPr>
          <p:cNvPr id="32" name="textbox 32"/>
          <p:cNvSpPr/>
          <p:nvPr/>
        </p:nvSpPr>
        <p:spPr>
          <a:xfrm>
            <a:off x="6650329" y="3780852"/>
            <a:ext cx="240220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-60">
                <a:solidFill>
                  <a:srgbClr val="006CB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防止虚报补贴、套取补贴资金</a:t>
            </a:r>
            <a:r>
              <a:rPr sz="1100" b="1" kern="0" spc="-70">
                <a:solidFill>
                  <a:srgbClr val="006CB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等违规行为</a:t>
            </a:r>
            <a:endParaRPr lang="SimHei" altLang="SimHei" sz="1100"/>
          </a:p>
        </p:txBody>
      </p:sp>
      <p:sp>
        <p:nvSpPr>
          <p:cNvPr id="34" name="textbox 34"/>
          <p:cNvSpPr/>
          <p:nvPr/>
        </p:nvSpPr>
        <p:spPr>
          <a:xfrm>
            <a:off x="6650329" y="2765418"/>
            <a:ext cx="1877695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b="1" kern="0" spc="-60">
                <a:solidFill>
                  <a:srgbClr val="0077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确保补贴机具的真实性和合规</a:t>
            </a:r>
            <a:r>
              <a:rPr sz="1100" b="1" kern="0" spc="-70">
                <a:solidFill>
                  <a:srgbClr val="0077C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</a:t>
            </a:r>
            <a:endParaRPr lang="SimHei" altLang="SimHei" sz="1100"/>
          </a:p>
        </p:txBody>
      </p:sp>
      <p:sp>
        <p:nvSpPr>
          <p:cNvPr id="36" name="textbox 36"/>
          <p:cNvSpPr/>
          <p:nvPr/>
        </p:nvSpPr>
        <p:spPr>
          <a:xfrm>
            <a:off x="6650326" y="4854020"/>
            <a:ext cx="187452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-60">
                <a:solidFill>
                  <a:srgbClr val="0075C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保障国家财政资金的安全</a:t>
            </a:r>
            <a:r>
              <a:rPr sz="1100" b="1" kern="0" spc="-70">
                <a:solidFill>
                  <a:srgbClr val="0075C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和效益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673149" y="1714498"/>
            <a:ext cx="7003962" cy="4737066"/>
            <a:chExt cx="7003962" cy="4737066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7003962" cy="4737066"/>
            </a:xfrm>
            <a:prstGeom prst="rect">
              <a:avLst/>
            </a:prstGeom>
          </p:spPr>
        </p:pic>
        <p:sp>
          <p:nvSpPr>
            <p:cNvPr id="40" name="textbox 40"/>
            <p:cNvSpPr/>
            <p:nvPr/>
          </p:nvSpPr>
          <p:spPr>
            <a:xfrm>
              <a:off x="-12700" y="-12700"/>
              <a:ext cx="7029450" cy="47866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863600" algn="l" rtl="0" eaLnBrk="0">
                <a:lnSpc>
                  <a:spcPct val="80000"/>
                </a:lnSpc>
                <a:spcBef>
                  <a:spcPts val="3"/>
                </a:spcBef>
              </a:pPr>
              <a:r>
                <a:rPr sz="3500" b="1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3500"/>
            </a:p>
            <a:p>
              <a:pPr algn="l" rtl="0" eaLnBrk="0">
                <a:lnSpc>
                  <a:spcPct val="195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300"/>
            </a:p>
            <a:p>
              <a:pPr marL="789940" algn="l" rtl="0" eaLnBrk="0">
                <a:lnSpc>
                  <a:spcPct val="99000"/>
                </a:lnSpc>
                <a:spcBef>
                  <a:spcPts val="2"/>
                </a:spcBef>
              </a:pPr>
              <a:r>
                <a:rPr sz="1400" b="1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核验范围</a:t>
              </a:r>
              <a:endParaRPr lang="SimHei" altLang="SimHei" sz="1400"/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34321" y="4095737"/>
            <a:ext cx="2292343" cy="2355827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7734321" y="1727204"/>
            <a:ext cx="2292343" cy="2298727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342855" y="990587"/>
            <a:ext cx="3068954" cy="527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539750" algn="l" rtl="0" eaLnBrk="0">
              <a:lnSpc>
                <a:spcPct val="96000"/>
              </a:lnSpc>
              <a:spcBef>
                <a:spcPts val="5"/>
              </a:spcBef>
              <a:tabLst>
                <a:tab pos="715644"/>
              </a:tabLst>
            </a:pPr>
            <a:r>
              <a:rPr sz="26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1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核验范围和对象</a:t>
            </a:r>
            <a:endParaRPr lang="SimHei" altLang="SimHei" sz="2600"/>
          </a:p>
        </p:txBody>
      </p:sp>
      <p:pic>
        <p:nvPicPr>
          <p:cNvPr id="48" name="picture 4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5555" y="1003287"/>
            <a:ext cx="527077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784608" y="1606576"/>
            <a:ext cx="3086115" cy="3771896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342855" y="990587"/>
            <a:ext cx="3087370" cy="527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923"/>
              </a:lnSpc>
            </a:pPr>
            <a:endParaRPr lang="Arial" altLang="Arial" sz="100"/>
          </a:p>
          <a:p>
            <a:pPr marL="539750" algn="l" rtl="0" eaLnBrk="0">
              <a:lnSpc>
                <a:spcPct val="97000"/>
              </a:lnSpc>
              <a:tabLst>
                <a:tab pos="709294"/>
              </a:tabLst>
            </a:pPr>
            <a:r>
              <a:rPr sz="26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4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核验内容和标准</a:t>
            </a:r>
            <a:endParaRPr lang="SimHei" altLang="SimHei" sz="2600"/>
          </a:p>
        </p:txBody>
      </p:sp>
      <p:pic>
        <p:nvPicPr>
          <p:cNvPr id="56" name="picture 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1003287"/>
            <a:ext cx="527077" cy="457250"/>
          </a:xfrm>
          <a:prstGeom prst="rect">
            <a:avLst/>
          </a:prstGeom>
        </p:spPr>
      </p:pic>
      <p:sp>
        <p:nvSpPr>
          <p:cNvPr id="58" name="textbox 58"/>
          <p:cNvSpPr/>
          <p:nvPr/>
        </p:nvSpPr>
        <p:spPr>
          <a:xfrm>
            <a:off x="1346217" y="3522536"/>
            <a:ext cx="2316479" cy="415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4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100" kern="0" spc="-80">
                <a:solidFill>
                  <a:srgbClr val="0078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机具采购合同、发票等</a:t>
            </a:r>
            <a:r>
              <a:rPr sz="1100" kern="0" spc="-90">
                <a:solidFill>
                  <a:srgbClr val="0078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手续是否齐全、</a:t>
            </a:r>
            <a:endParaRPr lang="SimHei" altLang="SimHei" sz="1100"/>
          </a:p>
          <a:p>
            <a:pPr algn="r" rtl="0" eaLnBrk="0">
              <a:lnSpc>
                <a:spcPts val="1949"/>
              </a:lnSpc>
            </a:pPr>
            <a:r>
              <a:rPr sz="1100" kern="0" spc="-20">
                <a:solidFill>
                  <a:srgbClr val="0078C8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真实有效</a:t>
            </a:r>
            <a:endParaRPr lang="SimHei" altLang="SimHei" sz="1100"/>
          </a:p>
        </p:txBody>
      </p:sp>
      <p:sp>
        <p:nvSpPr>
          <p:cNvPr id="60" name="textbox 60"/>
          <p:cNvSpPr/>
          <p:nvPr/>
        </p:nvSpPr>
        <p:spPr>
          <a:xfrm>
            <a:off x="1354445" y="2371137"/>
            <a:ext cx="230251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57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b="1" kern="0" spc="-50">
                <a:solidFill>
                  <a:srgbClr val="0073C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机具类型和型号是否符合补贴目录要求</a:t>
            </a:r>
            <a:endParaRPr lang="SimHei" altLang="SimHei" sz="1100"/>
          </a:p>
        </p:txBody>
      </p:sp>
      <p:sp>
        <p:nvSpPr>
          <p:cNvPr id="62" name="textbox 62"/>
          <p:cNvSpPr/>
          <p:nvPr/>
        </p:nvSpPr>
        <p:spPr>
          <a:xfrm>
            <a:off x="7094878" y="2371695"/>
            <a:ext cx="190246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b="1" kern="0" spc="-50">
                <a:solidFill>
                  <a:srgbClr val="006FBA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机具采购价格是否符合补贴标准</a:t>
            </a:r>
            <a:endParaRPr lang="SimHei" altLang="SimHei" sz="1100"/>
          </a:p>
        </p:txBody>
      </p:sp>
      <p:sp>
        <p:nvSpPr>
          <p:cNvPr id="64" name="textbox 64"/>
          <p:cNvSpPr/>
          <p:nvPr/>
        </p:nvSpPr>
        <p:spPr>
          <a:xfrm>
            <a:off x="7094886" y="3559139"/>
            <a:ext cx="1772285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b="1" kern="0" spc="-50">
                <a:solidFill>
                  <a:srgbClr val="0074C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其他相关资料是否真实、合规</a:t>
            </a:r>
            <a:endParaRPr lang="SimHei" altLang="SimHei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" name="picture 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3334580" y="2606166"/>
            <a:ext cx="4032250" cy="15074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605"/>
              </a:lnSpc>
            </a:pPr>
            <a:endParaRPr lang="Arial" altLang="Arial" sz="100"/>
          </a:p>
          <a:p>
            <a:pPr marL="1663700" algn="l" rtl="0" eaLnBrk="0">
              <a:lnSpc>
                <a:spcPct val="78000"/>
              </a:lnSpc>
            </a:pPr>
            <a:r>
              <a:rPr sz="4000" b="1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4000"/>
          </a:p>
          <a:p>
            <a:pPr algn="l" rtl="0" eaLnBrk="0">
              <a:lnSpc>
                <a:spcPct val="174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803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000" b="1" kern="0" spc="-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农业补贴机具报废</a:t>
            </a:r>
            <a:endParaRPr lang="SimHei" altLang="SimHei" sz="4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838148" y="2317786"/>
            <a:ext cx="1993998" cy="1987516"/>
            <a:chExt cx="1993998" cy="1987516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993998" cy="1987516"/>
            </a:xfrm>
            <a:prstGeom prst="rect">
              <a:avLst/>
            </a:prstGeom>
          </p:spPr>
        </p:pic>
        <p:sp>
          <p:nvSpPr>
            <p:cNvPr id="72" name="textbox 72"/>
            <p:cNvSpPr/>
            <p:nvPr/>
          </p:nvSpPr>
          <p:spPr>
            <a:xfrm>
              <a:off x="-12700" y="-12700"/>
              <a:ext cx="2019935" cy="2037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9539"/>
                </a:lnSpc>
              </a:pPr>
              <a:endParaRPr lang="Arial" altLang="Arial" sz="100"/>
            </a:p>
            <a:p>
              <a:pPr marL="760730" algn="l" rtl="0" eaLnBrk="0">
                <a:lnSpc>
                  <a:spcPct val="79000"/>
                </a:lnSpc>
              </a:pPr>
              <a:r>
                <a:rPr sz="3100" b="1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31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marL="485140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400" b="1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使用年限已到</a:t>
              </a:r>
              <a:endParaRPr lang="SimHei" altLang="SimHei" sz="14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7867668" y="2317787"/>
            <a:ext cx="1993890" cy="1981163"/>
            <a:chExt cx="1993890" cy="1981163"/>
          </a:xfrm>
        </p:grpSpPr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993890" cy="1981163"/>
            </a:xfrm>
            <a:prstGeom prst="rect">
              <a:avLst/>
            </a:prstGeom>
          </p:spPr>
        </p:pic>
        <p:sp>
          <p:nvSpPr>
            <p:cNvPr id="76" name="textbox 76"/>
            <p:cNvSpPr/>
            <p:nvPr/>
          </p:nvSpPr>
          <p:spPr>
            <a:xfrm>
              <a:off x="-12700" y="-12700"/>
              <a:ext cx="2019300" cy="20313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754380" algn="l" rtl="0" eaLnBrk="0">
                <a:lnSpc>
                  <a:spcPct val="78000"/>
                </a:lnSpc>
                <a:spcBef>
                  <a:spcPts val="1"/>
                </a:spcBef>
              </a:pPr>
              <a:r>
                <a:rPr sz="3100" b="1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03</a:t>
              </a:r>
              <a:endParaRPr lang="SimSun" altLang="SimSun" sz="31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655955" algn="l" rtl="0" eaLnBrk="0">
                <a:lnSpc>
                  <a:spcPct val="96000"/>
                </a:lnSpc>
                <a:spcBef>
                  <a:spcPts val="3"/>
                </a:spcBef>
              </a:pPr>
              <a:r>
                <a:rPr sz="1400" b="1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技术落后</a:t>
              </a:r>
              <a:endParaRPr lang="SimHei" altLang="SimHei" sz="14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343444" y="2324064"/>
            <a:ext cx="2000200" cy="1974886"/>
            <a:chExt cx="2000200" cy="1974886"/>
          </a:xfrm>
        </p:grpSpPr>
        <p:pic>
          <p:nvPicPr>
            <p:cNvPr id="78" name="picture 7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000200" cy="1974886"/>
            </a:xfrm>
            <a:prstGeom prst="rect">
              <a:avLst/>
            </a:prstGeom>
          </p:spPr>
        </p:pic>
        <p:sp>
          <p:nvSpPr>
            <p:cNvPr id="80" name="textbox 80"/>
            <p:cNvSpPr/>
            <p:nvPr/>
          </p:nvSpPr>
          <p:spPr>
            <a:xfrm>
              <a:off x="-12700" y="-12700"/>
              <a:ext cx="2025650" cy="20250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9344"/>
                </a:lnSpc>
              </a:pPr>
              <a:endParaRPr lang="Arial" altLang="Arial" sz="100"/>
            </a:p>
            <a:p>
              <a:pPr marL="760730" algn="l" rtl="0" eaLnBrk="0">
                <a:lnSpc>
                  <a:spcPct val="78000"/>
                </a:lnSpc>
              </a:pPr>
              <a:r>
                <a:rPr sz="3100" b="1" kern="0" spc="-6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02</a:t>
              </a:r>
              <a:endParaRPr lang="SimSun" altLang="SimSun" sz="31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668655" algn="l" rtl="0" eaLnBrk="0">
                <a:lnSpc>
                  <a:spcPct val="96000"/>
                </a:lnSpc>
                <a:spcBef>
                  <a:spcPts val="3"/>
                </a:spcBef>
              </a:pPr>
              <a:r>
                <a:rPr sz="1400" b="1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损坏严重</a:t>
              </a:r>
              <a:endParaRPr lang="SimHei" altLang="SimHei" sz="1400"/>
            </a:p>
          </p:txBody>
        </p:sp>
      </p:grpSp>
      <p:sp>
        <p:nvSpPr>
          <p:cNvPr id="82" name="textbox 82"/>
          <p:cNvSpPr/>
          <p:nvPr/>
        </p:nvSpPr>
        <p:spPr>
          <a:xfrm>
            <a:off x="342855" y="984236"/>
            <a:ext cx="3093720" cy="534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539750" algn="l" rtl="0" eaLnBrk="0">
              <a:lnSpc>
                <a:spcPct val="96000"/>
              </a:lnSpc>
              <a:spcBef>
                <a:spcPts val="4"/>
              </a:spcBef>
              <a:tabLst>
                <a:tab pos="715644"/>
              </a:tabLst>
            </a:pPr>
            <a:r>
              <a:rPr sz="26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4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报废条件和标准</a:t>
            </a:r>
            <a:endParaRPr lang="SimHei" altLang="SimHei" sz="26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5555" y="996936"/>
            <a:ext cx="527077" cy="463601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4349779" y="4850700"/>
            <a:ext cx="2002154" cy="720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1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补贴机具因使用时间过长或维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608"/>
              </a:spcBef>
            </a:pPr>
            <a:r>
              <a:rPr sz="1200" kern="0" spc="-1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护不当，导致损坏严重，无法</a:t>
            </a:r>
            <a:endParaRPr lang="SimHei" altLang="SimHei" sz="1200"/>
          </a:p>
          <a:p>
            <a:pPr marL="247015" algn="l" rtl="0" eaLnBrk="0">
              <a:lnSpc>
                <a:spcPts val="2256"/>
              </a:lnSpc>
            </a:pPr>
            <a:r>
              <a:rPr sz="1200" kern="0" spc="-9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正常使用的应当报废。</a:t>
            </a:r>
            <a:endParaRPr lang="SimHei" altLang="SimHei" sz="1200"/>
          </a:p>
        </p:txBody>
      </p:sp>
      <p:sp>
        <p:nvSpPr>
          <p:cNvPr id="88" name="textbox 88"/>
          <p:cNvSpPr/>
          <p:nvPr/>
        </p:nvSpPr>
        <p:spPr>
          <a:xfrm>
            <a:off x="838173" y="4850700"/>
            <a:ext cx="1988820" cy="713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1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补贴机具在购买时有一定</a:t>
            </a:r>
            <a:r>
              <a:rPr sz="1200" kern="0" spc="-2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的使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608"/>
              </a:spcBef>
            </a:pPr>
            <a:r>
              <a:rPr sz="1200" kern="0" spc="-2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用年限要求，超过使用年限的</a:t>
            </a:r>
            <a:endParaRPr lang="SimHei" altLang="SimHei" sz="1200"/>
          </a:p>
          <a:p>
            <a:pPr marL="615950" algn="l" rtl="0" eaLnBrk="0">
              <a:lnSpc>
                <a:spcPts val="2206"/>
              </a:lnSpc>
            </a:pPr>
            <a:r>
              <a:rPr sz="1100" kern="0" spc="-40">
                <a:solidFill>
                  <a:srgbClr val="3CAA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应当报废。</a:t>
            </a:r>
            <a:endParaRPr lang="SimHei" altLang="SimHei" sz="1100"/>
          </a:p>
        </p:txBody>
      </p:sp>
      <p:sp>
        <p:nvSpPr>
          <p:cNvPr id="90" name="textbox 90"/>
          <p:cNvSpPr/>
          <p:nvPr/>
        </p:nvSpPr>
        <p:spPr>
          <a:xfrm>
            <a:off x="7867693" y="4843536"/>
            <a:ext cx="1990089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37"/>
              </a:lnSpc>
            </a:pPr>
            <a:endParaRPr lang="Arial" altLang="Arial" sz="100"/>
          </a:p>
          <a:p>
            <a:pPr marL="18415" algn="l" rtl="0" eaLnBrk="0">
              <a:lnSpc>
                <a:spcPct val="85000"/>
              </a:lnSpc>
            </a:pPr>
            <a:r>
              <a:rPr sz="1200" kern="0" spc="-20">
                <a:solidFill>
                  <a:srgbClr val="007CC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补贴机具因技术落后，无法适</a:t>
            </a:r>
            <a:endParaRPr lang="SimHei" altLang="SimHei" sz="1200"/>
          </a:p>
          <a:p>
            <a:pPr marL="12700" algn="l" rtl="0" eaLnBrk="0">
              <a:lnSpc>
                <a:spcPts val="2049"/>
              </a:lnSpc>
            </a:pPr>
            <a:r>
              <a:rPr sz="1200" kern="0" spc="-70">
                <a:solidFill>
                  <a:srgbClr val="007CC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应农业生产需求，应当</a:t>
            </a:r>
            <a:r>
              <a:rPr sz="1200" kern="0" spc="-80">
                <a:solidFill>
                  <a:srgbClr val="007CC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报废。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" name="table 92"/>
          <p:cNvGraphicFramePr>
            <a:graphicFrameLocks noGrp="1"/>
          </p:cNvGraphicFramePr>
          <p:nvPr/>
        </p:nvGraphicFramePr>
        <p:xfrm>
          <a:off x="536628" y="2670140"/>
          <a:ext cx="9625965" cy="641350"/>
        </p:xfrm>
        <a:graphic>
          <a:graphicData uri="http://schemas.openxmlformats.org/drawingml/2006/table">
            <a:tbl>
              <a:tblPr/>
              <a:tblGrid>
                <a:gridCol w="1418589"/>
                <a:gridCol w="8207375"/>
              </a:tblGrid>
              <a:tr h="6413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2000"/>
                        </a:lnSpc>
                      </a:pPr>
                      <a:endParaRPr lang="Arial" altLang="Arial" sz="1000"/>
                    </a:p>
                    <a:p>
                      <a:pPr marL="52196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2700" b="1" kern="0" spc="-6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01</a:t>
                      </a:r>
                      <a:endParaRPr lang="SimSun" altLang="SimSun" sz="2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FC8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8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313"/>
                        </a:lnSpc>
                      </a:pPr>
                      <a:endParaRPr lang="Arial" altLang="Arial" sz="100"/>
                    </a:p>
                    <a:p>
                      <a:pPr marL="2208529" algn="l" rtl="0" eaLnBrk="0">
                        <a:lnSpc>
                          <a:spcPct val="83000"/>
                        </a:lnSpc>
                      </a:pPr>
                      <a:r>
                        <a:rPr sz="27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02</a:t>
                      </a:r>
                      <a:r>
                        <a:rPr sz="2700" kern="0" spc="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                     </a:t>
                      </a:r>
                      <a:r>
                        <a:rPr sz="2700" b="1" kern="0" spc="-7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03</a:t>
                      </a:r>
                      <a:endParaRPr lang="SimSun" altLang="SimSun" sz="27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FB9F3"/>
                    </a:solidFill>
                  </a:tcPr>
                </a:tc>
              </a:tr>
            </a:tbl>
          </a:graphicData>
        </a:graphic>
      </p:graphicFrame>
      <p:sp>
        <p:nvSpPr>
          <p:cNvPr id="94" name="textbox 94"/>
          <p:cNvSpPr/>
          <p:nvPr/>
        </p:nvSpPr>
        <p:spPr>
          <a:xfrm>
            <a:off x="590514" y="4036198"/>
            <a:ext cx="2870200" cy="10077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67"/>
              </a:lnSpc>
            </a:pPr>
            <a:endParaRPr lang="Arial" altLang="Arial" sz="100"/>
          </a:p>
          <a:p>
            <a:pPr marL="14604" algn="l" rtl="0" eaLnBrk="0">
              <a:lnSpc>
                <a:spcPct val="96000"/>
              </a:lnSpc>
            </a:pPr>
            <a:r>
              <a:rPr sz="1200" b="1" kern="0" spc="170">
                <a:solidFill>
                  <a:srgbClr val="0090F1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提出申请</a:t>
            </a:r>
            <a:endParaRPr lang="SimHei" altLang="SimHei" sz="1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67"/>
              </a:spcBef>
            </a:pPr>
            <a:r>
              <a:rPr sz="1200" kern="0" spc="40">
                <a:solidFill>
                  <a:srgbClr val="0074C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农民或农业经营主体向当地农业部门提出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100" kern="0" spc="-30">
                <a:solidFill>
                  <a:srgbClr val="0074C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报废申请。</a:t>
            </a:r>
            <a:endParaRPr lang="SimHei" altLang="SimHei" sz="1100"/>
          </a:p>
        </p:txBody>
      </p:sp>
      <p:sp>
        <p:nvSpPr>
          <p:cNvPr id="96" name="textbox 96"/>
          <p:cNvSpPr/>
          <p:nvPr/>
        </p:nvSpPr>
        <p:spPr>
          <a:xfrm>
            <a:off x="3892529" y="4035741"/>
            <a:ext cx="2870835" cy="10007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1"/>
              </a:lnSpc>
            </a:pPr>
            <a:endParaRPr lang="Arial" altLang="Arial" sz="100"/>
          </a:p>
          <a:p>
            <a:pPr marL="14604" algn="l" rtl="0" eaLnBrk="0">
              <a:lnSpc>
                <a:spcPct val="96000"/>
              </a:lnSpc>
            </a:pPr>
            <a:r>
              <a:rPr sz="1200" b="1" kern="0" spc="150">
                <a:solidFill>
                  <a:srgbClr val="0091F3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现场核验</a:t>
            </a:r>
            <a:endParaRPr lang="SimHei" altLang="SimHei" sz="12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67"/>
              </a:spcBef>
            </a:pPr>
            <a:r>
              <a:rPr sz="1200" kern="0" spc="40">
                <a:solidFill>
                  <a:srgbClr val="006DB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农业部门派专业人员到现场对申请报废的</a:t>
            </a:r>
            <a:endParaRPr lang="SimHei" altLang="SimHei" sz="1200"/>
          </a:p>
          <a:p>
            <a:pPr marL="12700" algn="l" rtl="0" eaLnBrk="0">
              <a:lnSpc>
                <a:spcPts val="2248"/>
              </a:lnSpc>
            </a:pPr>
            <a:r>
              <a:rPr sz="1200" kern="0" spc="-10">
                <a:solidFill>
                  <a:srgbClr val="006DB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机具进行核验，确认是否符合报废条件。</a:t>
            </a:r>
            <a:endParaRPr lang="SimHei" altLang="SimHei" sz="1200"/>
          </a:p>
        </p:txBody>
      </p:sp>
      <p:sp>
        <p:nvSpPr>
          <p:cNvPr id="98" name="textbox 98"/>
          <p:cNvSpPr/>
          <p:nvPr/>
        </p:nvSpPr>
        <p:spPr>
          <a:xfrm>
            <a:off x="7181819" y="4035741"/>
            <a:ext cx="2864485" cy="994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1"/>
              </a:lnSpc>
            </a:pPr>
            <a:endParaRPr lang="Arial" altLang="Arial" sz="100"/>
          </a:p>
          <a:p>
            <a:pPr marL="14604" algn="l" rtl="0" eaLnBrk="0">
              <a:lnSpc>
                <a:spcPct val="96000"/>
              </a:lnSpc>
            </a:pPr>
            <a:r>
              <a:rPr sz="1200" b="1" kern="0" spc="150">
                <a:solidFill>
                  <a:srgbClr val="008EEE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审核公示</a:t>
            </a:r>
            <a:endParaRPr lang="SimHei" altLang="SimHei" sz="12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63"/>
              </a:spcBef>
            </a:pPr>
            <a:r>
              <a:rPr sz="1200" kern="0" spc="10">
                <a:solidFill>
                  <a:srgbClr val="1688D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经过核验后，农业部门将审核结</a:t>
            </a:r>
            <a:r>
              <a:rPr sz="1200" kern="0" spc="0">
                <a:solidFill>
                  <a:srgbClr val="1688D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果公示，</a:t>
            </a:r>
            <a:endParaRPr lang="SimHei" altLang="SimHei" sz="1200"/>
          </a:p>
          <a:p>
            <a:pPr marL="12700" algn="l" rtl="0" eaLnBrk="0">
              <a:lnSpc>
                <a:spcPts val="2250"/>
              </a:lnSpc>
            </a:pPr>
            <a:r>
              <a:rPr sz="1200" kern="0" spc="-20">
                <a:solidFill>
                  <a:srgbClr val="1688D4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公示期满无异议的，进行报废处理。</a:t>
            </a:r>
            <a:endParaRPr lang="SimHei" altLang="SimHei" sz="1200"/>
          </a:p>
        </p:txBody>
      </p:sp>
      <p:sp>
        <p:nvSpPr>
          <p:cNvPr id="100" name="textbox 100"/>
          <p:cNvSpPr/>
          <p:nvPr/>
        </p:nvSpPr>
        <p:spPr>
          <a:xfrm>
            <a:off x="342855" y="990587"/>
            <a:ext cx="3067685" cy="524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39750" algn="l" rtl="0" eaLnBrk="0">
              <a:lnSpc>
                <a:spcPct val="95000"/>
              </a:lnSpc>
              <a:spcBef>
                <a:spcPts val="1"/>
              </a:spcBef>
              <a:tabLst>
                <a:tab pos="734694"/>
              </a:tabLst>
            </a:pPr>
            <a:r>
              <a:rPr sz="25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9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报废程序和流程</a:t>
            </a:r>
            <a:endParaRPr lang="SimHei" altLang="SimHei" sz="2500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55555" y="1003287"/>
            <a:ext cx="527077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343444" y="2336769"/>
            <a:ext cx="1981165" cy="20130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 rot="21600000">
            <a:off x="831839" y="2362180"/>
            <a:ext cx="2000307" cy="1981239"/>
            <a:chExt cx="2000307" cy="1981239"/>
          </a:xfrm>
        </p:grpSpPr>
        <p:pic>
          <p:nvPicPr>
            <p:cNvPr id="106" name="picture 10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000307" cy="1981239"/>
            </a:xfrm>
            <a:prstGeom prst="rect">
              <a:avLst/>
            </a:prstGeom>
          </p:spPr>
        </p:pic>
        <p:sp>
          <p:nvSpPr>
            <p:cNvPr id="108" name="textbox 108"/>
            <p:cNvSpPr/>
            <p:nvPr/>
          </p:nvSpPr>
          <p:spPr>
            <a:xfrm>
              <a:off x="-12700" y="-12700"/>
              <a:ext cx="2026285" cy="210438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761365" algn="l" rtl="0" eaLnBrk="0">
                <a:lnSpc>
                  <a:spcPct val="80000"/>
                </a:lnSpc>
                <a:spcBef>
                  <a:spcPts val="4"/>
                </a:spcBef>
              </a:pPr>
              <a:r>
                <a:rPr sz="3100" kern="0" spc="-3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01</a:t>
              </a:r>
              <a:endParaRPr lang="SimSun" altLang="SimSun" sz="31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7873978" y="2368533"/>
            <a:ext cx="1981272" cy="1974887"/>
            <a:chExt cx="1981272" cy="1974887"/>
          </a:xfrm>
        </p:grpSpPr>
        <p:pic>
          <p:nvPicPr>
            <p:cNvPr id="110" name="picture 11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981272" cy="1974887"/>
            </a:xfrm>
            <a:prstGeom prst="rect">
              <a:avLst/>
            </a:prstGeom>
          </p:spPr>
        </p:pic>
        <p:sp>
          <p:nvSpPr>
            <p:cNvPr id="112" name="textbox 112"/>
            <p:cNvSpPr/>
            <p:nvPr/>
          </p:nvSpPr>
          <p:spPr>
            <a:xfrm>
              <a:off x="-12700" y="-12700"/>
              <a:ext cx="2007235" cy="20980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9476"/>
                </a:lnSpc>
              </a:pPr>
              <a:endParaRPr lang="Arial" altLang="Arial" sz="100"/>
            </a:p>
            <a:p>
              <a:pPr marL="748665" algn="l" rtl="0" eaLnBrk="0">
                <a:lnSpc>
                  <a:spcPct val="79000"/>
                </a:lnSpc>
              </a:pPr>
              <a:r>
                <a:rPr sz="3100" b="1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03</a:t>
              </a:r>
              <a:endParaRPr lang="SimSun" altLang="SimSun" sz="3100"/>
            </a:p>
          </p:txBody>
        </p:sp>
      </p:grpSp>
      <p:sp>
        <p:nvSpPr>
          <p:cNvPr id="114" name="textbox 114"/>
          <p:cNvSpPr/>
          <p:nvPr/>
        </p:nvSpPr>
        <p:spPr>
          <a:xfrm>
            <a:off x="342855" y="990587"/>
            <a:ext cx="3751579" cy="527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539750" algn="l" rtl="0" eaLnBrk="0">
              <a:lnSpc>
                <a:spcPct val="96000"/>
              </a:lnSpc>
              <a:spcBef>
                <a:spcPts val="4"/>
              </a:spcBef>
              <a:tabLst>
                <a:tab pos="721994"/>
              </a:tabLst>
            </a:pPr>
            <a:r>
              <a:rPr sz="2600" kern="0" spc="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20">
                <a:solidFill>
                  <a:srgbClr val="0093F5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报废补贴政策和措施</a:t>
            </a:r>
            <a:endParaRPr lang="SimHei" altLang="SimHei" sz="2600"/>
          </a:p>
        </p:txBody>
      </p:sp>
      <p:pic>
        <p:nvPicPr>
          <p:cNvPr id="116" name="picture 11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55555" y="1003287"/>
            <a:ext cx="527077" cy="457250"/>
          </a:xfrm>
          <a:prstGeom prst="rect">
            <a:avLst/>
          </a:prstGeom>
        </p:spPr>
      </p:pic>
      <p:sp>
        <p:nvSpPr>
          <p:cNvPr id="118" name="textbox 118"/>
          <p:cNvSpPr/>
          <p:nvPr/>
        </p:nvSpPr>
        <p:spPr>
          <a:xfrm>
            <a:off x="7893036" y="4583087"/>
            <a:ext cx="1925954" cy="487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40">
                <a:solidFill>
                  <a:srgbClr val="007ED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对于提前报废的，可以给予</a:t>
            </a:r>
            <a:endParaRPr lang="SimHei" altLang="SimHei" sz="1200"/>
          </a:p>
          <a:p>
            <a:pPr marL="481965" algn="l" rtl="0" eaLnBrk="0">
              <a:lnSpc>
                <a:spcPts val="2362"/>
              </a:lnSpc>
            </a:pPr>
            <a:r>
              <a:rPr sz="1200" kern="0" spc="-80">
                <a:solidFill>
                  <a:srgbClr val="007ED2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一定的奖励。</a:t>
            </a:r>
            <a:endParaRPr lang="SimHei" altLang="SimHei" sz="1200"/>
          </a:p>
        </p:txBody>
      </p:sp>
      <p:sp>
        <p:nvSpPr>
          <p:cNvPr id="120" name="textbox 120"/>
          <p:cNvSpPr/>
          <p:nvPr/>
        </p:nvSpPr>
        <p:spPr>
          <a:xfrm>
            <a:off x="4381538" y="4589913"/>
            <a:ext cx="1925954" cy="486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40">
                <a:solidFill>
                  <a:srgbClr val="0071B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根据机具的类型和报废原因</a:t>
            </a:r>
            <a:endParaRPr lang="SimHei" altLang="SimHei" sz="1200"/>
          </a:p>
          <a:p>
            <a:pPr marL="145414" algn="l" rtl="0" eaLnBrk="0">
              <a:lnSpc>
                <a:spcPts val="2359"/>
              </a:lnSpc>
            </a:pPr>
            <a:r>
              <a:rPr sz="1200" kern="0" spc="-30">
                <a:solidFill>
                  <a:srgbClr val="0071B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,制定不同的补贴标准</a:t>
            </a:r>
            <a:r>
              <a:rPr sz="1200" kern="0" spc="-40">
                <a:solidFill>
                  <a:srgbClr val="0071BD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122" name="textbox 122"/>
          <p:cNvSpPr/>
          <p:nvPr/>
        </p:nvSpPr>
        <p:spPr>
          <a:xfrm>
            <a:off x="863624" y="4590548"/>
            <a:ext cx="1925954" cy="479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3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200" kern="0" spc="40">
                <a:solidFill>
                  <a:srgbClr val="006DB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按照购买时的价格一定比例</a:t>
            </a:r>
            <a:endParaRPr lang="SimHei" altLang="SimHei" sz="1200"/>
          </a:p>
          <a:p>
            <a:pPr marL="570865" algn="l" rtl="0" eaLnBrk="0">
              <a:lnSpc>
                <a:spcPts val="2304"/>
              </a:lnSpc>
            </a:pPr>
            <a:r>
              <a:rPr sz="1200" kern="0" spc="-100">
                <a:solidFill>
                  <a:srgbClr val="006DB7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给予补贴。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4" name="picture 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3334555" y="2606166"/>
            <a:ext cx="4018915" cy="1503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9605"/>
              </a:lnSpc>
            </a:pPr>
            <a:endParaRPr lang="Arial" altLang="Arial" sz="100"/>
          </a:p>
          <a:p>
            <a:pPr marL="1670050" algn="l" rtl="0" eaLnBrk="0">
              <a:lnSpc>
                <a:spcPct val="78000"/>
              </a:lnSpc>
            </a:pPr>
            <a:r>
              <a:rPr sz="4000" b="1" kern="0" spc="-8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4000"/>
          </a:p>
          <a:p>
            <a:pPr algn="l" rtl="0" eaLnBrk="0">
              <a:lnSpc>
                <a:spcPct val="176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2"/>
              </a:spcBef>
            </a:pPr>
            <a:r>
              <a:rPr sz="4000" b="1" kern="0" spc="-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农业补贴机具更新</a:t>
            </a:r>
            <a:endParaRPr lang="SimHei" altLang="SimHei" sz="4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https://d.book118.com/818037120031006030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2024-09-06T11:46:16.656</cp:lastPrinted>
  <dcterms:created xsi:type="dcterms:W3CDTF">2024-09-06T03:46:16Z</dcterms:created>
  <dcterms:modified xsi:type="dcterms:W3CDTF">2024-09-06T03:46:17Z</dcterms:modified>
</cp:coreProperties>
</file>