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CD98370-2E16-412A-8056-C33FD3C85D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EFD68D-005A-4970-BCD3-E06DD9E934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E7EC490-C5E8-4BC9-8401-B364C5674B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C0406C1-500A-4358-A14A-46BC9D12CF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AB9058D-3CCA-408E-A4B7-48502CEAF8E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45F35BC-E25D-4491-BE82-95CD9641648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CADE93E-AC0B-4B04-9A49-EF300375D62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3DAF9B-4848-4000-B1F8-9E49D2F7F4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D40555-0354-4EFB-B91B-046D17348E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0C2C16-7EA6-423E-AE5B-6B44ECD8D8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E84547-B7FC-476E-97EE-AA9ACCC753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 Id="rId4"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6.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7.png" /><Relationship Id="rId4" Type="http://schemas.openxmlformats.org/officeDocument/2006/relationships/image" Target="../media/image8.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8040031002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TextBox 4"/>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建设工程监理建设工程投资控制</a:t>
            </a:r>
          </a:p>
        </p:txBody>
      </p:sp>
      <p:sp>
        <p:nvSpPr>
          <p:cNvPr id="5" name="TextBox 5"/>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汇报人：</a:t>
            </a:r>
          </a:p>
        </p:txBody>
      </p:sp>
      <p:sp>
        <p:nvSpPr>
          <p:cNvPr id="6" name="TextBox 6"/>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日期: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TextBox 4"/>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建设工程监理概述</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建设工程投资控制理论</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建设工程投资估算与预算</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建设工程成本控制与分析</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建设工程进度控制与协调</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建设工程监理与投资控制的实践案例分析</a:t>
            </a:r>
          </a:p>
        </p:txBody>
      </p:sp>
      <p:sp>
        <p:nvSpPr>
          <p:cNvPr id="5" name="TextBox 5"/>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建设工程监理概述</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TextBox 4"/>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定义</a:t>
            </a:r>
          </a:p>
        </p:txBody>
      </p:sp>
      <p:sp>
        <p:nvSpPr>
          <p:cNvPr id="5" name="TextBox 5"/>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建设工程监理是指具有相应资质的工程监理企业，接受建设单位的委托，承担其项目管理工作，并代表建设单位对承建单位的建设行为进行监控的专业服务活动。</a:t>
            </a:r>
          </a:p>
        </p:txBody>
      </p:sp>
      <p:sp>
        <p:nvSpPr>
          <p:cNvPr id="6" name="TextBox 6"/>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职责</a:t>
            </a:r>
          </a:p>
        </p:txBody>
      </p:sp>
      <p:sp>
        <p:nvSpPr>
          <p:cNvPr id="7" name="TextBox 7"/>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监理单位应依据委托监理合同和有关建设工程合同对工程建设实施监理。包括参与设计、施工、供货等单位进行质量、进度、投资、合同等方面的监督、管理和控制，确保工程建设符合相关法律法规和规范标准。</a:t>
            </a:r>
          </a:p>
        </p:txBody>
      </p:sp>
      <p:sp>
        <p:nvSpPr>
          <p:cNvPr id="8" name="AutoShape 8"/>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11" name="Connector 11"/>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3">
            <a:alphaModFix amt="70000"/>
          </a:blip>
          <a:srcRect l="25000" r="25000"/>
          <a:stretch>
            <a:fillRect/>
          </a:stretch>
        </p:blipFill>
        <p:spPr>
          <a:xfrm>
            <a:off x="7803289" y="1299241"/>
            <a:ext cx="3679824" cy="4906431"/>
          </a:xfrm>
          <a:prstGeom prst="rect">
            <a:avLst/>
          </a:prstGeom>
        </p:spPr>
      </p:pic>
      <p:sp>
        <p:nvSpPr>
          <p:cNvPr id="13" name="AutoShape 13"/>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16" name="Connector 16"/>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监理的定义与职责</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AutoShape 4"/>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AutoShape 5"/>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6" name="Picture 6"/>
          <p:cNvPicPr>
            <a:picLocks noChangeAspect="1"/>
          </p:cNvPicPr>
          <p:nvPr/>
        </p:nvPicPr>
        <p:blipFill>
          <a:blip r:embed="rId3"/>
          <a:srcRect l="16589" r="16589"/>
          <a:stretch>
            <a:fillRect/>
          </a:stretch>
        </p:blipFill>
        <p:spPr>
          <a:xfrm>
            <a:off x="3352886" y="2107432"/>
            <a:ext cx="2465519" cy="2459823"/>
          </a:xfrm>
          <a:prstGeom prst="rect">
            <a:avLst/>
          </a:prstGeom>
        </p:spPr>
      </p:pic>
      <p:pic>
        <p:nvPicPr>
          <p:cNvPr id="7" name="Picture 7"/>
          <p:cNvPicPr>
            <a:picLocks noChangeAspect="1"/>
          </p:cNvPicPr>
          <p:nvPr/>
        </p:nvPicPr>
        <p:blipFill>
          <a:blip r:embed="rId4"/>
          <a:srcRect l="1267" r="1267"/>
          <a:stretch>
            <a:fillRect/>
          </a:stretch>
        </p:blipFill>
        <p:spPr>
          <a:xfrm>
            <a:off x="6374798" y="2037636"/>
            <a:ext cx="2465519" cy="2529619"/>
          </a:xfrm>
          <a:prstGeom prst="rect">
            <a:avLst/>
          </a:prstGeom>
        </p:spPr>
      </p:pic>
      <p:sp>
        <p:nvSpPr>
          <p:cNvPr id="8" name="AutoShape 8"/>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Freeform 9"/>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Freeform 11"/>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Freeform 13"/>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Freeform 15"/>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通过监督施工单位的施工过程，确保工程符合设计要求和规范标准，防止质量问题和安全隐患。</a:t>
            </a:r>
            <a:endParaRPr lang="en-US" sz="1100"/>
          </a:p>
        </p:txBody>
      </p:sp>
      <p:sp>
        <p:nvSpPr>
          <p:cNvPr id="17" name="AutoShape 17"/>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确保工程质量</a:t>
            </a:r>
            <a:endParaRPr lang="en-US" sz="1100"/>
          </a:p>
        </p:txBody>
      </p:sp>
      <p:sp>
        <p:nvSpPr>
          <p:cNvPr id="18" name="AutoShape 18"/>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监督施工单位的施工进度，确保工程按计划进行，及时发现并解决问题，确保工程按时完成。</a:t>
            </a:r>
            <a:endParaRPr lang="en-US" sz="1100"/>
          </a:p>
        </p:txBody>
      </p:sp>
      <p:sp>
        <p:nvSpPr>
          <p:cNvPr id="19" name="AutoShape 19"/>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控制工程进度</a:t>
            </a:r>
            <a:endParaRPr lang="en-US" sz="1100"/>
          </a:p>
        </p:txBody>
      </p:sp>
      <p:sp>
        <p:nvSpPr>
          <p:cNvPr id="20" name="AutoShape 20"/>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对工程投资进行控制，确保资金使用合理、有效，防止投资浪费和损失。</a:t>
            </a:r>
            <a:endParaRPr lang="en-US" sz="1100"/>
          </a:p>
        </p:txBody>
      </p:sp>
      <p:sp>
        <p:nvSpPr>
          <p:cNvPr id="21" name="AutoShape 21"/>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投资控制</a:t>
            </a:r>
            <a:endParaRPr lang="en-US" sz="1100"/>
          </a:p>
        </p:txBody>
      </p:sp>
      <p:sp>
        <p:nvSpPr>
          <p:cNvPr id="22" name="AutoShape 22"/>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监督施工单位履行合同义务，协调建设单位与施工单位之间的矛盾和问题，维护双方权益。</a:t>
            </a:r>
            <a:endParaRPr lang="en-US" sz="1100"/>
          </a:p>
        </p:txBody>
      </p:sp>
      <p:sp>
        <p:nvSpPr>
          <p:cNvPr id="23" name="AutoShape 23"/>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合同管理</a:t>
            </a:r>
            <a:endParaRPr lang="en-US" sz="1100"/>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监理在建设工程中的作用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4" name="Picture 4"/>
          <p:cNvPicPr>
            <a:picLocks noChangeAspect="1"/>
          </p:cNvPicPr>
          <p:nvPr/>
        </p:nvPicPr>
        <p:blipFill>
          <a:blip r:embed="rId3">
            <a:alphaModFix amt="70000"/>
          </a:blip>
          <a:srcRect l="16625" r="16625"/>
          <a:stretch>
            <a:fillRect/>
          </a:stretch>
        </p:blipFill>
        <p:spPr>
          <a:xfrm>
            <a:off x="939482" y="1415327"/>
            <a:ext cx="4843295" cy="4843295"/>
          </a:xfrm>
          <a:prstGeom prst="roundRect">
            <a:avLst/>
          </a:prstGeom>
        </p:spPr>
      </p:pic>
      <p:sp>
        <p:nvSpPr>
          <p:cNvPr id="5" name="TextBox 5"/>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包括前期准备、施工阶段、竣工验收等阶段的监理工作。具体包括编制监理规划、制定监理实施细则、审查施工组织设计、检查施工单位质量安全保证体系、旁站监督、见证取样、平行检验、审核工程款支付申请等。</a:t>
            </a:r>
          </a:p>
        </p:txBody>
      </p:sp>
      <p:sp>
        <p:nvSpPr>
          <p:cNvPr id="6" name="TextBox 6"/>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工作内容</a:t>
            </a:r>
          </a:p>
        </p:txBody>
      </p:sp>
      <p:sp>
        <p:nvSpPr>
          <p:cNvPr id="7" name="TextBox 7"/>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一般包括接受委托、签订合同、成立项目监理机构、编制监理规划及实施细则、开展监理工作（包括巡视、检查、验收等）、提交监理报告、完成工程竣工验收、工程结算审核等。</a:t>
            </a:r>
          </a:p>
        </p:txBody>
      </p:sp>
      <p:sp>
        <p:nvSpPr>
          <p:cNvPr id="8" name="TextBox 8"/>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工作流程</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监理的工作内容与流程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建设工程投资控制理论</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AutoShape 4"/>
          <p:cNvSpPr/>
          <p:nvPr/>
        </p:nvSpPr>
        <p:spPr>
          <a:xfrm>
            <a:off x="866575" y="1250443"/>
            <a:ext cx="10458850" cy="2287219"/>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TextBox 5"/>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投资控制的概念与意义- 投资控制的概念</a:t>
            </a:r>
          </a:p>
        </p:txBody>
      </p:sp>
      <p:sp>
        <p:nvSpPr>
          <p:cNvPr id="6" name="AutoShape 6"/>
          <p:cNvSpPr/>
          <p:nvPr/>
        </p:nvSpPr>
        <p:spPr>
          <a:xfrm>
            <a:off x="866575" y="3830586"/>
            <a:ext cx="10458850" cy="2286677"/>
          </a:xfrm>
          <a:prstGeom prst="roundRect">
            <a:avLst/>
          </a:prstGeom>
          <a:solidFill>
            <a:schemeClr val="accent1">
              <a:alpha val="1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TextBox 7"/>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solidFill>
                <a:latin typeface="Microsoft Yahei"/>
                <a:ea typeface="Microsoft Yahei"/>
                <a:cs typeface="Microsoft Yahei"/>
              </a:rPr>
              <a:t>投资控制是指在整个建设工程实施过程中，通过对工程投资进行全面、系统、科学的管理，确保工程实际投资不超过计划投资，并尽可能降低投资成本，提高投资效益的过程。- 投资控制的意义</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建设工程投资控制理论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AutoShape 4"/>
          <p:cNvSpPr/>
          <p:nvPr/>
        </p:nvSpPr>
        <p:spPr>
          <a:xfrm>
            <a:off x="0" y="2173694"/>
            <a:ext cx="3839952" cy="4684306"/>
          </a:xfrm>
          <a:prstGeom prst="r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nvGrpSpPr>
          <p:cNvPr id="5" name="Group 5"/>
          <p:cNvGrpSpPr/>
          <p:nvPr/>
        </p:nvGrpSpPr>
        <p:grpSpPr>
          <a:xfrm>
            <a:off x="865802" y="2810519"/>
            <a:ext cx="3847271" cy="4047481"/>
            <a:chOff x="865802" y="2810519"/>
            <a:chExt cx="3847271" cy="4047481"/>
          </a:xfrm>
        </p:grpSpPr>
        <p:sp>
          <p:nvSpPr>
            <p:cNvPr id="6" name="Freeform 6"/>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499673" y="4352794"/>
              <a:ext cx="7893" cy="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Freeform 24"/>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5262" cy="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883277" y="4541677"/>
              <a:ext cx="12980" cy="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5" name="Picture 45"/>
            <p:cNvPicPr>
              <a:picLocks noChangeAspect="1"/>
            </p:cNvPicPr>
            <p:nvPr/>
          </p:nvPicPr>
          <p:blipFill>
            <a:blip r:embed="rId3"/>
            <a:stretch>
              <a:fillRect/>
            </a:stretch>
          </p:blipFill>
          <p:spPr>
            <a:xfrm>
              <a:off x="3230398" y="5158235"/>
              <a:ext cx="464640" cy="430144"/>
            </a:xfrm>
            <a:prstGeom prst="rect">
              <a:avLst/>
            </a:prstGeom>
          </p:spPr>
        </p:pic>
        <p:sp>
          <p:nvSpPr>
            <p:cNvPr id="46" name="Freeform 46"/>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8" name="Picture 48"/>
            <p:cNvPicPr>
              <a:picLocks noChangeAspect="1"/>
            </p:cNvPicPr>
            <p:nvPr/>
          </p:nvPicPr>
          <p:blipFill>
            <a:blip r:embed="rId4"/>
            <a:stretch>
              <a:fillRect/>
            </a:stretch>
          </p:blipFill>
          <p:spPr>
            <a:xfrm>
              <a:off x="3259164" y="5087337"/>
              <a:ext cx="425350" cy="131212"/>
            </a:xfrm>
            <a:prstGeom prst="rect">
              <a:avLst/>
            </a:prstGeom>
          </p:spPr>
        </p:pic>
        <p:sp>
          <p:nvSpPr>
            <p:cNvPr id="49" name="AutoShape 49"/>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4" name="Freeform 54"/>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6" name="Freeform 56"/>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9" name="Freeform 59"/>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Freeform 60"/>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Freeform 61"/>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454963" y="93878"/>
            <a:ext cx="10641129" cy="914400"/>
            <a:chOff x="454963" y="93878"/>
            <a:chExt cx="10641129" cy="914400"/>
          </a:xfrm>
        </p:grpSpPr>
        <p:sp>
          <p:nvSpPr>
            <p:cNvPr id="63" name="AutoShape 6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4" name="AutoShape 6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5" name="AutoShape 6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6" name="AutoShape 6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7" name="AutoShape 6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8" name="AutoShape 6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9" name="AutoShape 6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0" name="AutoShape 7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1" name="AutoShape 7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2" name="AutoShape 7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3" name="AutoShape 7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4" name="AutoShape 7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5" name="AutoShape 7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6" name="AutoShape 7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7" name="AutoShape 7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8" name="AutoShape 7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9" name="AutoShape 7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0" name="AutoShape 8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1" name="AutoShape 8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2" name="AutoShape 8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3" name="TextBox 8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建设工程投资控制理论</a:t>
              </a:r>
            </a:p>
          </p:txBody>
        </p:sp>
      </p:grpSp>
      <p:sp>
        <p:nvSpPr>
          <p:cNvPr id="84" name="TextBox 84"/>
          <p:cNvSpPr txBox="1"/>
          <p:nvPr/>
        </p:nvSpPr>
        <p:spPr>
          <a:xfrm>
            <a:off x="4959831" y="1714627"/>
            <a:ext cx="6500165" cy="396034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solidFill>
                <a:latin typeface="Microsoft Yahei"/>
                <a:ea typeface="Microsoft Yahei"/>
                <a:cs typeface="Microsoft Yahei"/>
              </a:rPr>
              <a:t>投资控制的原则与方法- 投资控制的原则</a:t>
            </a:r>
          </a:p>
          <a:p>
            <a:pPr marL="203200" lvl="0" indent="-203200">
              <a:lnSpc>
                <a:spcPct val="77000"/>
              </a:lnSpc>
              <a:buFont typeface="Arial"/>
              <a:buChar char="•"/>
            </a:pPr>
            <a:r>
              <a:rPr lang="en-US" sz="1425">
                <a:solidFill>
                  <a:schemeClr val="dk1"/>
                </a:solidFill>
                <a:latin typeface="Microsoft Yahei"/>
                <a:ea typeface="Microsoft Yahei"/>
                <a:cs typeface="Microsoft Yahei"/>
              </a:rPr>
              <a:t>建设工程投资控制应遵循以下原则</a:t>
            </a:r>
          </a:p>
          <a:p>
            <a:pPr marL="203200" lvl="0" indent="-203200">
              <a:lnSpc>
                <a:spcPct val="77000"/>
              </a:lnSpc>
              <a:buFont typeface="Arial"/>
              <a:buChar char="•"/>
            </a:pPr>
            <a:r>
              <a:rPr lang="en-US" sz="1425">
                <a:solidFill>
                  <a:schemeClr val="dk1"/>
                </a:solidFill>
                <a:latin typeface="Microsoft Yahei"/>
                <a:ea typeface="Microsoft Yahei"/>
                <a:cs typeface="Microsoft Yahei"/>
              </a:rPr>
              <a:t>投资控制的实施步骤- 制定投资计划和预算：在建设工程实施前，应根据工程实际情况和设计要求，制定详细的投资计划和预算。预算应包括各项费用支出标准和限额，以便对实际支出进行监控。- 合同管理：在签订施工合同时，应明确约定工程量、价格、支付方式等条款，并确保合同条款的执行和变更的合理性。同时，应加强对合同变更的管理，避免因变更导致投资增加。- 工程量清单计价：在施工过程中，应采用工程量清单计价方式，准确核算工程量和造价。这样可以及时发现并解决工程量不准确或造价不合理的问题。- 施工现场管理：加强施工现场管理是投资控制的重要环节。应采取有效措施减少浪费和不必要的支出，如加强材料管理、提高设备利用率等。同时，应定期对施工现场进行检查和评估，确保施工质量和安全。- 投资分析：在建设工程实施过程中，应定期进行投资分析。通过对实际支出与计划预算进行比较和分析，及时发现问题并采取措施加以解决。同时，应根据分析结果调整投资控制策略，确保工程实际投资不超过计划投资。</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建设工程投资估算与预算</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AutoShape 4"/>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TextBox 5"/>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依据设计文件、类似工程资料、费用标准等，采用概算法、估算法等方法进行估算。</a:t>
            </a:r>
          </a:p>
        </p:txBody>
      </p:sp>
      <p:sp>
        <p:nvSpPr>
          <p:cNvPr id="6" name="TextBox 6"/>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静态投资估算方法</a:t>
            </a:r>
          </a:p>
        </p:txBody>
      </p:sp>
      <p:cxnSp>
        <p:nvCxnSpPr>
          <p:cNvPr id="7" name="Connector 7"/>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Freeform 9"/>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AutoShape 10"/>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11" name="Picture 11"/>
          <p:cNvPicPr>
            <a:picLocks noChangeAspect="1"/>
          </p:cNvPicPr>
          <p:nvPr/>
        </p:nvPicPr>
        <p:blipFill>
          <a:blip r:embed="rId3"/>
          <a:srcRect l="16675" r="16675"/>
          <a:stretch>
            <a:fillRect/>
          </a:stretch>
        </p:blipFill>
        <p:spPr>
          <a:xfrm>
            <a:off x="5039938" y="1393187"/>
            <a:ext cx="2231507" cy="2231507"/>
          </a:xfrm>
          <a:prstGeom prst="ellipse">
            <a:avLst/>
          </a:prstGeom>
        </p:spPr>
      </p:pic>
      <p:sp>
        <p:nvSpPr>
          <p:cNvPr id="12" name="TextBox 12"/>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动态投资估算方法</a:t>
            </a:r>
          </a:p>
        </p:txBody>
      </p:sp>
      <p:cxnSp>
        <p:nvCxnSpPr>
          <p:cNvPr id="13" name="Connector 13"/>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4" name="Connector 14"/>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5" name="Freeform 15"/>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17" name="Picture 17"/>
          <p:cNvPicPr>
            <a:picLocks noChangeAspect="1"/>
          </p:cNvPicPr>
          <p:nvPr/>
        </p:nvPicPr>
        <p:blipFill>
          <a:blip r:embed="rId4"/>
          <a:stretch>
            <a:fillRect/>
          </a:stretch>
        </p:blipFill>
        <p:spPr>
          <a:xfrm>
            <a:off x="8741656" y="1393187"/>
            <a:ext cx="2231507" cy="2231507"/>
          </a:xfrm>
          <a:prstGeom prst="ellipse">
            <a:avLst/>
          </a:prstGeom>
        </p:spPr>
      </p:pic>
      <p:sp>
        <p:nvSpPr>
          <p:cNvPr id="18" name="TextBox 18"/>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估算依据</a:t>
            </a:r>
          </a:p>
        </p:txBody>
      </p:sp>
      <p:cxnSp>
        <p:nvCxnSpPr>
          <p:cNvPr id="19" name="Connector 19"/>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1" name="Freeform 21"/>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22" name="Picture 22"/>
          <p:cNvPicPr>
            <a:picLocks noChangeAspect="1"/>
          </p:cNvPicPr>
          <p:nvPr/>
        </p:nvPicPr>
        <p:blipFill>
          <a:blip r:embed="rId5"/>
          <a:srcRect t="16667" b="16667"/>
          <a:stretch>
            <a:fillRect/>
          </a:stretch>
        </p:blipFill>
        <p:spPr>
          <a:xfrm>
            <a:off x="1358558" y="1454147"/>
            <a:ext cx="2231507" cy="2231507"/>
          </a:xfrm>
          <a:prstGeom prst="ellipse">
            <a:avLst/>
          </a:prstGeom>
        </p:spPr>
      </p:pic>
      <p:sp>
        <p:nvSpPr>
          <p:cNvPr id="23" name="TextBox 23"/>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考虑物价上涨、政策调整等因素，采用资金时间价值法、风险概率法等方法进行估算。</a:t>
            </a:r>
          </a:p>
        </p:txBody>
      </p:sp>
      <p:sp>
        <p:nvSpPr>
          <p:cNvPr id="24" name="TextBox 24"/>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包括设计文件、合同文件、政策文件、市场价格信息等。</a:t>
            </a:r>
          </a:p>
        </p:txBody>
      </p:sp>
      <p:sp>
        <p:nvSpPr>
          <p:cNvPr id="25" name="TextBox 25"/>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6" name="TextBox 26"/>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7" name="TextBox 27"/>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投资估算的方法与依据</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4" name="Connector 4"/>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TextBox 6"/>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依据施工图纸、施工组织设计、施工方案、材料设备价格等编制预算。</a:t>
            </a:r>
          </a:p>
        </p:txBody>
      </p:sp>
      <p:pic>
        <p:nvPicPr>
          <p:cNvPr id="7" name="Picture 7"/>
          <p:cNvPicPr>
            <a:picLocks noChangeAspect="1"/>
          </p:cNvPicPr>
          <p:nvPr/>
        </p:nvPicPr>
        <p:blipFill>
          <a:blip r:embed="rId3"/>
          <a:srcRect l="15583" r="15583"/>
          <a:stretch>
            <a:fillRect/>
          </a:stretch>
        </p:blipFill>
        <p:spPr>
          <a:xfrm>
            <a:off x="1632387" y="1536628"/>
            <a:ext cx="1898907" cy="1898907"/>
          </a:xfrm>
          <a:prstGeom prst="ellipse">
            <a:avLst/>
          </a:prstGeom>
        </p:spPr>
      </p:pic>
      <p:sp>
        <p:nvSpPr>
          <p:cNvPr id="8" name="AutoShape 8"/>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5146546" y="1536628"/>
            <a:ext cx="1898907" cy="1898907"/>
          </a:xfrm>
          <a:prstGeom prst="ellipse">
            <a:avLst/>
          </a:prstGeom>
        </p:spPr>
      </p:pic>
      <p:sp>
        <p:nvSpPr>
          <p:cNvPr id="10" name="AutoShape 10"/>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11" name="Picture 11"/>
          <p:cNvPicPr>
            <a:picLocks noChangeAspect="1"/>
          </p:cNvPicPr>
          <p:nvPr/>
        </p:nvPicPr>
        <p:blipFill>
          <a:blip r:embed="rId5"/>
          <a:srcRect l="16625" r="16625"/>
          <a:stretch>
            <a:fillRect/>
          </a:stretch>
        </p:blipFill>
        <p:spPr>
          <a:xfrm>
            <a:off x="8816628" y="1536628"/>
            <a:ext cx="1898907" cy="1898907"/>
          </a:xfrm>
          <a:prstGeom prst="ellipse">
            <a:avLst/>
          </a:prstGeom>
        </p:spPr>
      </p:pic>
      <p:sp>
        <p:nvSpPr>
          <p:cNvPr id="12" name="TextBox 12"/>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预算编制</a:t>
            </a:r>
          </a:p>
        </p:txBody>
      </p:sp>
      <p:sp>
        <p:nvSpPr>
          <p:cNvPr id="13" name="AutoShape 13"/>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15" name="Connector 15"/>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6" name="TextBox 16"/>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包括初审、复审、终审等环节，确保预算的准确性和合理性。</a:t>
            </a:r>
          </a:p>
        </p:txBody>
      </p:sp>
      <p:sp>
        <p:nvSpPr>
          <p:cNvPr id="17" name="TextBox 17"/>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审核流程</a:t>
            </a:r>
          </a:p>
        </p:txBody>
      </p:sp>
      <p:sp>
        <p:nvSpPr>
          <p:cNvPr id="18" name="AutoShape 18"/>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20" name="Connector 20"/>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1" name="TextBox 21"/>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包括相关法规、行业标准、合同文件等。</a:t>
            </a:r>
          </a:p>
        </p:txBody>
      </p:sp>
      <p:sp>
        <p:nvSpPr>
          <p:cNvPr id="22" name="TextBox 22"/>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审核依据</a:t>
            </a:r>
          </a:p>
        </p:txBody>
      </p:sp>
      <p:sp>
        <p:nvSpPr>
          <p:cNvPr id="23" name="AutoShape 23"/>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预算的编制与审核流程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nvGrpSpPr>
          <p:cNvPr id="4" name="Group 4"/>
          <p:cNvGrpSpPr/>
          <p:nvPr/>
        </p:nvGrpSpPr>
        <p:grpSpPr>
          <a:xfrm>
            <a:off x="981837" y="1604867"/>
            <a:ext cx="3394996" cy="2116741"/>
            <a:chOff x="981837" y="1604867"/>
            <a:chExt cx="3394996" cy="2116741"/>
          </a:xfrm>
        </p:grpSpPr>
        <p:sp>
          <p:nvSpPr>
            <p:cNvPr id="5" name="AutoShape 5"/>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6" name="Group 6"/>
          <p:cNvGrpSpPr/>
          <p:nvPr/>
        </p:nvGrpSpPr>
        <p:grpSpPr>
          <a:xfrm>
            <a:off x="4376738" y="3721608"/>
            <a:ext cx="3394996" cy="2116741"/>
            <a:chOff x="4376738" y="3721608"/>
            <a:chExt cx="3394996" cy="2116741"/>
          </a:xfrm>
        </p:grpSpPr>
        <p:sp>
          <p:nvSpPr>
            <p:cNvPr id="7" name="AutoShape 7"/>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grpSp>
        <p:nvGrpSpPr>
          <p:cNvPr id="8" name="Group 8"/>
          <p:cNvGrpSpPr/>
          <p:nvPr/>
        </p:nvGrpSpPr>
        <p:grpSpPr>
          <a:xfrm>
            <a:off x="7771733" y="1604867"/>
            <a:ext cx="3394996" cy="2116741"/>
            <a:chOff x="7771733" y="1604867"/>
            <a:chExt cx="3394996" cy="2116741"/>
          </a:xfrm>
        </p:grpSpPr>
        <p:sp>
          <p:nvSpPr>
            <p:cNvPr id="9" name="AutoShape 9"/>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pic>
        <p:nvPicPr>
          <p:cNvPr id="10" name="Picture 10"/>
          <p:cNvPicPr>
            <a:picLocks noChangeAspect="1"/>
          </p:cNvPicPr>
          <p:nvPr/>
        </p:nvPicPr>
        <p:blipFill>
          <a:blip r:embed="rId3"/>
          <a:srcRect t="18426" b="18426"/>
          <a:stretch>
            <a:fillRect/>
          </a:stretch>
        </p:blipFill>
        <p:spPr>
          <a:xfrm>
            <a:off x="981837" y="3694465"/>
            <a:ext cx="3394942" cy="2143864"/>
          </a:xfrm>
          <a:prstGeom prst="rect">
            <a:avLst/>
          </a:prstGeom>
        </p:spPr>
      </p:pic>
      <p:pic>
        <p:nvPicPr>
          <p:cNvPr id="11" name="Picture 11"/>
          <p:cNvPicPr>
            <a:picLocks noChangeAspect="1"/>
          </p:cNvPicPr>
          <p:nvPr/>
        </p:nvPicPr>
        <p:blipFill>
          <a:blip r:embed="rId4"/>
          <a:srcRect l="5198" r="5198"/>
          <a:stretch>
            <a:fillRect/>
          </a:stretch>
        </p:blipFill>
        <p:spPr>
          <a:xfrm>
            <a:off x="4376812" y="1577730"/>
            <a:ext cx="3394942" cy="2143864"/>
          </a:xfrm>
          <a:prstGeom prst="rect">
            <a:avLst/>
          </a:prstGeom>
        </p:spPr>
      </p:pic>
      <p:pic>
        <p:nvPicPr>
          <p:cNvPr id="12" name="Picture 12"/>
          <p:cNvPicPr>
            <a:picLocks noChangeAspect="1"/>
          </p:cNvPicPr>
          <p:nvPr/>
        </p:nvPicPr>
        <p:blipFill>
          <a:blip r:embed="rId5"/>
          <a:srcRect l="26247" r="26247"/>
          <a:stretch>
            <a:fillRect/>
          </a:stretch>
        </p:blipFill>
        <p:spPr>
          <a:xfrm>
            <a:off x="7771733" y="3721608"/>
            <a:ext cx="3394942" cy="2143864"/>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预算执行过程中的调整与控制</a:t>
              </a:r>
            </a:p>
          </p:txBody>
        </p:sp>
      </p:grpSp>
      <p:grpSp>
        <p:nvGrpSpPr>
          <p:cNvPr id="35" name="Group 35"/>
          <p:cNvGrpSpPr/>
          <p:nvPr/>
        </p:nvGrpSpPr>
        <p:grpSpPr>
          <a:xfrm>
            <a:off x="981837" y="1604867"/>
            <a:ext cx="3394996" cy="490334"/>
            <a:chOff x="981837" y="1604867"/>
            <a:chExt cx="3394996" cy="490334"/>
          </a:xfrm>
        </p:grpSpPr>
        <p:sp>
          <p:nvSpPr>
            <p:cNvPr id="36" name="TextBox 36"/>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调整</a:t>
              </a:r>
            </a:p>
          </p:txBody>
        </p:sp>
      </p:grpSp>
      <p:grpSp>
        <p:nvGrpSpPr>
          <p:cNvPr id="37" name="Group 37"/>
          <p:cNvGrpSpPr/>
          <p:nvPr/>
        </p:nvGrpSpPr>
        <p:grpSpPr>
          <a:xfrm>
            <a:off x="1090562" y="2039620"/>
            <a:ext cx="3286271" cy="1654845"/>
            <a:chOff x="1090562" y="2039620"/>
            <a:chExt cx="3286271" cy="1654845"/>
          </a:xfrm>
        </p:grpSpPr>
        <p:sp>
          <p:nvSpPr>
            <p:cNvPr id="38" name="TextBox 38"/>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在施工过程中，由于设计变更、材料设备价格变化等原因，需要对预算进行调整。</a:t>
              </a:r>
            </a:p>
          </p:txBody>
        </p:sp>
      </p:grpSp>
      <p:grpSp>
        <p:nvGrpSpPr>
          <p:cNvPr id="39" name="Group 39"/>
          <p:cNvGrpSpPr/>
          <p:nvPr/>
        </p:nvGrpSpPr>
        <p:grpSpPr>
          <a:xfrm>
            <a:off x="4376833" y="3748751"/>
            <a:ext cx="3394996" cy="490334"/>
            <a:chOff x="4376833" y="3748751"/>
            <a:chExt cx="3394996" cy="490334"/>
          </a:xfrm>
        </p:grpSpPr>
        <p:sp>
          <p:nvSpPr>
            <p:cNvPr id="40" name="TextBox 40"/>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控制</a:t>
              </a:r>
            </a:p>
          </p:txBody>
        </p:sp>
      </p:grpSp>
      <p:grpSp>
        <p:nvGrpSpPr>
          <p:cNvPr id="41" name="Group 41"/>
          <p:cNvGrpSpPr/>
          <p:nvPr/>
        </p:nvGrpSpPr>
        <p:grpSpPr>
          <a:xfrm>
            <a:off x="4485558" y="4183504"/>
            <a:ext cx="3286271" cy="1654845"/>
            <a:chOff x="4485558" y="4183504"/>
            <a:chExt cx="3286271" cy="1654845"/>
          </a:xfrm>
        </p:grpSpPr>
        <p:sp>
          <p:nvSpPr>
            <p:cNvPr id="42" name="TextBox 4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通过建立预算控制制度，对施工过程中的投资进行实时监控，确保实际投资不超过预算。</a:t>
              </a:r>
            </a:p>
          </p:txBody>
        </p:sp>
      </p:grpSp>
      <p:grpSp>
        <p:nvGrpSpPr>
          <p:cNvPr id="43" name="Group 43"/>
          <p:cNvGrpSpPr/>
          <p:nvPr/>
        </p:nvGrpSpPr>
        <p:grpSpPr>
          <a:xfrm>
            <a:off x="7771733" y="1604867"/>
            <a:ext cx="3394996" cy="490334"/>
            <a:chOff x="7771733" y="1604867"/>
            <a:chExt cx="3394996" cy="490334"/>
          </a:xfrm>
        </p:grpSpPr>
        <p:sp>
          <p:nvSpPr>
            <p:cNvPr id="44" name="TextBox 44"/>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调整与控制依据</a:t>
              </a:r>
            </a:p>
          </p:txBody>
        </p:sp>
      </p:grpSp>
      <p:grpSp>
        <p:nvGrpSpPr>
          <p:cNvPr id="45" name="Group 45"/>
          <p:cNvGrpSpPr/>
          <p:nvPr/>
        </p:nvGrpSpPr>
        <p:grpSpPr>
          <a:xfrm>
            <a:off x="7880459" y="2039620"/>
            <a:ext cx="3286271" cy="1654845"/>
            <a:chOff x="7880459" y="2039620"/>
            <a:chExt cx="3286271" cy="1654845"/>
          </a:xfrm>
        </p:grpSpPr>
        <p:sp>
          <p:nvSpPr>
            <p:cNvPr id="46" name="TextBox 46"/>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包括合同文件、施工图纸、施工组织设计等。</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https://d.book118.com/818040031002006037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2024-09-16T14:22:59.440</cp:lastPrinted>
  <dcterms:created xsi:type="dcterms:W3CDTF">2024-09-16T06:22:59Z</dcterms:created>
  <dcterms:modified xsi:type="dcterms:W3CDTF">2024-09-16T06:23:01Z</dcterms:modified>
</cp:coreProperties>
</file>