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1D46E007-2B83-4999-ABFD-03FDCB3DD4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4188E76-BD6C-42A9-AA34-7B54BDCF1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4C9D070-CDD2-43F7-9599-6CE1CC6838B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88AC93D-2443-47AC-8EF7-9D6FE0B131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D2CA989F-BF76-46BB-A640-EF45145397D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9FF74EDA-64EC-4AFA-9DAF-499AA53C96B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24EA6CAC-6494-49EA-8D93-C52B8670756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47A91BA-A466-44E4-8E7C-331C665DBF9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39D83AD-F545-4164-ABAD-E55901A1A06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1781592-FD5D-47D8-B2A7-A47D0D2971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E86959C-1705-4A81-9190-717ADD7E03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81804312114000602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99654" y="1906269"/>
            <a:ext cx="5354727"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chemeClr val="dk1">
                    <a:alpha val="100000"/>
                  </a:schemeClr>
                </a:solidFill>
                <a:latin typeface="Microsoft Yahei"/>
                <a:ea typeface="Microsoft Yahei"/>
                <a:cs typeface="Microsoft Yahei"/>
              </a:rPr>
              <a:t>尿毒症护理查房PPT课件评价</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676019" y="182803"/>
            <a:ext cx="2152650" cy="12001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7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871486" y="1338510"/>
            <a:ext cx="4991100" cy="452437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课件内容评价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课件设计评价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课件效果评价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教师使用情况评价</a:t>
            </a:r>
          </a:p>
          <a:p>
            <a:pPr marL="203200" lvl="0" indent="-203200">
              <a:lnSpc>
                <a:spcPct val="140000"/>
              </a:lnSpc>
              <a:spcBef>
                <a:spcPts val="450"/>
              </a:spcBef>
              <a:buFont typeface="Arial"/>
              <a:buChar char="•"/>
            </a:pPr>
            <a:r>
              <a:rPr lang="en-US" sz="2400">
                <a:solidFill>
                  <a:srgbClr val="000000">
                    <a:alpha val="100000"/>
                  </a:srgbClr>
                </a:solidFill>
                <a:latin typeface="Microsoft Yahei"/>
                <a:ea typeface="Microsoft Yahei"/>
                <a:cs typeface="Microsoft Yahei"/>
              </a:rPr>
              <a:t>课件总体评价</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01</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课件内容评价</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5400000">
            <a:off x="4261455" y="1786438"/>
            <a:ext cx="3669090" cy="4127726"/>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5400000">
            <a:off x="6507340"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7484017"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5400000">
            <a:off x="6495148" y="5075220"/>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rot="5400000">
            <a:off x="4599191" y="141832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rot="5400000">
            <a:off x="3589249" y="3252867"/>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5400000">
            <a:off x="4611383" y="5087412"/>
            <a:ext cx="1062105" cy="1194868"/>
          </a:xfrm>
          <a:custGeom>
            <a:rect l="l" t="t" r="r" b="b"/>
            <a:pathLst>
              <a:path w="1905000" h="1905000">
                <a:moveTo>
                  <a:pt x="952500" y="0"/>
                </a:moveTo>
                <a:lnTo>
                  <a:pt x="0" y="571500"/>
                </a:lnTo>
                <a:lnTo>
                  <a:pt x="0" y="1333500"/>
                </a:lnTo>
                <a:lnTo>
                  <a:pt x="952500" y="1905000"/>
                </a:lnTo>
                <a:lnTo>
                  <a:pt x="1905000" y="1333500"/>
                </a:lnTo>
                <a:lnTo>
                  <a:pt x="1905000" y="571500"/>
                </a:lnTo>
                <a:lnTo>
                  <a:pt x="952500" y="0"/>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7776775" y="1207198"/>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0" name="TextBox 10"/>
          <p:cNvSpPr txBox="1"/>
          <p:nvPr/>
        </p:nvSpPr>
        <p:spPr>
          <a:xfrm>
            <a:off x="7776775" y="1654506"/>
            <a:ext cx="3900518"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课件内容应基于最新的医学研究和临床实践，提供准确的数据、案例和信息，避免误导医护人员和患者。</a:t>
            </a:r>
          </a:p>
        </p:txBody>
      </p:sp>
      <p:sp>
        <p:nvSpPr>
          <p:cNvPr id="11" name="TextBox 11"/>
          <p:cNvSpPr txBox="1"/>
          <p:nvPr/>
        </p:nvSpPr>
        <p:spPr>
          <a:xfrm>
            <a:off x="8746354" y="3180495"/>
            <a:ext cx="3384144"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2" name="TextBox 12"/>
          <p:cNvSpPr txBox="1"/>
          <p:nvPr/>
        </p:nvSpPr>
        <p:spPr>
          <a:xfrm>
            <a:off x="8746354"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课件应涵盖尿毒症护理查房的各个方面，包括但不限于诊断、治疗、护理、康复等方面的知识和技能。</a:t>
            </a:r>
          </a:p>
        </p:txBody>
      </p:sp>
      <p:sp>
        <p:nvSpPr>
          <p:cNvPr id="13" name="TextBox 13"/>
          <p:cNvSpPr txBox="1"/>
          <p:nvPr/>
        </p:nvSpPr>
        <p:spPr>
          <a:xfrm>
            <a:off x="7776775" y="5015040"/>
            <a:ext cx="4129625"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详细描述</a:t>
            </a:r>
          </a:p>
        </p:txBody>
      </p:sp>
      <p:sp>
        <p:nvSpPr>
          <p:cNvPr id="14" name="TextBox 14"/>
          <p:cNvSpPr txBox="1"/>
          <p:nvPr/>
        </p:nvSpPr>
        <p:spPr>
          <a:xfrm>
            <a:off x="7776775" y="5462349"/>
            <a:ext cx="3994520" cy="95591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课件应注重实用性和可操作性，提供具体的护理技巧、案例分析和经验分享，帮助医护人员在实际工作中解决问题。</a:t>
            </a:r>
          </a:p>
        </p:txBody>
      </p:sp>
      <p:sp>
        <p:nvSpPr>
          <p:cNvPr id="15" name="TextBox 15"/>
          <p:cNvSpPr txBox="1"/>
          <p:nvPr/>
        </p:nvSpPr>
        <p:spPr>
          <a:xfrm>
            <a:off x="305680" y="1345950"/>
            <a:ext cx="4044911"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6" name="TextBox 16"/>
          <p:cNvSpPr txBox="1"/>
          <p:nvPr/>
        </p:nvSpPr>
        <p:spPr>
          <a:xfrm>
            <a:off x="305680" y="1793259"/>
            <a:ext cx="4048125" cy="819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评估课件中提供的信息是否准确可靠，是否符合医学知识和临床实践。</a:t>
            </a:r>
          </a:p>
        </p:txBody>
      </p:sp>
      <p:sp>
        <p:nvSpPr>
          <p:cNvPr id="17" name="TextBox 17"/>
          <p:cNvSpPr txBox="1"/>
          <p:nvPr/>
        </p:nvSpPr>
        <p:spPr>
          <a:xfrm>
            <a:off x="204586" y="3180495"/>
            <a:ext cx="3167197"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18" name="TextBox 18"/>
          <p:cNvSpPr txBox="1"/>
          <p:nvPr/>
        </p:nvSpPr>
        <p:spPr>
          <a:xfrm>
            <a:off x="69245" y="3627804"/>
            <a:ext cx="3305175" cy="1104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课件内容应与尿毒症护理查房的实际需求相符合，能够满足医护人员的学习需求。</a:t>
            </a:r>
          </a:p>
        </p:txBody>
      </p:sp>
      <p:sp>
        <p:nvSpPr>
          <p:cNvPr id="19" name="TextBox 19"/>
          <p:cNvSpPr txBox="1"/>
          <p:nvPr/>
        </p:nvSpPr>
        <p:spPr>
          <a:xfrm>
            <a:off x="454963" y="5015040"/>
            <a:ext cx="3895628"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1606" b="1">
                <a:solidFill>
                  <a:schemeClr val="accent1">
                    <a:alpha val="100000"/>
                  </a:schemeClr>
                </a:solidFill>
                <a:latin typeface="Microsoft Yahei"/>
                <a:ea typeface="Microsoft Yahei"/>
                <a:cs typeface="Microsoft Yahei"/>
              </a:rPr>
              <a:t>总结词</a:t>
            </a:r>
          </a:p>
        </p:txBody>
      </p:sp>
      <p:sp>
        <p:nvSpPr>
          <p:cNvPr id="20" name="TextBox 20"/>
          <p:cNvSpPr txBox="1"/>
          <p:nvPr/>
        </p:nvSpPr>
        <p:spPr>
          <a:xfrm>
            <a:off x="454963" y="5462349"/>
            <a:ext cx="3898264" cy="113347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课件内容应具有实际应用价值，能够帮助医护人员在尿毒症护理查房中更好地开展工作。</a:t>
            </a:r>
          </a:p>
        </p:txBody>
      </p:sp>
      <p:sp>
        <p:nvSpPr>
          <p:cNvPr id="21" name="Freeform 21"/>
          <p:cNvSpPr/>
          <p:nvPr/>
        </p:nvSpPr>
        <p:spPr>
          <a:xfrm>
            <a:off x="5410459" y="3071807"/>
            <a:ext cx="1371081" cy="1371081"/>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TextBox 22"/>
          <p:cNvSpPr txBox="1"/>
          <p:nvPr/>
        </p:nvSpPr>
        <p:spPr>
          <a:xfrm>
            <a:off x="4519258" y="1436636"/>
            <a:ext cx="1122727"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01</a:t>
            </a:r>
          </a:p>
        </p:txBody>
      </p:sp>
      <p:sp>
        <p:nvSpPr>
          <p:cNvPr id="23" name="TextBox 23"/>
          <p:cNvSpPr txBox="1"/>
          <p:nvPr/>
        </p:nvSpPr>
        <p:spPr>
          <a:xfrm>
            <a:off x="6347063" y="1412952"/>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02</a:t>
            </a:r>
          </a:p>
        </p:txBody>
      </p:sp>
      <p:sp>
        <p:nvSpPr>
          <p:cNvPr id="24" name="TextBox 24"/>
          <p:cNvSpPr txBox="1"/>
          <p:nvPr/>
        </p:nvSpPr>
        <p:spPr>
          <a:xfrm>
            <a:off x="3444473" y="3277277"/>
            <a:ext cx="1281814" cy="1152525"/>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03</a:t>
            </a:r>
          </a:p>
        </p:txBody>
      </p:sp>
      <p:sp>
        <p:nvSpPr>
          <p:cNvPr id="25" name="TextBox 25"/>
          <p:cNvSpPr txBox="1"/>
          <p:nvPr/>
        </p:nvSpPr>
        <p:spPr>
          <a:xfrm>
            <a:off x="7344483" y="3265085"/>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04</a:t>
            </a:r>
          </a:p>
        </p:txBody>
      </p:sp>
      <p:sp>
        <p:nvSpPr>
          <p:cNvPr id="26" name="TextBox 26"/>
          <p:cNvSpPr txBox="1"/>
          <p:nvPr/>
        </p:nvSpPr>
        <p:spPr>
          <a:xfrm>
            <a:off x="4581926" y="5111822"/>
            <a:ext cx="1023483"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05</a:t>
            </a:r>
          </a:p>
        </p:txBody>
      </p:sp>
      <p:sp>
        <p:nvSpPr>
          <p:cNvPr id="27" name="TextBox 27"/>
          <p:cNvSpPr txBox="1"/>
          <p:nvPr/>
        </p:nvSpPr>
        <p:spPr>
          <a:xfrm>
            <a:off x="6347063" y="5099630"/>
            <a:ext cx="1313148" cy="1155763"/>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spcBef>
                <a:spcPts val="450"/>
              </a:spcBef>
            </a:pPr>
            <a:r>
              <a:rPr lang="en-US" sz="3075" b="1">
                <a:solidFill>
                  <a:schemeClr val="accent2">
                    <a:alpha val="100000"/>
                  </a:schemeClr>
                </a:solidFill>
                <a:latin typeface="Microsoft Yahei"/>
                <a:ea typeface="Microsoft Yahei"/>
                <a:cs typeface="Microsoft Yahei"/>
              </a:rPr>
              <a:t>06</a:t>
            </a:r>
          </a:p>
        </p:txBody>
      </p:sp>
      <p:grpSp>
        <p:nvGrpSpPr>
          <p:cNvPr id="28" name="Group 28"/>
          <p:cNvGrpSpPr/>
          <p:nvPr/>
        </p:nvGrpSpPr>
        <p:grpSpPr>
          <a:xfrm>
            <a:off x="454963" y="93878"/>
            <a:ext cx="10641129" cy="914400"/>
            <a:chOff x="454963" y="93878"/>
            <a:chExt cx="10641129" cy="914400"/>
          </a:xfrm>
        </p:grpSpPr>
        <p:sp>
          <p:nvSpPr>
            <p:cNvPr id="29" name="AutoShape 2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TextBox 4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课件内容的准确性</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405020"/>
            <a:ext cx="460057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9" name="TextBox 9"/>
          <p:cNvSpPr txBox="1"/>
          <p:nvPr/>
        </p:nvSpPr>
        <p:spPr>
          <a:xfrm>
            <a:off x="1596603" y="1890788"/>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评估课件内容是否全面，是否涵盖了尿毒症护理查房所需的所有知识点和技能。</a:t>
            </a:r>
          </a:p>
        </p:txBody>
      </p:sp>
      <p:sp>
        <p:nvSpPr>
          <p:cNvPr id="10" name="TextBox 10"/>
          <p:cNvSpPr txBox="1"/>
          <p:nvPr/>
        </p:nvSpPr>
        <p:spPr>
          <a:xfrm>
            <a:off x="7246698" y="1405020"/>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1" name="TextBox 11"/>
          <p:cNvSpPr txBox="1"/>
          <p:nvPr/>
        </p:nvSpPr>
        <p:spPr>
          <a:xfrm>
            <a:off x="7246698" y="1866404"/>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课件的章节设置、知识点排列和内容组织应符合认知规律，逐步深入，便于医护人员掌握所学内容。</a:t>
            </a:r>
          </a:p>
        </p:txBody>
      </p:sp>
      <p:sp>
        <p:nvSpPr>
          <p:cNvPr id="12" name="TextBox 12"/>
          <p:cNvSpPr txBox="1"/>
          <p:nvPr/>
        </p:nvSpPr>
        <p:spPr>
          <a:xfrm>
            <a:off x="1596603" y="3037215"/>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1596603" y="3547367"/>
            <a:ext cx="4419600"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课件应包括尿毒症的基本知识、护理要点、病情观察、并发症处理等方面的内容，确保医护人员全面了解尿毒症护理查房的知识体系。</a:t>
            </a:r>
          </a:p>
        </p:txBody>
      </p:sp>
      <p:sp>
        <p:nvSpPr>
          <p:cNvPr id="14" name="TextBox 14"/>
          <p:cNvSpPr txBox="1"/>
          <p:nvPr/>
        </p:nvSpPr>
        <p:spPr>
          <a:xfrm>
            <a:off x="7246698" y="3037215"/>
            <a:ext cx="4733925"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5" name="TextBox 15"/>
          <p:cNvSpPr txBox="1"/>
          <p:nvPr/>
        </p:nvSpPr>
        <p:spPr>
          <a:xfrm>
            <a:off x="7246698" y="3547367"/>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课件内容应不断更新和完善，以适应医学发展和临床实践的变化。</a:t>
            </a:r>
          </a:p>
        </p:txBody>
      </p:sp>
      <p:sp>
        <p:nvSpPr>
          <p:cNvPr id="16" name="TextBox 16"/>
          <p:cNvSpPr txBox="1"/>
          <p:nvPr/>
        </p:nvSpPr>
        <p:spPr>
          <a:xfrm>
            <a:off x="1596603" y="4632977"/>
            <a:ext cx="4495800" cy="8001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325" b="1">
                <a:solidFill>
                  <a:schemeClr val="accent1">
                    <a:alpha val="100000"/>
                  </a:schemeClr>
                </a:solidFill>
                <a:latin typeface="Microsoft Yahei"/>
                <a:ea typeface="Microsoft Yahei"/>
                <a:cs typeface="Microsoft Yahei"/>
              </a:rPr>
              <a:t>总结词</a:t>
            </a:r>
          </a:p>
        </p:txBody>
      </p:sp>
      <p:sp>
        <p:nvSpPr>
          <p:cNvPr id="17" name="TextBox 17"/>
          <p:cNvSpPr txBox="1"/>
          <p:nvPr/>
        </p:nvSpPr>
        <p:spPr>
          <a:xfrm>
            <a:off x="1596603" y="5155321"/>
            <a:ext cx="431482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课件内容应具有系统性和逻辑性，方便医护人员理解和记忆。</a:t>
            </a:r>
          </a:p>
        </p:txBody>
      </p:sp>
      <p:sp>
        <p:nvSpPr>
          <p:cNvPr id="18" name="TextBox 18"/>
          <p:cNvSpPr txBox="1"/>
          <p:nvPr/>
        </p:nvSpPr>
        <p:spPr>
          <a:xfrm>
            <a:off x="7246698" y="4632977"/>
            <a:ext cx="473392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19" name="TextBox 19"/>
          <p:cNvSpPr txBox="1"/>
          <p:nvPr/>
        </p:nvSpPr>
        <p:spPr>
          <a:xfrm>
            <a:off x="7246698" y="5155321"/>
            <a:ext cx="42957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课件应根据最新的医学研究成果和临床实践经验，定期更新和补充内容，确保医护人员获得最新的知识和技能。</a:t>
            </a:r>
          </a:p>
        </p:txBody>
      </p:sp>
      <p:sp>
        <p:nvSpPr>
          <p:cNvPr id="20" name="Freeform 20"/>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课件内容的完整性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02</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课件设计评价</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876773" y="2562728"/>
            <a:ext cx="2438400" cy="24384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76903" y="1099688"/>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在此添加您的文本17字</a:t>
            </a:r>
          </a:p>
        </p:txBody>
      </p:sp>
      <p:sp>
        <p:nvSpPr>
          <p:cNvPr id="4" name="TextBox 4"/>
          <p:cNvSpPr txBox="1"/>
          <p:nvPr/>
        </p:nvSpPr>
        <p:spPr>
          <a:xfrm>
            <a:off x="7334724" y="1099688"/>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5" name="TextBox 5"/>
          <p:cNvSpPr txBox="1"/>
          <p:nvPr/>
        </p:nvSpPr>
        <p:spPr>
          <a:xfrm>
            <a:off x="7334724" y="2964493"/>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6" name="TextBox 6"/>
          <p:cNvSpPr txBox="1"/>
          <p:nvPr/>
        </p:nvSpPr>
        <p:spPr>
          <a:xfrm>
            <a:off x="7334724" y="4921535"/>
            <a:ext cx="4495800"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7" name="TextBox 7"/>
          <p:cNvSpPr txBox="1"/>
          <p:nvPr/>
        </p:nvSpPr>
        <p:spPr>
          <a:xfrm>
            <a:off x="376903" y="4921535"/>
            <a:ext cx="4410075" cy="638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950" b="1">
                <a:solidFill>
                  <a:schemeClr val="accent1">
                    <a:alpha val="100000"/>
                  </a:schemeClr>
                </a:solidFill>
                <a:latin typeface="Microsoft Yahei"/>
                <a:ea typeface="Microsoft Yahei"/>
                <a:cs typeface="Microsoft Yahei"/>
              </a:rPr>
              <a:t>在此添加您的文本16字</a:t>
            </a:r>
          </a:p>
        </p:txBody>
      </p:sp>
      <p:sp>
        <p:nvSpPr>
          <p:cNvPr id="8" name="TextBox 8"/>
          <p:cNvSpPr txBox="1"/>
          <p:nvPr/>
        </p:nvSpPr>
        <p:spPr>
          <a:xfrm>
            <a:off x="376903" y="2964493"/>
            <a:ext cx="4352925" cy="6096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5000"/>
              </a:lnSpc>
              <a:spcBef>
                <a:spcPts val="450"/>
              </a:spcBef>
            </a:pPr>
            <a:r>
              <a:rPr lang="en-US" sz="1800" b="1">
                <a:solidFill>
                  <a:schemeClr val="accent1">
                    <a:alpha val="100000"/>
                  </a:schemeClr>
                </a:solidFill>
                <a:latin typeface="Microsoft Yahei"/>
                <a:ea typeface="Microsoft Yahei"/>
                <a:cs typeface="Microsoft Yahei"/>
              </a:rPr>
              <a:t>在此添加您的文本16字</a:t>
            </a:r>
          </a:p>
        </p:txBody>
      </p:sp>
      <p:sp>
        <p:nvSpPr>
          <p:cNvPr id="9" name="TextBox 9"/>
          <p:cNvSpPr txBox="1"/>
          <p:nvPr/>
        </p:nvSpPr>
        <p:spPr>
          <a:xfrm>
            <a:off x="376903"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总结词：清晰美观</a:t>
            </a:r>
          </a:p>
        </p:txBody>
      </p:sp>
      <p:sp>
        <p:nvSpPr>
          <p:cNvPr id="10" name="TextBox 10"/>
          <p:cNvSpPr txBox="1"/>
          <p:nvPr/>
        </p:nvSpPr>
        <p:spPr>
          <a:xfrm>
            <a:off x="376903"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详细描述：课件的界面布局合理，色彩搭配协调，字体清晰易读，图片和图表清晰美观，整体视觉效果良好。</a:t>
            </a:r>
          </a:p>
        </p:txBody>
      </p:sp>
      <p:sp>
        <p:nvSpPr>
          <p:cNvPr id="11" name="TextBox 11"/>
          <p:cNvSpPr txBox="1"/>
          <p:nvPr/>
        </p:nvSpPr>
        <p:spPr>
          <a:xfrm>
            <a:off x="376903"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总结词：专业性强</a:t>
            </a:r>
          </a:p>
        </p:txBody>
      </p:sp>
      <p:sp>
        <p:nvSpPr>
          <p:cNvPr id="12" name="TextBox 12"/>
          <p:cNvSpPr txBox="1"/>
          <p:nvPr/>
        </p:nvSpPr>
        <p:spPr>
          <a:xfrm>
            <a:off x="7334724" y="1462400"/>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详细描述：课件的界面设计符合专业规范，内容表述严谨准确，语言专业，无错别字和病句，符合医学领域的特点。</a:t>
            </a:r>
          </a:p>
        </p:txBody>
      </p:sp>
      <p:sp>
        <p:nvSpPr>
          <p:cNvPr id="13" name="TextBox 13"/>
          <p:cNvSpPr txBox="1"/>
          <p:nvPr/>
        </p:nvSpPr>
        <p:spPr>
          <a:xfrm>
            <a:off x="7334724" y="3348767"/>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总结词：风格统一</a:t>
            </a:r>
          </a:p>
        </p:txBody>
      </p:sp>
      <p:sp>
        <p:nvSpPr>
          <p:cNvPr id="14" name="TextBox 14"/>
          <p:cNvSpPr txBox="1"/>
          <p:nvPr/>
        </p:nvSpPr>
        <p:spPr>
          <a:xfrm>
            <a:off x="7334724" y="5308631"/>
            <a:ext cx="4486275" cy="12096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详细描述：课件的整体风格统一，各个幻灯片之间的设计风格保持一致，符合PPT课件的规范和标准。</a:t>
            </a:r>
          </a:p>
        </p:txBody>
      </p:sp>
      <p:sp>
        <p:nvSpPr>
          <p:cNvPr id="15" name="Freeform 15"/>
          <p:cNvSpPr/>
          <p:nvPr/>
        </p:nvSpPr>
        <p:spPr>
          <a:xfrm>
            <a:off x="5496912" y="3182867"/>
            <a:ext cx="1198122" cy="1198122"/>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课件界面的美观性</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00308" y="489630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312500" y="3227524"/>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312500"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11716" y="4884110"/>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11716" y="3215332"/>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11716" y="1652321"/>
            <a:ext cx="984887" cy="98488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1596603" y="1542784"/>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总结词：导航清晰</a:t>
            </a:r>
          </a:p>
        </p:txBody>
      </p:sp>
      <p:sp>
        <p:nvSpPr>
          <p:cNvPr id="9" name="TextBox 9"/>
          <p:cNvSpPr txBox="1"/>
          <p:nvPr/>
        </p:nvSpPr>
        <p:spPr>
          <a:xfrm>
            <a:off x="7285195" y="1542784"/>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详细描述：课件的导航结构清晰，目录页设计合理，方便用户快速找到所需内容。每个幻灯片都有明确的标题和提示信息，便于学习者理解和记忆。</a:t>
            </a:r>
          </a:p>
        </p:txBody>
      </p:sp>
      <p:sp>
        <p:nvSpPr>
          <p:cNvPr id="10" name="TextBox 10"/>
          <p:cNvSpPr txBox="1"/>
          <p:nvPr/>
        </p:nvSpPr>
        <p:spPr>
          <a:xfrm>
            <a:off x="1596603" y="3117987"/>
            <a:ext cx="4416556"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总结词：内容简洁明了</a:t>
            </a:r>
          </a:p>
        </p:txBody>
      </p:sp>
      <p:sp>
        <p:nvSpPr>
          <p:cNvPr id="11" name="TextBox 11"/>
          <p:cNvSpPr txBox="1"/>
          <p:nvPr/>
        </p:nvSpPr>
        <p:spPr>
          <a:xfrm>
            <a:off x="7285195" y="3117987"/>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详细描述：课件的内容简洁明了，重点突出，无冗余信息。文字表述清晰，图表和图片直观易懂，方便学习者快速理解知识点。</a:t>
            </a:r>
          </a:p>
        </p:txBody>
      </p:sp>
      <p:sp>
        <p:nvSpPr>
          <p:cNvPr id="12" name="TextBox 12"/>
          <p:cNvSpPr txBox="1"/>
          <p:nvPr/>
        </p:nvSpPr>
        <p:spPr>
          <a:xfrm>
            <a:off x="1596603" y="4786765"/>
            <a:ext cx="4316948"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总结词：易于操作</a:t>
            </a:r>
          </a:p>
        </p:txBody>
      </p:sp>
      <p:sp>
        <p:nvSpPr>
          <p:cNvPr id="13" name="TextBox 13"/>
          <p:cNvSpPr txBox="1"/>
          <p:nvPr/>
        </p:nvSpPr>
        <p:spPr>
          <a:xfrm>
            <a:off x="7285195" y="4786765"/>
            <a:ext cx="4297245" cy="1440561"/>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详细描述：课件的操作简单易懂，响应速度快，无卡顿现象。幻灯片的切换和动画效果流畅自然，不会干扰学习者的注意力。</a:t>
            </a:r>
          </a:p>
        </p:txBody>
      </p:sp>
      <p:sp>
        <p:nvSpPr>
          <p:cNvPr id="14" name="Freeform 14"/>
          <p:cNvSpPr/>
          <p:nvPr/>
        </p:nvSpPr>
        <p:spPr>
          <a:xfrm>
            <a:off x="793456" y="1834061"/>
            <a:ext cx="621407" cy="621407"/>
          </a:xfrm>
          <a:custGeom>
            <a:rect l="l" t="t" r="r" b="b"/>
            <a:pathLst>
              <a:path w="304800" h="304800">
                <a:moveTo>
                  <a:pt x="247650" y="219075"/>
                </a:moveTo>
                <a:lnTo>
                  <a:pt x="228600" y="219075"/>
                </a:lnTo>
                <a:lnTo>
                  <a:pt x="228600" y="200025"/>
                </a:lnTo>
                <a:lnTo>
                  <a:pt x="238125" y="200025"/>
                </a:lnTo>
                <a:lnTo>
                  <a:pt x="238125" y="180975"/>
                </a:lnTo>
                <a:lnTo>
                  <a:pt x="57150" y="180975"/>
                </a:lnTo>
                <a:lnTo>
                  <a:pt x="57150" y="200025"/>
                </a:lnTo>
                <a:lnTo>
                  <a:pt x="66675" y="200025"/>
                </a:lnTo>
                <a:lnTo>
                  <a:pt x="66675" y="219075"/>
                </a:lnTo>
                <a:lnTo>
                  <a:pt x="47625" y="219075"/>
                </a:lnTo>
                <a:cubicBezTo>
                  <a:pt x="42367" y="219075"/>
                  <a:pt x="38100" y="214808"/>
                  <a:pt x="38100" y="209550"/>
                </a:cubicBezTo>
                <a:lnTo>
                  <a:pt x="38100" y="114300"/>
                </a:lnTo>
                <a:cubicBezTo>
                  <a:pt x="38100" y="105089"/>
                  <a:pt x="76200" y="95250"/>
                  <a:pt x="142875" y="95250"/>
                </a:cubicBezTo>
                <a:cubicBezTo>
                  <a:pt x="146409" y="95250"/>
                  <a:pt x="149533" y="95250"/>
                  <a:pt x="152400" y="95250"/>
                </a:cubicBezTo>
                <a:cubicBezTo>
                  <a:pt x="218484" y="95250"/>
                  <a:pt x="257175" y="104870"/>
                  <a:pt x="257175" y="114300"/>
                </a:cubicBezTo>
                <a:lnTo>
                  <a:pt x="257175" y="209550"/>
                </a:lnTo>
                <a:cubicBezTo>
                  <a:pt x="257175" y="214808"/>
                  <a:pt x="252917" y="219075"/>
                  <a:pt x="247650" y="219075"/>
                </a:cubicBezTo>
                <a:close/>
                <a:moveTo>
                  <a:pt x="223838" y="123825"/>
                </a:moveTo>
                <a:cubicBezTo>
                  <a:pt x="215951" y="123825"/>
                  <a:pt x="209550" y="130226"/>
                  <a:pt x="209550" y="138113"/>
                </a:cubicBezTo>
                <a:cubicBezTo>
                  <a:pt x="209550" y="145999"/>
                  <a:pt x="215951" y="152400"/>
                  <a:pt x="223838" y="152400"/>
                </a:cubicBezTo>
                <a:cubicBezTo>
                  <a:pt x="231724" y="152400"/>
                  <a:pt x="238125" y="145999"/>
                  <a:pt x="238125" y="138113"/>
                </a:cubicBezTo>
                <a:cubicBezTo>
                  <a:pt x="238125" y="130226"/>
                  <a:pt x="231724" y="123825"/>
                  <a:pt x="223838" y="123825"/>
                </a:cubicBezTo>
                <a:close/>
                <a:moveTo>
                  <a:pt x="76200" y="38100"/>
                </a:moveTo>
                <a:cubicBezTo>
                  <a:pt x="76200" y="32833"/>
                  <a:pt x="80467" y="28575"/>
                  <a:pt x="85725" y="28575"/>
                </a:cubicBezTo>
                <a:lnTo>
                  <a:pt x="209550" y="28575"/>
                </a:lnTo>
                <a:cubicBezTo>
                  <a:pt x="214817" y="28575"/>
                  <a:pt x="219075" y="32833"/>
                  <a:pt x="219075" y="38100"/>
                </a:cubicBezTo>
                <a:lnTo>
                  <a:pt x="219075" y="85725"/>
                </a:lnTo>
                <a:lnTo>
                  <a:pt x="76200" y="85725"/>
                </a:lnTo>
                <a:lnTo>
                  <a:pt x="76200" y="38100"/>
                </a:lnTo>
                <a:close/>
                <a:moveTo>
                  <a:pt x="219075" y="276225"/>
                </a:moveTo>
                <a:cubicBezTo>
                  <a:pt x="219075" y="281483"/>
                  <a:pt x="214817" y="285750"/>
                  <a:pt x="209550" y="285750"/>
                </a:cubicBezTo>
                <a:lnTo>
                  <a:pt x="85725" y="285750"/>
                </a:lnTo>
                <a:cubicBezTo>
                  <a:pt x="80467" y="285750"/>
                  <a:pt x="76200" y="281483"/>
                  <a:pt x="76200" y="276225"/>
                </a:cubicBezTo>
                <a:lnTo>
                  <a:pt x="76200" y="190500"/>
                </a:lnTo>
                <a:lnTo>
                  <a:pt x="219075" y="190500"/>
                </a:lnTo>
                <a:lnTo>
                  <a:pt x="219075" y="276225"/>
                </a:lnTo>
                <a:close/>
                <a:moveTo>
                  <a:pt x="200025" y="200025"/>
                </a:moveTo>
                <a:lnTo>
                  <a:pt x="95250" y="200025"/>
                </a:lnTo>
                <a:lnTo>
                  <a:pt x="95250" y="209550"/>
                </a:lnTo>
                <a:lnTo>
                  <a:pt x="200025" y="209550"/>
                </a:lnTo>
                <a:lnTo>
                  <a:pt x="200025" y="200025"/>
                </a:lnTo>
                <a:close/>
                <a:moveTo>
                  <a:pt x="200025" y="219075"/>
                </a:moveTo>
                <a:lnTo>
                  <a:pt x="95250" y="219075"/>
                </a:lnTo>
                <a:lnTo>
                  <a:pt x="95250" y="228600"/>
                </a:lnTo>
                <a:lnTo>
                  <a:pt x="200025" y="228600"/>
                </a:lnTo>
                <a:lnTo>
                  <a:pt x="200025" y="219075"/>
                </a:lnTo>
                <a:close/>
                <a:moveTo>
                  <a:pt x="200025" y="238125"/>
                </a:moveTo>
                <a:lnTo>
                  <a:pt x="95250" y="238125"/>
                </a:lnTo>
                <a:lnTo>
                  <a:pt x="95250" y="247650"/>
                </a:lnTo>
                <a:lnTo>
                  <a:pt x="200025" y="247650"/>
                </a:lnTo>
                <a:lnTo>
                  <a:pt x="200025" y="238125"/>
                </a:lnTo>
                <a:close/>
                <a:moveTo>
                  <a:pt x="200025" y="257175"/>
                </a:moveTo>
                <a:lnTo>
                  <a:pt x="95250" y="257175"/>
                </a:lnTo>
                <a:lnTo>
                  <a:pt x="95250" y="266700"/>
                </a:lnTo>
                <a:lnTo>
                  <a:pt x="200025" y="266700"/>
                </a:lnTo>
                <a:lnTo>
                  <a:pt x="200025" y="25717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564902" y="1916915"/>
            <a:ext cx="455698" cy="455698"/>
          </a:xfrm>
          <a:custGeom>
            <a:rect l="l" t="t" r="r" b="b"/>
            <a:pathLst>
              <a:path w="304800" h="304800">
                <a:moveTo>
                  <a:pt x="76200" y="57150"/>
                </a:moveTo>
                <a:lnTo>
                  <a:pt x="38100" y="19050"/>
                </a:lnTo>
                <a:lnTo>
                  <a:pt x="19050" y="19050"/>
                </a:lnTo>
                <a:lnTo>
                  <a:pt x="19050" y="38100"/>
                </a:lnTo>
                <a:lnTo>
                  <a:pt x="57150" y="76200"/>
                </a:lnTo>
                <a:close/>
                <a:moveTo>
                  <a:pt x="95250" y="0"/>
                </a:moveTo>
                <a:lnTo>
                  <a:pt x="114300" y="0"/>
                </a:lnTo>
                <a:lnTo>
                  <a:pt x="114300" y="38100"/>
                </a:lnTo>
                <a:lnTo>
                  <a:pt x="95250" y="38100"/>
                </a:lnTo>
                <a:close/>
                <a:moveTo>
                  <a:pt x="171450" y="95250"/>
                </a:moveTo>
                <a:lnTo>
                  <a:pt x="209550" y="95250"/>
                </a:lnTo>
                <a:lnTo>
                  <a:pt x="209550" y="114300"/>
                </a:lnTo>
                <a:lnTo>
                  <a:pt x="171450" y="114300"/>
                </a:lnTo>
                <a:close/>
                <a:moveTo>
                  <a:pt x="190500" y="38100"/>
                </a:moveTo>
                <a:lnTo>
                  <a:pt x="190500" y="19050"/>
                </a:lnTo>
                <a:lnTo>
                  <a:pt x="171450" y="19050"/>
                </a:lnTo>
                <a:lnTo>
                  <a:pt x="133350" y="57150"/>
                </a:lnTo>
                <a:lnTo>
                  <a:pt x="152400" y="76200"/>
                </a:lnTo>
                <a:close/>
                <a:moveTo>
                  <a:pt x="0" y="95250"/>
                </a:moveTo>
                <a:lnTo>
                  <a:pt x="38100" y="95250"/>
                </a:lnTo>
                <a:lnTo>
                  <a:pt x="38100" y="114300"/>
                </a:lnTo>
                <a:lnTo>
                  <a:pt x="0" y="114300"/>
                </a:lnTo>
                <a:close/>
                <a:moveTo>
                  <a:pt x="95250" y="171450"/>
                </a:moveTo>
                <a:lnTo>
                  <a:pt x="114300" y="171450"/>
                </a:lnTo>
                <a:lnTo>
                  <a:pt x="114300" y="209550"/>
                </a:lnTo>
                <a:lnTo>
                  <a:pt x="95250" y="209550"/>
                </a:lnTo>
                <a:close/>
                <a:moveTo>
                  <a:pt x="19050" y="171450"/>
                </a:moveTo>
                <a:lnTo>
                  <a:pt x="19050" y="190500"/>
                </a:lnTo>
                <a:lnTo>
                  <a:pt x="38100" y="190500"/>
                </a:lnTo>
                <a:lnTo>
                  <a:pt x="76200" y="152400"/>
                </a:lnTo>
                <a:lnTo>
                  <a:pt x="57150" y="133350"/>
                </a:lnTo>
                <a:close/>
                <a:moveTo>
                  <a:pt x="300638" y="262538"/>
                </a:moveTo>
                <a:lnTo>
                  <a:pt x="111290" y="73190"/>
                </a:lnTo>
                <a:cubicBezTo>
                  <a:pt x="105737" y="67637"/>
                  <a:pt x="96641" y="67637"/>
                  <a:pt x="91088" y="73190"/>
                </a:cubicBezTo>
                <a:lnTo>
                  <a:pt x="73190" y="91088"/>
                </a:lnTo>
                <a:cubicBezTo>
                  <a:pt x="67637" y="96641"/>
                  <a:pt x="67637" y="105737"/>
                  <a:pt x="73190" y="111290"/>
                </a:cubicBezTo>
                <a:lnTo>
                  <a:pt x="262538" y="300638"/>
                </a:lnTo>
                <a:cubicBezTo>
                  <a:pt x="268091" y="306191"/>
                  <a:pt x="277187" y="306191"/>
                  <a:pt x="282740" y="300638"/>
                </a:cubicBezTo>
                <a:lnTo>
                  <a:pt x="300638" y="282740"/>
                </a:lnTo>
                <a:cubicBezTo>
                  <a:pt x="306191" y="277187"/>
                  <a:pt x="306191" y="268091"/>
                  <a:pt x="300638" y="262538"/>
                </a:cubicBezTo>
                <a:close/>
                <a:moveTo>
                  <a:pt x="142875" y="161925"/>
                </a:moveTo>
                <a:lnTo>
                  <a:pt x="85725" y="104775"/>
                </a:lnTo>
                <a:lnTo>
                  <a:pt x="104775" y="85725"/>
                </a:lnTo>
                <a:lnTo>
                  <a:pt x="161925" y="142875"/>
                </a:lnTo>
                <a:lnTo>
                  <a:pt x="142875" y="16192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551100" y="3478315"/>
            <a:ext cx="483304" cy="483304"/>
          </a:xfrm>
          <a:custGeom>
            <a:rect l="l" t="t" r="r" b="b"/>
            <a:pathLst>
              <a:path w="304800" h="304800">
                <a:moveTo>
                  <a:pt x="152362" y="147228"/>
                </a:moveTo>
                <a:lnTo>
                  <a:pt x="304800" y="75419"/>
                </a:lnTo>
                <a:lnTo>
                  <a:pt x="304800" y="38100"/>
                </a:lnTo>
                <a:lnTo>
                  <a:pt x="0" y="38100"/>
                </a:lnTo>
                <a:lnTo>
                  <a:pt x="0" y="75305"/>
                </a:lnTo>
                <a:close/>
                <a:moveTo>
                  <a:pt x="152438" y="189347"/>
                </a:moveTo>
                <a:lnTo>
                  <a:pt x="0" y="117348"/>
                </a:lnTo>
                <a:lnTo>
                  <a:pt x="0" y="266700"/>
                </a:lnTo>
                <a:lnTo>
                  <a:pt x="304800" y="266700"/>
                </a:lnTo>
                <a:lnTo>
                  <a:pt x="304800" y="11757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530380" y="5087413"/>
            <a:ext cx="524743" cy="553896"/>
          </a:xfrm>
          <a:custGeom>
            <a:rect l="l" t="t" r="r" b="b"/>
            <a:pathLst>
              <a:path w="304800" h="304800">
                <a:moveTo>
                  <a:pt x="285750" y="171450"/>
                </a:moveTo>
                <a:lnTo>
                  <a:pt x="266700" y="171450"/>
                </a:lnTo>
                <a:lnTo>
                  <a:pt x="266700" y="133350"/>
                </a:lnTo>
                <a:cubicBezTo>
                  <a:pt x="266700" y="70247"/>
                  <a:pt x="215503" y="19050"/>
                  <a:pt x="152400" y="19050"/>
                </a:cubicBezTo>
                <a:cubicBezTo>
                  <a:pt x="89297" y="19050"/>
                  <a:pt x="38100" y="70247"/>
                  <a:pt x="38100" y="133350"/>
                </a:cubicBezTo>
                <a:lnTo>
                  <a:pt x="38100" y="171450"/>
                </a:lnTo>
                <a:lnTo>
                  <a:pt x="19050" y="171450"/>
                </a:lnTo>
                <a:cubicBezTo>
                  <a:pt x="8525" y="171450"/>
                  <a:pt x="0" y="179975"/>
                  <a:pt x="0" y="190500"/>
                </a:cubicBezTo>
                <a:lnTo>
                  <a:pt x="0" y="266700"/>
                </a:lnTo>
                <a:cubicBezTo>
                  <a:pt x="0" y="277225"/>
                  <a:pt x="8525" y="285750"/>
                  <a:pt x="19050" y="285750"/>
                </a:cubicBezTo>
                <a:lnTo>
                  <a:pt x="76200" y="285750"/>
                </a:lnTo>
                <a:lnTo>
                  <a:pt x="76200" y="133350"/>
                </a:lnTo>
                <a:cubicBezTo>
                  <a:pt x="76200" y="91307"/>
                  <a:pt x="110357" y="57150"/>
                  <a:pt x="152400" y="57150"/>
                </a:cubicBezTo>
                <a:cubicBezTo>
                  <a:pt x="194443" y="57150"/>
                  <a:pt x="228600" y="91307"/>
                  <a:pt x="228600" y="133350"/>
                </a:cubicBezTo>
                <a:lnTo>
                  <a:pt x="228600" y="285750"/>
                </a:lnTo>
                <a:lnTo>
                  <a:pt x="285750" y="285750"/>
                </a:lnTo>
                <a:cubicBezTo>
                  <a:pt x="296275" y="285750"/>
                  <a:pt x="304800" y="277225"/>
                  <a:pt x="304800" y="266700"/>
                </a:cubicBezTo>
                <a:lnTo>
                  <a:pt x="304800" y="190500"/>
                </a:lnTo>
                <a:cubicBezTo>
                  <a:pt x="304800" y="179975"/>
                  <a:pt x="296275" y="171450"/>
                  <a:pt x="285750" y="1714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829809" y="3450697"/>
            <a:ext cx="548701" cy="538540"/>
          </a:xfrm>
          <a:custGeom>
            <a:rect l="l" t="t" r="r" b="b"/>
            <a:pathLst>
              <a:path w="304800" h="304800">
                <a:moveTo>
                  <a:pt x="274320" y="167640"/>
                </a:moveTo>
                <a:lnTo>
                  <a:pt x="274320" y="274320"/>
                </a:lnTo>
                <a:cubicBezTo>
                  <a:pt x="274320" y="291151"/>
                  <a:pt x="260671" y="304800"/>
                  <a:pt x="243840" y="304800"/>
                </a:cubicBezTo>
                <a:cubicBezTo>
                  <a:pt x="227009" y="304800"/>
                  <a:pt x="213360" y="291151"/>
                  <a:pt x="213360" y="274320"/>
                </a:cubicBezTo>
                <a:lnTo>
                  <a:pt x="213360" y="274320"/>
                </a:lnTo>
                <a:lnTo>
                  <a:pt x="213360" y="198120"/>
                </a:lnTo>
                <a:lnTo>
                  <a:pt x="182880" y="198120"/>
                </a:lnTo>
                <a:lnTo>
                  <a:pt x="182880" y="45720"/>
                </a:lnTo>
                <a:cubicBezTo>
                  <a:pt x="182880" y="20469"/>
                  <a:pt x="203349" y="0"/>
                  <a:pt x="228600" y="0"/>
                </a:cubicBezTo>
                <a:lnTo>
                  <a:pt x="228600" y="0"/>
                </a:lnTo>
                <a:lnTo>
                  <a:pt x="274320" y="0"/>
                </a:lnTo>
                <a:lnTo>
                  <a:pt x="274320" y="167640"/>
                </a:lnTo>
                <a:close/>
                <a:moveTo>
                  <a:pt x="60960" y="152400"/>
                </a:moveTo>
                <a:cubicBezTo>
                  <a:pt x="44129" y="152400"/>
                  <a:pt x="30480" y="138751"/>
                  <a:pt x="30480" y="121920"/>
                </a:cubicBezTo>
                <a:lnTo>
                  <a:pt x="30480" y="121920"/>
                </a:lnTo>
                <a:lnTo>
                  <a:pt x="30480" y="15240"/>
                </a:lnTo>
                <a:cubicBezTo>
                  <a:pt x="30480" y="6820"/>
                  <a:pt x="37300" y="0"/>
                  <a:pt x="45720" y="0"/>
                </a:cubicBezTo>
                <a:cubicBezTo>
                  <a:pt x="54140" y="0"/>
                  <a:pt x="60960" y="6820"/>
                  <a:pt x="60960" y="15240"/>
                </a:cubicBezTo>
                <a:lnTo>
                  <a:pt x="60960" y="15240"/>
                </a:lnTo>
                <a:lnTo>
                  <a:pt x="60960" y="76200"/>
                </a:lnTo>
                <a:lnTo>
                  <a:pt x="76200" y="76200"/>
                </a:lnTo>
                <a:lnTo>
                  <a:pt x="76200" y="15240"/>
                </a:lnTo>
                <a:cubicBezTo>
                  <a:pt x="76200" y="6820"/>
                  <a:pt x="83020" y="0"/>
                  <a:pt x="91440" y="0"/>
                </a:cubicBezTo>
                <a:cubicBezTo>
                  <a:pt x="99860" y="0"/>
                  <a:pt x="106680" y="6820"/>
                  <a:pt x="106680" y="15240"/>
                </a:cubicBezTo>
                <a:lnTo>
                  <a:pt x="106680" y="15240"/>
                </a:lnTo>
                <a:lnTo>
                  <a:pt x="106680" y="76200"/>
                </a:lnTo>
                <a:lnTo>
                  <a:pt x="121920" y="76200"/>
                </a:lnTo>
                <a:lnTo>
                  <a:pt x="121920" y="15240"/>
                </a:lnTo>
                <a:cubicBezTo>
                  <a:pt x="121920" y="6820"/>
                  <a:pt x="128740" y="0"/>
                  <a:pt x="137160" y="0"/>
                </a:cubicBezTo>
                <a:cubicBezTo>
                  <a:pt x="145580" y="0"/>
                  <a:pt x="152400" y="6820"/>
                  <a:pt x="152400" y="15240"/>
                </a:cubicBezTo>
                <a:lnTo>
                  <a:pt x="152400" y="15240"/>
                </a:lnTo>
                <a:lnTo>
                  <a:pt x="152400" y="121920"/>
                </a:lnTo>
                <a:cubicBezTo>
                  <a:pt x="152400" y="138751"/>
                  <a:pt x="138751" y="152400"/>
                  <a:pt x="121920" y="152400"/>
                </a:cubicBezTo>
                <a:lnTo>
                  <a:pt x="121920" y="152400"/>
                </a:lnTo>
                <a:lnTo>
                  <a:pt x="121920" y="274320"/>
                </a:lnTo>
                <a:cubicBezTo>
                  <a:pt x="121920" y="291151"/>
                  <a:pt x="108271" y="304800"/>
                  <a:pt x="91440" y="304800"/>
                </a:cubicBezTo>
                <a:cubicBezTo>
                  <a:pt x="74609" y="304800"/>
                  <a:pt x="60960" y="291151"/>
                  <a:pt x="60960" y="274320"/>
                </a:cubicBezTo>
                <a:lnTo>
                  <a:pt x="60960" y="274320"/>
                </a:lnTo>
                <a:lnTo>
                  <a:pt x="6096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60484" y="4984613"/>
            <a:ext cx="883778" cy="759497"/>
          </a:xfrm>
          <a:custGeom>
            <a:rect l="l" t="t" r="r" b="b"/>
            <a:pathLst>
              <a:path w="304800" h="304800">
                <a:moveTo>
                  <a:pt x="147838" y="37243"/>
                </a:moveTo>
                <a:cubicBezTo>
                  <a:pt x="155724" y="37243"/>
                  <a:pt x="162125" y="43644"/>
                  <a:pt x="162125" y="51530"/>
                </a:cubicBezTo>
                <a:lnTo>
                  <a:pt x="162125" y="125349"/>
                </a:lnTo>
                <a:lnTo>
                  <a:pt x="257375" y="184880"/>
                </a:lnTo>
                <a:lnTo>
                  <a:pt x="257375" y="210483"/>
                </a:lnTo>
                <a:lnTo>
                  <a:pt x="162125" y="178337"/>
                </a:lnTo>
                <a:lnTo>
                  <a:pt x="162125" y="228343"/>
                </a:lnTo>
                <a:lnTo>
                  <a:pt x="181547" y="247669"/>
                </a:lnTo>
                <a:lnTo>
                  <a:pt x="181537" y="267519"/>
                </a:lnTo>
                <a:lnTo>
                  <a:pt x="147838" y="256318"/>
                </a:lnTo>
                <a:lnTo>
                  <a:pt x="114624" y="267557"/>
                </a:lnTo>
                <a:lnTo>
                  <a:pt x="114767" y="246707"/>
                </a:lnTo>
                <a:lnTo>
                  <a:pt x="132959" y="228943"/>
                </a:lnTo>
                <a:lnTo>
                  <a:pt x="133121" y="178346"/>
                </a:lnTo>
                <a:lnTo>
                  <a:pt x="37900" y="211074"/>
                </a:lnTo>
                <a:lnTo>
                  <a:pt x="38100" y="184880"/>
                </a:lnTo>
                <a:lnTo>
                  <a:pt x="133417" y="124749"/>
                </a:lnTo>
                <a:lnTo>
                  <a:pt x="133569" y="51521"/>
                </a:lnTo>
                <a:cubicBezTo>
                  <a:pt x="133550" y="43644"/>
                  <a:pt x="139951" y="37243"/>
                  <a:pt x="147838" y="3724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课件的易用性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1807" y="6294551"/>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08896"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491648" y="6294551"/>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563276" y="6356050"/>
            <a:ext cx="10628724"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TextBox 6"/>
          <p:cNvSpPr txBox="1"/>
          <p:nvPr/>
        </p:nvSpPr>
        <p:spPr>
          <a:xfrm>
            <a:off x="653186" y="2299523"/>
            <a:ext cx="2564970"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总结词</a:t>
            </a:r>
          </a:p>
        </p:txBody>
      </p:sp>
      <p:sp>
        <p:nvSpPr>
          <p:cNvPr id="7" name="TextBox 7"/>
          <p:cNvSpPr txBox="1"/>
          <p:nvPr/>
        </p:nvSpPr>
        <p:spPr>
          <a:xfrm>
            <a:off x="653186" y="3326163"/>
            <a:ext cx="2562225" cy="24955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互动环节丰富</a:t>
            </a:r>
          </a:p>
        </p:txBody>
      </p:sp>
      <p:sp>
        <p:nvSpPr>
          <p:cNvPr id="8" name="TextBox 8"/>
          <p:cNvSpPr txBox="1"/>
          <p:nvPr/>
        </p:nvSpPr>
        <p:spPr>
          <a:xfrm>
            <a:off x="3381227" y="2889304"/>
            <a:ext cx="254847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9" name="TextBox 9"/>
          <p:cNvSpPr txBox="1"/>
          <p:nvPr/>
        </p:nvSpPr>
        <p:spPr>
          <a:xfrm>
            <a:off x="3381227" y="3915944"/>
            <a:ext cx="2562225" cy="2378607"/>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课件中设计了丰富的互动环节，如选择题、填空题、思考题等，有助于提高学习者的参与度和兴趣。同时，课件还提供了学习者的反馈机制，方便学习者与教师进行交流和互动。</a:t>
            </a:r>
          </a:p>
        </p:txBody>
      </p:sp>
      <p:sp>
        <p:nvSpPr>
          <p:cNvPr id="10" name="TextBox 10"/>
          <p:cNvSpPr txBox="1"/>
          <p:nvPr/>
        </p:nvSpPr>
        <p:spPr>
          <a:xfrm>
            <a:off x="6160873" y="2236479"/>
            <a:ext cx="2614042"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2">
                    <a:alpha val="100000"/>
                  </a:schemeClr>
                </a:solidFill>
                <a:latin typeface="Microsoft Yahei"/>
                <a:ea typeface="Microsoft Yahei"/>
                <a:cs typeface="Microsoft Yahei"/>
              </a:rPr>
              <a:t>总结词</a:t>
            </a:r>
          </a:p>
        </p:txBody>
      </p:sp>
      <p:sp>
        <p:nvSpPr>
          <p:cNvPr id="11" name="TextBox 11"/>
          <p:cNvSpPr txBox="1"/>
          <p:nvPr/>
        </p:nvSpPr>
        <p:spPr>
          <a:xfrm>
            <a:off x="6160873" y="3263120"/>
            <a:ext cx="2609850" cy="2181225"/>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多媒体元素多样</a:t>
            </a:r>
          </a:p>
        </p:txBody>
      </p:sp>
      <p:sp>
        <p:nvSpPr>
          <p:cNvPr id="12" name="TextBox 12"/>
          <p:cNvSpPr txBox="1"/>
          <p:nvPr/>
        </p:nvSpPr>
        <p:spPr>
          <a:xfrm>
            <a:off x="8966324" y="2889304"/>
            <a:ext cx="2653383" cy="112166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详细描述</a:t>
            </a:r>
          </a:p>
        </p:txBody>
      </p:sp>
      <p:sp>
        <p:nvSpPr>
          <p:cNvPr id="13" name="TextBox 13"/>
          <p:cNvSpPr txBox="1"/>
          <p:nvPr/>
        </p:nvSpPr>
        <p:spPr>
          <a:xfrm>
            <a:off x="8966324" y="3915944"/>
            <a:ext cx="2653383" cy="207264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课件中使用了多种多媒体元素，如文字、图片、音频、视频等，能够满足不同学习者的需求。这些多媒体元素的设计和呈现方式符合学习者的认知规律和学习习惯，有助于提高学习效果。</a:t>
            </a:r>
          </a:p>
        </p:txBody>
      </p:sp>
      <p:sp>
        <p:nvSpPr>
          <p:cNvPr id="14" name="AutoShape 14"/>
          <p:cNvSpPr/>
          <p:nvPr/>
        </p:nvSpPr>
        <p:spPr>
          <a:xfrm rot="-10800000">
            <a:off x="795939" y="1447431"/>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95955" y="1561173"/>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01</a:t>
            </a:r>
          </a:p>
        </p:txBody>
      </p:sp>
      <p:sp>
        <p:nvSpPr>
          <p:cNvPr id="16" name="AutoShape 16"/>
          <p:cNvSpPr/>
          <p:nvPr/>
        </p:nvSpPr>
        <p:spPr>
          <a:xfrm rot="-10800000">
            <a:off x="3539937"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3639953"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02</a:t>
            </a:r>
          </a:p>
        </p:txBody>
      </p:sp>
      <p:sp>
        <p:nvSpPr>
          <p:cNvPr id="18" name="AutoShape 18"/>
          <p:cNvSpPr/>
          <p:nvPr/>
        </p:nvSpPr>
        <p:spPr>
          <a:xfrm rot="10800000">
            <a:off x="6323866" y="1379194"/>
            <a:ext cx="891773" cy="891773"/>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423882" y="1492936"/>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03</a:t>
            </a:r>
          </a:p>
        </p:txBody>
      </p:sp>
      <p:sp>
        <p:nvSpPr>
          <p:cNvPr id="20" name="AutoShape 20"/>
          <p:cNvSpPr/>
          <p:nvPr/>
        </p:nvSpPr>
        <p:spPr>
          <a:xfrm rot="-10800000">
            <a:off x="9134415" y="2061165"/>
            <a:ext cx="891773" cy="891773"/>
          </a:xfrm>
          <a:prstGeom prst="teardrop">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9234431" y="2174907"/>
            <a:ext cx="791757"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04</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课件的交互性</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336208" y="1934272"/>
            <a:ext cx="7934325" cy="1838325"/>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10275" b="1">
                <a:solidFill>
                  <a:schemeClr val="lt2">
                    <a:alpha val="100000"/>
                  </a:schemeClr>
                </a:solidFill>
                <a:latin typeface="Microsoft Yahei"/>
                <a:ea typeface="Microsoft Yahei"/>
                <a:cs typeface="Microsoft Yahei"/>
              </a:rPr>
              <a:t>03</a:t>
            </a:r>
          </a:p>
        </p:txBody>
      </p:sp>
      <p:sp>
        <p:nvSpPr>
          <p:cNvPr id="3" name="TextBox 3"/>
          <p:cNvSpPr txBox="1"/>
          <p:nvPr/>
        </p:nvSpPr>
        <p:spPr>
          <a:xfrm>
            <a:off x="940793" y="3615462"/>
            <a:ext cx="5086502" cy="1433779"/>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3450" b="1">
                <a:solidFill>
                  <a:srgbClr val="000000">
                    <a:alpha val="100000"/>
                  </a:srgbClr>
                </a:solidFill>
                <a:highlight>
                  <a:srgbClr val="000000">
                    <a:alpha val="0"/>
                  </a:srgbClr>
                </a:highlight>
                <a:latin typeface="Microsoft Yahei"/>
                <a:ea typeface="Microsoft Yahei"/>
                <a:cs typeface="Microsoft Yahei"/>
              </a:rPr>
              <a:t>课件效果评价</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4925814" y="2630423"/>
            <a:ext cx="2231507" cy="2231507"/>
          </a:xfrm>
          <a:prstGeom prst="rect">
            <a:avLst/>
          </a:prstGeom>
        </p:spPr>
      </p:pic>
      <p:pic>
        <p:nvPicPr>
          <p:cNvPr id="3" name="Picture 3"/>
          <p:cNvPicPr>
            <a:picLocks noChangeAspect="1"/>
          </p:cNvPicPr>
          <p:nvPr/>
        </p:nvPicPr>
        <p:blipFill>
          <a:blip r:embed="rId3"/>
          <a:srcRect l="19482" r="19482"/>
          <a:stretch>
            <a:fillRect/>
          </a:stretch>
        </p:blipFill>
        <p:spPr>
          <a:xfrm>
            <a:off x="1438585" y="2630423"/>
            <a:ext cx="2231507" cy="2231507"/>
          </a:xfrm>
          <a:prstGeom prst="rect">
            <a:avLst/>
          </a:prstGeom>
        </p:spPr>
      </p:pic>
      <p:sp>
        <p:nvSpPr>
          <p:cNvPr id="4" name="TextBox 4"/>
          <p:cNvSpPr txBox="1"/>
          <p:nvPr/>
        </p:nvSpPr>
        <p:spPr>
          <a:xfrm>
            <a:off x="1669569"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学习者对课件的整体设计、布局和视觉效果的评价。</a:t>
            </a:r>
          </a:p>
        </p:txBody>
      </p:sp>
      <p:pic>
        <p:nvPicPr>
          <p:cNvPr id="5" name="Picture 5"/>
          <p:cNvPicPr>
            <a:picLocks noChangeAspect="1"/>
          </p:cNvPicPr>
          <p:nvPr/>
        </p:nvPicPr>
        <p:blipFill>
          <a:blip r:embed="rId4"/>
          <a:stretch>
            <a:fillRect/>
          </a:stretch>
        </p:blipFill>
        <p:spPr>
          <a:xfrm>
            <a:off x="8413043" y="2630423"/>
            <a:ext cx="2231507" cy="2231507"/>
          </a:xfrm>
          <a:prstGeom prst="rect">
            <a:avLst/>
          </a:prstGeom>
        </p:spPr>
      </p:pic>
      <p:sp>
        <p:nvSpPr>
          <p:cNvPr id="6" name="AutoShape 6"/>
          <p:cNvSpPr/>
          <p:nvPr/>
        </p:nvSpPr>
        <p:spPr>
          <a:xfrm>
            <a:off x="4925814" y="2623346"/>
            <a:ext cx="97536" cy="3792083"/>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94148"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395307" y="1069847"/>
            <a:ext cx="97536" cy="3792083"/>
          </a:xfrm>
          <a:prstGeom prst="roundRect">
            <a:avLst>
              <a:gd name="adj" fmla="val 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5168326" y="5091454"/>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学习者对课件内容的组织、逻辑性和易理解性的评价。</a:t>
            </a:r>
          </a:p>
        </p:txBody>
      </p:sp>
      <p:sp>
        <p:nvSpPr>
          <p:cNvPr id="10" name="TextBox 10"/>
          <p:cNvSpPr txBox="1"/>
          <p:nvPr/>
        </p:nvSpPr>
        <p:spPr>
          <a:xfrm>
            <a:off x="8648852" y="1125085"/>
            <a:ext cx="1988995"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学习者对课件的互动性和趣味性等方面的评价。</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学习者对课件的满意度</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https://d.book118.com/818043121140006024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6FFF4"/>
      </a:lt1>
      <a:dk2>
        <a:srgbClr val="083800"/>
      </a:dk2>
      <a:lt2>
        <a:srgbClr val="FFFFFF"/>
      </a:lt2>
      <a:accent1>
        <a:srgbClr val="59AE93"/>
      </a:accent1>
      <a:accent2>
        <a:srgbClr val="83BB7A"/>
      </a:accent2>
      <a:accent3>
        <a:srgbClr val="2D7A61"/>
      </a:accent3>
      <a:accent4>
        <a:srgbClr val="87D295"/>
      </a:accent4>
      <a:accent5>
        <a:srgbClr val="BEEA8F"/>
      </a:accent5>
      <a:accent6>
        <a:srgbClr val="90DECB"/>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83</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2024-09-01T08:04:46.724</cp:lastPrinted>
  <dcterms:created xsi:type="dcterms:W3CDTF">2024-09-01T00:04:46Z</dcterms:created>
  <dcterms:modified xsi:type="dcterms:W3CDTF">2024-09-01T00:04:48Z</dcterms:modified>
</cp:coreProperties>
</file>