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73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288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AD641-8DC6-4CEC-A897-F170A3BD5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F7B1D-8956-470E-BD33-E8C1C95AB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7B1C3-B8B5-4062-9EEE-26F9CCA40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E2080-55D6-4481-992C-631B7EA36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B95D91-6949-4E40-978F-A50553EA6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CAC803-40B0-47AE-AA5F-6A9B6F371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F38A12-1245-4E0B-A5BF-17058459F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096FE-2BFB-40C7-966D-A5A0089F7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D85C0-F42D-4E3F-AB62-B243B831B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ED1EA-8BFD-4B6B-ADA6-B1870D7F3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90F01-B85A-4CC4-A6CB-D605A895C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727" r:id="rId2"/>
    <p:sldLayoutId id="2147489728" r:id="rId3"/>
    <p:sldLayoutId id="2147489729" r:id="rId4"/>
    <p:sldLayoutId id="2147489730" r:id="rId5"/>
    <p:sldLayoutId id="2147489731" r:id="rId6"/>
    <p:sldLayoutId id="2147489732" r:id="rId7"/>
    <p:sldLayoutId id="2147489733" r:id="rId8"/>
    <p:sldLayoutId id="2147489734" r:id="rId9"/>
    <p:sldLayoutId id="2147489735" r:id="rId10"/>
    <p:sldLayoutId id="214748973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16" Type="http://schemas.openxmlformats.org/officeDocument/2006/relationships/tags" Target="../tags/tag271.xml" /><Relationship Id="rId17" Type="http://schemas.openxmlformats.org/officeDocument/2006/relationships/tags" Target="../tags/tag272.xml" /><Relationship Id="rId18" Type="http://schemas.openxmlformats.org/officeDocument/2006/relationships/tags" Target="../tags/tag273.xml" /><Relationship Id="rId19" Type="http://schemas.openxmlformats.org/officeDocument/2006/relationships/tags" Target="../tags/tag274.xml" /><Relationship Id="rId2" Type="http://schemas.openxmlformats.org/officeDocument/2006/relationships/tags" Target="../tags/tag257.xml" /><Relationship Id="rId20" Type="http://schemas.openxmlformats.org/officeDocument/2006/relationships/tags" Target="../tags/tag275.xml" /><Relationship Id="rId21" Type="http://schemas.openxmlformats.org/officeDocument/2006/relationships/tags" Target="../tags/tag276.xml" /><Relationship Id="rId22" Type="http://schemas.openxmlformats.org/officeDocument/2006/relationships/tags" Target="../tags/tag277.xml" /><Relationship Id="rId23" Type="http://schemas.openxmlformats.org/officeDocument/2006/relationships/tags" Target="../tags/tag278.xml" /><Relationship Id="rId24" Type="http://schemas.openxmlformats.org/officeDocument/2006/relationships/tags" Target="../tags/tag279.xml" /><Relationship Id="rId25" Type="http://schemas.openxmlformats.org/officeDocument/2006/relationships/tags" Target="../tags/tag280.xml" /><Relationship Id="rId26" Type="http://schemas.openxmlformats.org/officeDocument/2006/relationships/tags" Target="../tags/tag281.xml" /><Relationship Id="rId27" Type="http://schemas.openxmlformats.org/officeDocument/2006/relationships/tags" Target="../tags/tag282.xml" /><Relationship Id="rId28" Type="http://schemas.openxmlformats.org/officeDocument/2006/relationships/tags" Target="../tags/tag283.xml" /><Relationship Id="rId29" Type="http://schemas.openxmlformats.org/officeDocument/2006/relationships/tags" Target="../tags/tag284.xml" /><Relationship Id="rId3" Type="http://schemas.openxmlformats.org/officeDocument/2006/relationships/tags" Target="../tags/tag258.xml" /><Relationship Id="rId30" Type="http://schemas.openxmlformats.org/officeDocument/2006/relationships/tags" Target="../tags/tag285.xml" /><Relationship Id="rId31" Type="http://schemas.openxmlformats.org/officeDocument/2006/relationships/tags" Target="../tags/tag286.xml" /><Relationship Id="rId32" Type="http://schemas.openxmlformats.org/officeDocument/2006/relationships/tags" Target="../tags/tag287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46030142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机关事业单位编外合同制工作人员使用管理方案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引言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机关事业单位编外合同制工作人员的招聘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机关事业单位编外合同制工作人员的使用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机关事业单位编外合同制工作人员的管理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机关事业单位编外合同制工作人员的解聘与续约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引言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背景介绍</a:t>
            </a:r>
            <a:endParaRPr lang="zh-CN" altLang="en-US"/>
          </a:p>
        </p:txBody>
      </p:sp>
      <p:sp>
        <p:nvSpPr>
          <p:cNvPr id="104890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机关事业单位编外合同制工作人员的定义和范围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当前机关事业单位编外合同制工作人员的使用和管理现状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制定使用管理方案的重要性和必要性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本次使用管理方案的目标和主要内容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目的和意义</a:t>
            </a:r>
            <a:endParaRPr lang="zh-CN" altLang="en-US"/>
          </a:p>
        </p:txBody>
      </p:sp>
      <p:sp>
        <p:nvSpPr>
          <p:cNvPr id="104894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明确编外合同制工作人员的使用和管理原则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规范编外合同制工作人员的招聘、使用和考核流程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提高编外合同制工作人员的工作效率和服务质量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保障编外合同制工作人员的合法权益和福利待遇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机关事业单位编外合同制工作人员的招聘</a:t>
            </a:r>
            <a:endParaRPr lang="zh-CN" altLang="en-US"/>
          </a:p>
        </p:txBody>
      </p:sp>
      <p:sp>
        <p:nvSpPr>
          <p:cNvPr id="104900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招聘原则</a:t>
            </a:r>
            <a:endParaRPr lang="zh-CN" altLang="en-US"/>
          </a:p>
        </p:txBody>
      </p:sp>
      <p:sp>
        <p:nvSpPr>
          <p:cNvPr id="104905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合同管理：编外合同制工作人员与机关事业单位签订劳动合同，明确双方的权利和义务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公开、公平、公正：招聘过程应透明，所有符合条件的人员都有机会参与竞争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竞争择优：通过考试、面试等环节，选拔出最优秀的人才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依法依规：招聘过程应遵守相关法律法规和政策规定，确保合法合规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招聘流程</a:t>
            </a:r>
            <a:endParaRPr lang="zh-CN" altLang="en-US"/>
          </a:p>
        </p:txBody>
      </p:sp>
      <p:sp>
        <p:nvSpPr>
          <p:cNvPr id="1049122" name="圆角矩形 3"/>
          <p:cNvSpPr/>
          <p:nvPr>
            <p:custDataLst>
              <p:tags r:id="rId2"/>
            </p:custDataLst>
          </p:nvPr>
        </p:nvSpPr>
        <p:spPr>
          <a:xfrm rot="16200000">
            <a:off x="5702418" y="-2489057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4"/>
          <p:cNvSpPr/>
          <p:nvPr>
            <p:custDataLst>
              <p:tags r:id="rId3"/>
            </p:custDataLst>
          </p:nvPr>
        </p:nvSpPr>
        <p:spPr>
          <a:xfrm rot="16200000">
            <a:off x="514912" y="2699097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6" name="圆角矩形 5"/>
          <p:cNvSpPr/>
          <p:nvPr>
            <p:custDataLst>
              <p:tags r:id="rId4"/>
            </p:custDataLst>
          </p:nvPr>
        </p:nvSpPr>
        <p:spPr>
          <a:xfrm rot="16200000">
            <a:off x="5702418" y="-3491314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圆角矩形 6"/>
          <p:cNvSpPr/>
          <p:nvPr>
            <p:custDataLst>
              <p:tags r:id="rId5"/>
            </p:custDataLst>
          </p:nvPr>
        </p:nvSpPr>
        <p:spPr>
          <a:xfrm rot="16200000">
            <a:off x="514912" y="1696192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0" name="圆角矩形 11"/>
          <p:cNvSpPr/>
          <p:nvPr>
            <p:custDataLst>
              <p:tags r:id="rId6"/>
            </p:custDataLst>
          </p:nvPr>
        </p:nvSpPr>
        <p:spPr>
          <a:xfrm rot="16200000">
            <a:off x="5702418" y="-483895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圆角矩形 12"/>
          <p:cNvSpPr/>
          <p:nvPr>
            <p:custDataLst>
              <p:tags r:id="rId7"/>
            </p:custDataLst>
          </p:nvPr>
        </p:nvSpPr>
        <p:spPr>
          <a:xfrm rot="16200000">
            <a:off x="514912" y="4704259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4" name="圆角矩形 9"/>
          <p:cNvSpPr/>
          <p:nvPr>
            <p:custDataLst>
              <p:tags r:id="rId8"/>
            </p:custDataLst>
          </p:nvPr>
        </p:nvSpPr>
        <p:spPr>
          <a:xfrm rot="16200000">
            <a:off x="5702418" y="-1486152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圆角矩形 10"/>
          <p:cNvSpPr/>
          <p:nvPr>
            <p:custDataLst>
              <p:tags r:id="rId9"/>
            </p:custDataLst>
          </p:nvPr>
        </p:nvSpPr>
        <p:spPr>
          <a:xfrm rot="16200000">
            <a:off x="514912" y="3701354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8" name="圆角矩形 7"/>
          <p:cNvSpPr/>
          <p:nvPr>
            <p:custDataLst>
              <p:tags r:id="rId10"/>
            </p:custDataLst>
          </p:nvPr>
        </p:nvSpPr>
        <p:spPr>
          <a:xfrm rot="16200000">
            <a:off x="5702418" y="517714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圆角矩形 8"/>
          <p:cNvSpPr/>
          <p:nvPr>
            <p:custDataLst>
              <p:tags r:id="rId11"/>
            </p:custDataLst>
          </p:nvPr>
        </p:nvSpPr>
        <p:spPr>
          <a:xfrm rot="16200000">
            <a:off x="514912" y="5705868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2" name="文本框 14"/>
          <p:cNvSpPr txBox="1"/>
          <p:nvPr>
            <p:custDataLst>
              <p:tags r:id="rId12"/>
            </p:custDataLst>
          </p:nvPr>
        </p:nvSpPr>
        <p:spPr>
          <a:xfrm>
            <a:off x="1280048" y="5383228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公示与聘用：对拟聘用人员进行公示，办理聘用手续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44" name="文本框 15"/>
          <p:cNvSpPr txBox="1"/>
          <p:nvPr>
            <p:custDataLst>
              <p:tags r:id="rId13"/>
            </p:custDataLst>
          </p:nvPr>
        </p:nvSpPr>
        <p:spPr>
          <a:xfrm>
            <a:off x="1280696" y="3377418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考试与面试：组织考试和面试，评估应聘者的能力和素质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46" name="文本框 16"/>
          <p:cNvSpPr txBox="1"/>
          <p:nvPr>
            <p:custDataLst>
              <p:tags r:id="rId14"/>
            </p:custDataLst>
          </p:nvPr>
        </p:nvSpPr>
        <p:spPr>
          <a:xfrm>
            <a:off x="1280048" y="4380971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体检与考察：对应聘者进行体检和考察，确保身体和品德符合要求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48" name="文本框 17"/>
          <p:cNvSpPr txBox="1"/>
          <p:nvPr>
            <p:custDataLst>
              <p:tags r:id="rId15"/>
            </p:custDataLst>
          </p:nvPr>
        </p:nvSpPr>
        <p:spPr>
          <a:xfrm>
            <a:off x="1280696" y="1372256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发布招聘公告：明确招聘岗位、人数、条件等信息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50" name="文本框 18"/>
          <p:cNvSpPr txBox="1"/>
          <p:nvPr>
            <p:custDataLst>
              <p:tags r:id="rId16"/>
            </p:custDataLst>
          </p:nvPr>
        </p:nvSpPr>
        <p:spPr>
          <a:xfrm>
            <a:off x="1280048" y="2375809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报名与资格审查：收集应聘者资料，对资格进行审核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招聘条件</a:t>
            </a:r>
            <a:endParaRPr lang="zh-CN" altLang="en-US"/>
          </a:p>
        </p:txBody>
      </p:sp>
      <p:sp>
        <p:nvSpPr>
          <p:cNvPr id="104918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年龄要求：一般不超过35周岁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学历要求：本科及以上学历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专业要求：与招聘岗位相关专业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工作经验要求：具有相关工作经验者优先考虑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招聘方式</a:t>
            </a:r>
            <a:endParaRPr lang="zh-CN" altLang="en-US"/>
          </a:p>
        </p:txBody>
      </p:sp>
      <p:sp>
        <p:nvSpPr>
          <p:cNvPr id="104925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校园招聘：与高校合作，开展校园招聘活动，吸引优秀毕业生加入。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猎头公司：与猎头公司合作，寻找具有丰富经验和专业技能的人才。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公开招聘：通过官方网站、招聘会等途径进行公开招聘，确保公平公正。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内部推荐：鼓励内部员工推荐优秀人才，提高招聘效率和质量。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机关事业单位编外合同制工作人员的使用</a:t>
            </a:r>
            <a:endParaRPr lang="zh-CN" altLang="en-US"/>
          </a:p>
        </p:txBody>
      </p:sp>
      <p:sp>
        <p:nvSpPr>
          <p:cNvPr id="104931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工作职责</a:t>
            </a:r>
            <a:endParaRPr lang="zh-CN" altLang="en-US"/>
          </a:p>
        </p:txBody>
      </p:sp>
      <p:sp>
        <p:nvSpPr>
          <p:cNvPr id="104936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完成工作任务，提高工作效率和质量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遵守法律法规和单位规章制度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履行合同规定的职责和义务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维护单位形象和利益，保守单位机密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工作要求</a:t>
            </a:r>
            <a:endParaRPr lang="zh-CN" altLang="en-US"/>
          </a:p>
        </p:txBody>
      </p:sp>
      <p:sp>
        <p:nvSpPr>
          <p:cNvPr id="104942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遵守法律法规和职业道德规范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遵守工作纪律和规章制度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维护机关事业单位形象和利益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履行工作职责，完成工作任务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工作考核</a:t>
            </a:r>
            <a:endParaRPr lang="zh-CN" altLang="en-US"/>
          </a:p>
        </p:txBody>
      </p:sp>
      <p:sp>
        <p:nvSpPr>
          <p:cNvPr id="104950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考核目的：评估编外合同制工作人员的工作表现，提高工作效率和质量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考核内容：包括工作态度、工作能力、工作业绩等多个方面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考核方式：采用定期考核与不定期考核相结合的方式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考核结果运用：将考核结果作为编外合同制工作人员奖惩、晋升、续聘的重要依据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工作待遇</a:t>
            </a:r>
            <a:endParaRPr lang="zh-CN" altLang="en-US"/>
          </a:p>
        </p:txBody>
      </p:sp>
      <p:sp>
        <p:nvSpPr>
          <p:cNvPr id="104954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4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工资待遇：按照国家和地方规定执行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5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社会保险：参加养老、医疗、失业、工伤、生育等社会保险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5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5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福利待遇：享受国家规定的福利待遇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6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职业发展：鼓励参加职业培训和晋升，提高职业素质和能力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机关事业单位编外合同制工作人员的管理</a:t>
            </a:r>
            <a:endParaRPr lang="zh-CN" altLang="en-US"/>
          </a:p>
        </p:txBody>
      </p:sp>
      <p:sp>
        <p:nvSpPr>
          <p:cNvPr id="104960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/>
        <p:cNvGrpSpPr/>
        <p:nvPr/>
      </p:nvGrpSpPr>
      <p:grpSpPr>
        <a:xfrm>
          <a:off x="0" y="0"/>
          <a:ext cx="0" cy="0"/>
        </a:xfrm>
      </p:grpSpPr>
      <p:sp>
        <p:nvSpPr>
          <p:cNvPr id="10496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管理制度</a:t>
            </a:r>
            <a:endParaRPr lang="zh-CN" altLang="en-US"/>
          </a:p>
        </p:txBody>
      </p:sp>
      <p:sp>
        <p:nvSpPr>
          <p:cNvPr id="104965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招聘制度：明确招聘流程、条件和要求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培训制度：提供必要的培训和发展机会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考核制度：定期对编外合同制工作人员进行考核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薪酬制度：明确薪酬标准和支付方式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管理流程</a:t>
            </a:r>
            <a:endParaRPr lang="zh-CN" altLang="en-US"/>
          </a:p>
        </p:txBody>
      </p:sp>
      <p:sp>
        <p:nvSpPr>
          <p:cNvPr id="104971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1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1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1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2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2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2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2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2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3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3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3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3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3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4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4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4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4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4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招聘流程：明确招聘条件、程序和要求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离职与解聘流程：规范离职和解聘程序，保障双方权益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2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薪酬与福利流程：制定薪酬标准，保障员工福利待遇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4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合同签订流程：规范合同签订程序，明确双方权利和义务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6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考核与奖惩流程：建立考核机制，明确奖惩措施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8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培训与发展流程：制定培训计划，促进员工职业发展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https://d.book118.com/818046030142006022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20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7">
      <vt:lpstr>Arial</vt:lpstr>
      <vt:lpstr>Calibri</vt:lpstr>
      <vt:lpstr>微软雅黑</vt:lpstr>
      <vt:lpstr>Calibri Light</vt:lpstr>
      <vt:lpstr>Wingdings</vt:lpstr>
      <vt:lpstr>宋体</vt:lpstr>
      <vt:lpstr>Office Theme</vt:lpstr>
      <vt:lpstr>机关事业单位编外合同制工作人员使用管理方案</vt:lpstr>
      <vt:lpstr>目录</vt:lpstr>
      <vt:lpstr>添加章节标题</vt:lpstr>
      <vt:lpstr>引言</vt:lpstr>
      <vt:lpstr>背景介绍</vt:lpstr>
      <vt:lpstr>目的和意义</vt:lpstr>
      <vt:lpstr>机关事业单位编外合同制工作人员的招聘</vt:lpstr>
      <vt:lpstr>招聘原则</vt:lpstr>
      <vt:lpstr>招聘流程</vt:lpstr>
      <vt:lpstr>招聘条件</vt:lpstr>
      <vt:lpstr>招聘方式</vt:lpstr>
      <vt:lpstr>机关事业单位编外合同制工作人员的使用</vt:lpstr>
      <vt:lpstr>工作职责</vt:lpstr>
      <vt:lpstr>工作要求</vt:lpstr>
      <vt:lpstr>工作考核</vt:lpstr>
      <vt:lpstr>工作待遇</vt:lpstr>
      <vt:lpstr>机关事业单位编外合同制工作人员的管理</vt:lpstr>
      <vt:lpstr>管理制度</vt:lpstr>
      <vt:lpstr>管理流程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2024-08-29T07:11:25.203</cp:lastPrinted>
  <dcterms:created xsi:type="dcterms:W3CDTF">2024-08-28T23:11:25Z</dcterms:created>
  <dcterms:modified xsi:type="dcterms:W3CDTF">2024-08-28T23:11:27Z</dcterms:modified>
</cp:coreProperties>
</file>