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233B0F-8175-4D2D-B8B8-A4D6902875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5108C3-EFD1-4131-9085-D9ACBF6D3C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86DA68-65FB-4C3C-A3AC-09750294C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02A5A9-D53E-44AB-BC79-8FF52334D0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4A2E8D-3751-41EF-A44E-BB1EAC94AB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0C92FD-65C2-4766-8A8D-03FF77BC69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5654D3-6D13-46BA-9EE5-E619551170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FB0083-BFCA-47D6-9BCE-602942B215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704389-5150-4774-8314-191D6A9BF6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C90F2D-C545-4EDA-B011-F3C9EA7925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9FCA62-70B2-43E0-B194-3AEF674D52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04702403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探讨医药经理的数据分析实用技能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医药经理必备的数据分析基础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市场调研与数据分析应用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临床试验数据管理与分析技巧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供应链优化与库存管理策略制定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营销策略制定与效果评估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随着医疗技术的不断进步和人们健康意识的提高，医药行业发展迅速，对医药经理的数据分析能力提出了更高的要求。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在医药行业中，数据分析可以帮助企业更好地了解市场、竞争对手和客户需求，为制定营销策略、产品研发和供应链管理提供有力支持。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数据分析助力决策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医药行业发展迅速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54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241925" y="2259013"/>
            <a:ext cx="1933575" cy="1933575"/>
          </a:xfrm>
          <a:prstGeom prst="ellipse">
            <a:avLst/>
          </a:prstGeom>
          <a:solidFill>
            <a:schemeClr val="accent1">
              <a:alpha val="9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506694" y="1497044"/>
            <a:ext cx="2843213" cy="8318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5941441" y="2961291"/>
            <a:ext cx="534543" cy="529019"/>
            <a:chOff x="5941441" y="2961291"/>
            <a:chExt cx="534543" cy="529019"/>
          </a:xfrm>
        </p:grpSpPr>
        <p:sp>
          <p:nvSpPr>
            <p:cNvPr id="6" name="Freeform 6"/>
            <p:cNvSpPr/>
            <p:nvPr/>
          </p:nvSpPr>
          <p:spPr>
            <a:xfrm>
              <a:off x="5941441" y="3257709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941441" y="2961291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数据分析在医药行业中的重要性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449149" y="110761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市场洞察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680979" y="146018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通过数据分析，医药经理可以深入了解市场趋势、竞争格局和客户需求，为企业制定市场策略提供重要依据。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449149" y="355674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营销策略制定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680979" y="390930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数据分析可以帮助医药企业精准定位目标客户群体、制定个性化的营销策略和提高营销活动的投资回报率。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463317" y="110761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产品研发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695147" y="146018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数据分析可以揭示疾病的流行病学特征、药物疗效和安全性等方面的信息，为医药企业的产品研发提供有力支持。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463317" y="355674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695147" y="390930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通过数据分析，医药经理可以优化库存管理、物流运输和采购策略，提高供应链的效率和响应速度。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医药经理必备的数据分析基础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描述性统计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掌握数据的集中趋势、离散程度和分布形态的描述方法，如均值、中位数、标准差等。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推论性统计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理解假设检验、置信区间等推论性统计方法，能够基于样本数据对总体进行推断。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实验设计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熟悉实验设计的基本原则和方法，如随机化、重复、区组等，以确保实验结果的可靠性和准确性。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统计学基础知识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缺失值处理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针对数据中的缺失值，采用合适的插补方法或删除策略，以保证数据分析的完整性和准确性。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数据筛选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根据研究目的，合理筛选与研究问题相关的数据，剔除无关或冗余信息。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数据转换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对数据进行必要的转换和标准化处理，如数据归一化、对数转换等，以满足分析需求。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数据处理与清洗技巧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493" r="249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数据可视化方法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常用图表类型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掌握常见的图表类型及其适用场景，如柱状图、折线图、散点图、箱线图等。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数据可视化工具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熟悉常用的数据可视化工具，如Excel、Tableau、Power BI等，能够快速创建美观且易于理解的数据可视化作品。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可视化设计原则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遵循可视化设计的基本原则，如简洁明了、色彩搭配合理、突出重点等，以提升数据呈现的效果和观众的体验。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市场调研与数据分析应用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802313" y="3635375"/>
            <a:ext cx="0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3" name="Group 3"/>
          <p:cNvGrpSpPr/>
          <p:nvPr/>
        </p:nvGrpSpPr>
        <p:grpSpPr>
          <a:xfrm>
            <a:off x="411194" y="2085975"/>
            <a:ext cx="2876550" cy="900113"/>
            <a:chOff x="411194" y="2085975"/>
            <a:chExt cx="2876550" cy="900113"/>
          </a:xfrm>
        </p:grpSpPr>
        <p:sp>
          <p:nvSpPr>
            <p:cNvPr id="4" name="AutoShape 4"/>
            <p:cNvSpPr/>
            <p:nvPr/>
          </p:nvSpPr>
          <p:spPr>
            <a:xfrm>
              <a:off x="2954369" y="2085975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1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411194" y="2400300"/>
              <a:ext cx="2500313" cy="58578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AutoShape 6"/>
          <p:cNvSpPr/>
          <p:nvPr/>
        </p:nvSpPr>
        <p:spPr>
          <a:xfrm>
            <a:off x="3332131" y="4551331"/>
            <a:ext cx="333375" cy="3333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>
                    <a:alpha val="100000"/>
                  </a:srgbClr>
                </a:solidFill>
                <a:latin typeface="Calibri Light"/>
                <a:ea typeface="Calibri Light"/>
                <a:cs typeface="Calibri Light"/>
              </a:rPr>
              <a:t>4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8688419" y="1750981"/>
            <a:ext cx="333375" cy="3349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>
                    <a:alpha val="100000"/>
                  </a:srgbClr>
                </a:solidFill>
                <a:latin typeface="Calibri Light"/>
                <a:ea typeface="Calibri Light"/>
                <a:cs typeface="Calibri Light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15400" y="4337018"/>
            <a:ext cx="333375" cy="3349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>
                    <a:alpha val="100000"/>
                  </a:srgbClr>
                </a:solidFill>
                <a:latin typeface="Calibri Light"/>
                <a:ea typeface="Calibri Light"/>
                <a:cs typeface="Calibri Light"/>
              </a:rPr>
              <a:t>3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市场调研方法论述</a:t>
              </a:r>
            </a:p>
          </p:txBody>
        </p:sp>
      </p:grpSp>
      <p:sp>
        <p:nvSpPr>
          <p:cNvPr id="31" name="Freeform 31"/>
          <p:cNvSpPr/>
          <p:nvPr/>
        </p:nvSpPr>
        <p:spPr>
          <a:xfrm>
            <a:off x="5286375" y="2619375"/>
            <a:ext cx="1619250" cy="16192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358979" y="1463569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问卷调查法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38456" y="1876743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通过设计问卷，收集目标受众的意见、态度和行为数据，进行定量和定性分析。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9248775" y="1020657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访谈法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9328252" y="1433831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与目标受众进行面对面或电话交流，深入了解他们的需求、痛点和期望。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9328252" y="3735303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407729" y="4148477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通过直接观察目标受众的行为、环境和互动，收集第一手数据。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94339" y="4238625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实验法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73817" y="4651799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在控制变量的条件下，对目标受众进行测试，以验证假设并获取数据。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3652304" y="1008278"/>
            <a:ext cx="4886325" cy="4876800"/>
            <a:chOff x="3652304" y="1008278"/>
            <a:chExt cx="4886325" cy="4876800"/>
          </a:xfrm>
        </p:grpSpPr>
        <p:sp>
          <p:nvSpPr>
            <p:cNvPr id="41" name="Freeform 41"/>
            <p:cNvSpPr/>
            <p:nvPr/>
          </p:nvSpPr>
          <p:spPr>
            <a:xfrm>
              <a:off x="3652304" y="1008278"/>
              <a:ext cx="4886325" cy="4876800"/>
            </a:xfrm>
            <a:custGeom>
              <a:rect l="l" t="t" r="r" b="b"/>
              <a:pathLst>
                <a:path w="3078" h="3072">
                  <a:moveTo>
                    <a:pt x="1464" y="3072"/>
                  </a:moveTo>
                  <a:lnTo>
                    <a:pt x="0" y="1462"/>
                  </a:lnTo>
                  <a:lnTo>
                    <a:pt x="1613" y="0"/>
                  </a:lnTo>
                  <a:lnTo>
                    <a:pt x="3078" y="1605"/>
                  </a:lnTo>
                  <a:lnTo>
                    <a:pt x="1464" y="3072"/>
                  </a:lnTo>
                  <a:close/>
                </a:path>
              </a:pathLst>
            </a:custGeom>
            <a:noFill/>
            <a:ln w="12668">
              <a:solidFill>
                <a:srgbClr val="EEEDED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3718979" y="1067015"/>
              <a:ext cx="4751387" cy="4749801"/>
            </a:xfrm>
            <a:custGeom>
              <a:rect l="l" t="t" r="r" b="b"/>
              <a:pathLst>
                <a:path w="2993" h="2992">
                  <a:moveTo>
                    <a:pt x="1385" y="2992"/>
                  </a:moveTo>
                  <a:lnTo>
                    <a:pt x="0" y="1388"/>
                  </a:lnTo>
                  <a:lnTo>
                    <a:pt x="1603" y="0"/>
                  </a:lnTo>
                  <a:lnTo>
                    <a:pt x="2993" y="1605"/>
                  </a:lnTo>
                  <a:lnTo>
                    <a:pt x="1385" y="2992"/>
                  </a:lnTo>
                  <a:close/>
                </a:path>
              </a:pathLst>
            </a:custGeom>
            <a:noFill/>
            <a:ln w="12668">
              <a:solidFill>
                <a:srgbClr val="EDECEC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779304" y="1133690"/>
              <a:ext cx="4632325" cy="4616451"/>
            </a:xfrm>
            <a:custGeom>
              <a:rect l="l" t="t" r="r" b="b"/>
              <a:pathLst>
                <a:path w="2918" h="2908">
                  <a:moveTo>
                    <a:pt x="1310" y="2908"/>
                  </a:moveTo>
                  <a:lnTo>
                    <a:pt x="0" y="1309"/>
                  </a:lnTo>
                  <a:lnTo>
                    <a:pt x="1602" y="0"/>
                  </a:lnTo>
                  <a:lnTo>
                    <a:pt x="2918" y="1600"/>
                  </a:lnTo>
                  <a:lnTo>
                    <a:pt x="1310" y="2908"/>
                  </a:lnTo>
                  <a:close/>
                </a:path>
              </a:pathLst>
            </a:custGeom>
            <a:noFill/>
            <a:ln w="12668">
              <a:solidFill>
                <a:srgbClr val="ECECEB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845979" y="1201953"/>
              <a:ext cx="4498975" cy="4489450"/>
            </a:xfrm>
            <a:custGeom>
              <a:rect l="l" t="t" r="r" b="b"/>
              <a:pathLst>
                <a:path w="2834" h="2828">
                  <a:moveTo>
                    <a:pt x="1236" y="2828"/>
                  </a:moveTo>
                  <a:lnTo>
                    <a:pt x="0" y="1228"/>
                  </a:lnTo>
                  <a:lnTo>
                    <a:pt x="1597" y="0"/>
                  </a:lnTo>
                  <a:lnTo>
                    <a:pt x="2834" y="1594"/>
                  </a:lnTo>
                  <a:lnTo>
                    <a:pt x="1236" y="2828"/>
                  </a:lnTo>
                  <a:close/>
                </a:path>
              </a:pathLst>
            </a:custGeom>
            <a:noFill/>
            <a:ln w="12668">
              <a:solidFill>
                <a:srgbClr val="EBEB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912654" y="1260690"/>
              <a:ext cx="4364037" cy="4362451"/>
            </a:xfrm>
            <a:custGeom>
              <a:rect l="l" t="t" r="r" b="b"/>
              <a:pathLst>
                <a:path w="2749" h="2748">
                  <a:moveTo>
                    <a:pt x="1157" y="2748"/>
                  </a:moveTo>
                  <a:lnTo>
                    <a:pt x="0" y="1160"/>
                  </a:lnTo>
                  <a:lnTo>
                    <a:pt x="1592" y="0"/>
                  </a:lnTo>
                  <a:lnTo>
                    <a:pt x="2749" y="1594"/>
                  </a:lnTo>
                  <a:lnTo>
                    <a:pt x="1157" y="2748"/>
                  </a:lnTo>
                  <a:close/>
                </a:path>
              </a:pathLst>
            </a:custGeom>
            <a:noFill/>
            <a:ln w="12668">
              <a:solidFill>
                <a:srgbClr val="EAEA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972979" y="1327366"/>
              <a:ext cx="4237037" cy="4229100"/>
            </a:xfrm>
            <a:custGeom>
              <a:rect l="l" t="t" r="r" b="b"/>
              <a:pathLst>
                <a:path w="2669" h="2664">
                  <a:moveTo>
                    <a:pt x="1082" y="2664"/>
                  </a:moveTo>
                  <a:lnTo>
                    <a:pt x="0" y="1081"/>
                  </a:lnTo>
                  <a:lnTo>
                    <a:pt x="1591" y="0"/>
                  </a:lnTo>
                  <a:lnTo>
                    <a:pt x="2669" y="1589"/>
                  </a:lnTo>
                  <a:lnTo>
                    <a:pt x="1082" y="2664"/>
                  </a:lnTo>
                  <a:close/>
                </a:path>
              </a:pathLst>
            </a:custGeom>
            <a:noFill/>
            <a:ln w="12668">
              <a:solidFill>
                <a:srgbClr val="E9E9E9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039654" y="1395628"/>
              <a:ext cx="4110037" cy="4102100"/>
            </a:xfrm>
            <a:custGeom>
              <a:rect l="l" t="t" r="r" b="b"/>
              <a:pathLst>
                <a:path w="2589" h="2584">
                  <a:moveTo>
                    <a:pt x="1003" y="2584"/>
                  </a:moveTo>
                  <a:lnTo>
                    <a:pt x="0" y="1001"/>
                  </a:lnTo>
                  <a:lnTo>
                    <a:pt x="1587" y="0"/>
                  </a:lnTo>
                  <a:lnTo>
                    <a:pt x="2589" y="1583"/>
                  </a:lnTo>
                  <a:lnTo>
                    <a:pt x="1003" y="2584"/>
                  </a:lnTo>
                  <a:close/>
                </a:path>
              </a:pathLst>
            </a:custGeom>
            <a:noFill/>
            <a:ln w="12668">
              <a:solidFill>
                <a:srgbClr val="E8E8E8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106329" y="1462303"/>
              <a:ext cx="3976687" cy="3968750"/>
            </a:xfrm>
            <a:custGeom>
              <a:rect l="l" t="t" r="r" b="b"/>
              <a:pathLst>
                <a:path w="2505" h="2500">
                  <a:moveTo>
                    <a:pt x="924" y="2500"/>
                  </a:moveTo>
                  <a:lnTo>
                    <a:pt x="0" y="921"/>
                  </a:lnTo>
                  <a:lnTo>
                    <a:pt x="1582" y="0"/>
                  </a:lnTo>
                  <a:lnTo>
                    <a:pt x="2505" y="1573"/>
                  </a:lnTo>
                  <a:lnTo>
                    <a:pt x="924" y="2500"/>
                  </a:lnTo>
                  <a:close/>
                </a:path>
              </a:pathLst>
            </a:custGeom>
            <a:noFill/>
            <a:ln w="12668">
              <a:solidFill>
                <a:srgbClr val="E8E7E7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166654" y="1521041"/>
              <a:ext cx="3849687" cy="3841750"/>
            </a:xfrm>
            <a:custGeom>
              <a:rect l="l" t="t" r="r" b="b"/>
              <a:pathLst>
                <a:path w="2425" h="2420">
                  <a:moveTo>
                    <a:pt x="849" y="2420"/>
                  </a:moveTo>
                  <a:lnTo>
                    <a:pt x="0" y="847"/>
                  </a:lnTo>
                  <a:lnTo>
                    <a:pt x="1576" y="0"/>
                  </a:lnTo>
                  <a:lnTo>
                    <a:pt x="2425" y="1573"/>
                  </a:lnTo>
                  <a:lnTo>
                    <a:pt x="849" y="2420"/>
                  </a:lnTo>
                  <a:close/>
                </a:path>
              </a:pathLst>
            </a:custGeom>
            <a:noFill/>
            <a:ln w="12668">
              <a:solidFill>
                <a:srgbClr val="E7E6E6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233329" y="1587716"/>
              <a:ext cx="3722687" cy="3716337"/>
            </a:xfrm>
            <a:custGeom>
              <a:rect l="l" t="t" r="r" b="b"/>
              <a:pathLst>
                <a:path w="2345" h="2341">
                  <a:moveTo>
                    <a:pt x="769" y="2341"/>
                  </a:moveTo>
                  <a:lnTo>
                    <a:pt x="0" y="768"/>
                  </a:lnTo>
                  <a:lnTo>
                    <a:pt x="1571" y="0"/>
                  </a:lnTo>
                  <a:lnTo>
                    <a:pt x="2345" y="1568"/>
                  </a:lnTo>
                  <a:lnTo>
                    <a:pt x="769" y="2341"/>
                  </a:lnTo>
                  <a:close/>
                </a:path>
              </a:pathLst>
            </a:custGeom>
            <a:noFill/>
            <a:ln w="12668">
              <a:solidFill>
                <a:srgbClr val="E6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301591" y="1655978"/>
              <a:ext cx="3587750" cy="3581400"/>
            </a:xfrm>
            <a:custGeom>
              <a:rect l="l" t="t" r="r" b="b"/>
              <a:pathLst>
                <a:path w="2260" h="2256">
                  <a:moveTo>
                    <a:pt x="695" y="2256"/>
                  </a:moveTo>
                  <a:lnTo>
                    <a:pt x="0" y="688"/>
                  </a:lnTo>
                  <a:lnTo>
                    <a:pt x="1565" y="0"/>
                  </a:lnTo>
                  <a:lnTo>
                    <a:pt x="2260" y="1562"/>
                  </a:lnTo>
                  <a:lnTo>
                    <a:pt x="695" y="2256"/>
                  </a:lnTo>
                  <a:close/>
                </a:path>
              </a:pathLst>
            </a:custGeom>
            <a:noFill/>
            <a:ln w="12668">
              <a:solidFill>
                <a:srgbClr val="E5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360329" y="1714716"/>
              <a:ext cx="3462337" cy="3454400"/>
            </a:xfrm>
            <a:custGeom>
              <a:rect l="l" t="t" r="r" b="b"/>
              <a:pathLst>
                <a:path w="2181" h="2176">
                  <a:moveTo>
                    <a:pt x="621" y="2176"/>
                  </a:moveTo>
                  <a:lnTo>
                    <a:pt x="0" y="619"/>
                  </a:lnTo>
                  <a:lnTo>
                    <a:pt x="1565" y="0"/>
                  </a:lnTo>
                  <a:lnTo>
                    <a:pt x="2181" y="1562"/>
                  </a:lnTo>
                  <a:lnTo>
                    <a:pt x="621" y="2176"/>
                  </a:lnTo>
                  <a:close/>
                </a:path>
              </a:pathLst>
            </a:custGeom>
            <a:noFill/>
            <a:ln w="12668">
              <a:solidFill>
                <a:srgbClr val="E4E4E4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427004" y="1781391"/>
              <a:ext cx="3335337" cy="3328987"/>
            </a:xfrm>
            <a:custGeom>
              <a:rect l="l" t="t" r="r" b="b"/>
              <a:pathLst>
                <a:path w="2101" h="2097">
                  <a:moveTo>
                    <a:pt x="541" y="2097"/>
                  </a:moveTo>
                  <a:lnTo>
                    <a:pt x="0" y="540"/>
                  </a:lnTo>
                  <a:lnTo>
                    <a:pt x="1560" y="0"/>
                  </a:lnTo>
                  <a:lnTo>
                    <a:pt x="2101" y="1557"/>
                  </a:lnTo>
                  <a:lnTo>
                    <a:pt x="541" y="2097"/>
                  </a:lnTo>
                  <a:close/>
                </a:path>
              </a:pathLst>
            </a:custGeom>
            <a:noFill/>
            <a:ln w="12668">
              <a:solidFill>
                <a:srgbClr val="E3E3E3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495266" y="1849653"/>
              <a:ext cx="3200400" cy="3194050"/>
            </a:xfrm>
            <a:custGeom>
              <a:rect l="l" t="t" r="r" b="b"/>
              <a:pathLst>
                <a:path w="2015" h="2011">
                  <a:moveTo>
                    <a:pt x="461" y="2012"/>
                  </a:moveTo>
                  <a:lnTo>
                    <a:pt x="0" y="460"/>
                  </a:lnTo>
                  <a:lnTo>
                    <a:pt x="1554" y="0"/>
                  </a:lnTo>
                  <a:lnTo>
                    <a:pt x="2016" y="1551"/>
                  </a:lnTo>
                  <a:lnTo>
                    <a:pt x="461" y="2012"/>
                  </a:lnTo>
                  <a:close/>
                </a:path>
              </a:pathLst>
            </a:custGeom>
            <a:noFill/>
            <a:ln w="12668">
              <a:solidFill>
                <a:srgbClr val="E2E2E2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554004" y="1908391"/>
              <a:ext cx="3073400" cy="3068637"/>
            </a:xfrm>
            <a:custGeom>
              <a:rect l="l" t="t" r="r" b="b"/>
              <a:pathLst>
                <a:path w="1935" h="1933">
                  <a:moveTo>
                    <a:pt x="387" y="1933"/>
                  </a:moveTo>
                  <a:lnTo>
                    <a:pt x="0" y="386"/>
                  </a:lnTo>
                  <a:lnTo>
                    <a:pt x="1554" y="0"/>
                  </a:lnTo>
                  <a:lnTo>
                    <a:pt x="1936" y="1546"/>
                  </a:lnTo>
                  <a:lnTo>
                    <a:pt x="387" y="1933"/>
                  </a:lnTo>
                  <a:close/>
                </a:path>
              </a:pathLst>
            </a:custGeom>
            <a:noFill/>
            <a:ln w="12668">
              <a:solidFill>
                <a:srgbClr val="E1E1E1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620679" y="1975066"/>
              <a:ext cx="2947987" cy="2933700"/>
            </a:xfrm>
            <a:custGeom>
              <a:rect l="l" t="t" r="r" b="b"/>
              <a:pathLst>
                <a:path w="1857" h="1848">
                  <a:moveTo>
                    <a:pt x="308" y="1848"/>
                  </a:moveTo>
                  <a:lnTo>
                    <a:pt x="0" y="307"/>
                  </a:lnTo>
                  <a:lnTo>
                    <a:pt x="1544" y="0"/>
                  </a:lnTo>
                  <a:lnTo>
                    <a:pt x="1857" y="1541"/>
                  </a:lnTo>
                  <a:lnTo>
                    <a:pt x="308" y="1848"/>
                  </a:lnTo>
                  <a:close/>
                </a:path>
              </a:pathLst>
            </a:custGeom>
            <a:noFill/>
            <a:ln w="12668">
              <a:solidFill>
                <a:srgbClr val="E1E0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688941" y="2041741"/>
              <a:ext cx="2813050" cy="2808287"/>
            </a:xfrm>
            <a:custGeom>
              <a:rect l="l" t="t" r="r" b="b"/>
              <a:pathLst>
                <a:path w="1771" h="1769">
                  <a:moveTo>
                    <a:pt x="228" y="1769"/>
                  </a:moveTo>
                  <a:lnTo>
                    <a:pt x="0" y="228"/>
                  </a:lnTo>
                  <a:lnTo>
                    <a:pt x="1538" y="0"/>
                  </a:lnTo>
                  <a:lnTo>
                    <a:pt x="1772" y="1536"/>
                  </a:lnTo>
                  <a:lnTo>
                    <a:pt x="228" y="1769"/>
                  </a:lnTo>
                  <a:close/>
                </a:path>
              </a:pathLst>
            </a:custGeom>
            <a:noFill/>
            <a:ln w="12668">
              <a:solidFill>
                <a:srgbClr val="E0DF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4755616" y="2100478"/>
              <a:ext cx="2678113" cy="2682875"/>
            </a:xfrm>
            <a:custGeom>
              <a:rect l="l" t="t" r="r" b="b"/>
              <a:pathLst>
                <a:path w="1687" h="1690">
                  <a:moveTo>
                    <a:pt x="154" y="1690"/>
                  </a:moveTo>
                  <a:lnTo>
                    <a:pt x="0" y="154"/>
                  </a:lnTo>
                  <a:lnTo>
                    <a:pt x="1534" y="0"/>
                  </a:lnTo>
                  <a:lnTo>
                    <a:pt x="1687" y="1536"/>
                  </a:lnTo>
                  <a:lnTo>
                    <a:pt x="154" y="1690"/>
                  </a:lnTo>
                  <a:close/>
                </a:path>
              </a:pathLst>
            </a:custGeom>
            <a:noFill/>
            <a:ln w="12668">
              <a:solidFill>
                <a:srgbClr val="DFDFDF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通过公开渠道、专业数据库和社交媒体等途径，收集竞品的相关信息。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竞品信息收集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对竞品的产品特点、市场份额、营销策略等进行分析，了解竞品的优势和劣势。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竞品分析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基于竞品分析结果，结合目标受众的需求和市场趋势，制定差异化的市场定位策略。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市场定位策略制定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竞品分析与市场定位策略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消费者行为分析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运用数据挖掘和统计分析方法，对消费者行为数据进行处理和分析，洞察消费者的购买决策过程、品牌偏好和消费习惯。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需求预测模型构建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基于历史销售数据、市场趋势和消费者行为分析结果，构建需求预测模型，预测未来市场需求的变化趋势。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消费者行为数据收集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通过市场调研、社交媒体监测和电商平台等途径，收集消费者行为数据。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消费者行为洞察及需求预测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临床试验数据管理与分析技巧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https://d.book118.com/818047024036006034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2024-09-12T14:15:07.642</cp:lastPrinted>
  <dcterms:created xsi:type="dcterms:W3CDTF">2024-09-12T06:15:07Z</dcterms:created>
  <dcterms:modified xsi:type="dcterms:W3CDTF">2024-09-12T06:15:09Z</dcterms:modified>
</cp:coreProperties>
</file>