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image" Target="../media/image3.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1A9B14-3274-490C-B1CE-0B6A4EA90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03FD2-C8E5-44F7-B735-E117FAEF8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957107-13FB-4C59-950E-8CB2F2EBD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81C7AC-08D1-4069-BABD-A2A13EFDF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0637B2-AB44-4AD5-A3C3-2687315FA3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3E8BD6-B1CC-4E59-A91D-1DADCE17A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DC58D8-8D32-4CC0-8CDB-A4B2EFD1D7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297DF5-F7ED-48BA-82F2-75C33B6C7E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A71C1-1D99-46EB-93C7-1F2143347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94F266-88E5-4C67-B687-60D2B8A83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D3555D-9A3E-4059-95D8-2EBC9D699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grpSp>
        <p:nvGrpSpPr>
          <p:cNvPr id="2" name="组 13">
            <a:extLst>
              <a:ext uri="{FF2B5EF4-FFF2-40B4-BE49-F238E27FC236}">
                <a16:creationId xmlns:a16="http://schemas.microsoft.com/office/drawing/2014/main" id="{71C3319A-A198-69B5-910D-FD875BA65EC2}"/>
              </a:ext>
            </a:extLst>
          </p:cNvPr>
          <p:cNvGrpSpPr/>
          <p:nvPr userDrawn="1"/>
        </p:nvGrpSpPr>
        <p:grpSpPr>
          <a:xfrm>
            <a:off x="-1728305" y="-2049517"/>
            <a:ext cx="8917229" cy="10769768"/>
            <a:chOff x="11114088" y="2241550"/>
            <a:chExt cx="1905000" cy="2354263"/>
          </a:xfrm>
          <a:solidFill>
            <a:srgbClr val="E7E6E6">
              <a:alpha val="91000"/>
            </a:srgbClr>
          </a:solidFill>
        </p:grpSpPr>
        <p:sp>
          <p:nvSpPr>
            <p:cNvPr id="3" name="任意多边形(F) 5">
              <a:extLst>
                <a:ext uri="{FF2B5EF4-FFF2-40B4-BE49-F238E27FC236}">
                  <a16:creationId xmlns:a16="http://schemas.microsoft.com/office/drawing/2014/main" id="{2D9F13B8-A9D4-7179-6668-27A9A0F3A943}"/>
                </a:ext>
              </a:extLst>
            </p:cNvPr>
            <p:cNvSpPr/>
            <p:nvPr/>
          </p:nvSpPr>
          <p:spPr bwMode="auto">
            <a:xfrm>
              <a:off x="11114088" y="2241550"/>
              <a:ext cx="1905000" cy="2354263"/>
            </a:xfrm>
            <a:custGeom>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sp>
          <p:nvSpPr>
            <p:cNvPr id="6" name="任意多边形(F) 6">
              <a:extLst>
                <a:ext uri="{FF2B5EF4-FFF2-40B4-BE49-F238E27FC236}">
                  <a16:creationId xmlns:a16="http://schemas.microsoft.com/office/drawing/2014/main" id="{317F5A4C-6409-3312-07D5-95378D298E98}"/>
                </a:ext>
              </a:extLst>
            </p:cNvPr>
            <p:cNvSpPr/>
            <p:nvPr/>
          </p:nvSpPr>
          <p:spPr bwMode="auto">
            <a:xfrm>
              <a:off x="11412538" y="2590800"/>
              <a:ext cx="835025" cy="1673225"/>
            </a:xfrm>
            <a:custGeom>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grpSp>
      <p:pic>
        <p:nvPicPr>
          <p:cNvPr id="7" name="图片占位符 9" descr="城市景观&#10;">
            <a:extLst>
              <a:ext uri="{FF2B5EF4-FFF2-40B4-BE49-F238E27FC236}">
                <a16:creationId xmlns:a16="http://schemas.microsoft.com/office/drawing/2014/main" id="{0C27C5FC-172E-5081-4C60-8D39A3B57BA1}"/>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10812" y="728545"/>
            <a:ext cx="5305661" cy="5305661"/>
          </a:xfrm>
          <a:prstGeom prst="ellipse">
            <a:avLst/>
          </a:prstGeom>
        </p:spPr>
      </p:pic>
      <p:sp>
        <p:nvSpPr>
          <p:cNvPr id="8" name="Rectangle 7">
            <a:extLst>
              <a:ext uri="{FF2B5EF4-FFF2-40B4-BE49-F238E27FC236}">
                <a16:creationId xmlns:a16="http://schemas.microsoft.com/office/drawing/2014/main" id="{23585831-E65E-BAB0-D0AA-14CFE9AED7A9}"/>
              </a:ext>
            </a:extLst>
          </p:cNvPr>
          <p:cNvSpPr/>
          <p:nvPr userDrawn="1"/>
        </p:nvSpPr>
        <p:spPr>
          <a:xfrm>
            <a:off x="9190181" y="11687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rPr>
              <a:t>数智创新 变革未来</a:t>
            </a:r>
            <a:endParaRPr lang="en-US" altLang="zh-CN"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endParaRPr>
          </a:p>
        </p:txBody>
      </p:sp>
      <p:sp>
        <p:nvSpPr>
          <p:cNvPr id="9" name="矩形 55">
            <a:extLst>
              <a:ext uri="{FF2B5EF4-FFF2-40B4-BE49-F238E27FC236}">
                <a16:creationId xmlns:a16="http://schemas.microsoft.com/office/drawing/2014/main" id="{69DD532F-C123-3648-69D6-021985EFA07D}"/>
              </a:ext>
            </a:extLst>
          </p:cNvPr>
          <p:cNvSpPr/>
          <p:nvPr userDrawn="1"/>
        </p:nvSpPr>
        <p:spPr>
          <a:xfrm>
            <a:off x="8515842" y="-12273"/>
            <a:ext cx="3676158" cy="4571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组合 87">
            <a:extLst>
              <a:ext uri="{FF2B5EF4-FFF2-40B4-BE49-F238E27FC236}">
                <a16:creationId xmlns:a16="http://schemas.microsoft.com/office/drawing/2014/main" id="{0712908B-AAD5-70F1-6098-C0AB3B924316}"/>
              </a:ext>
            </a:extLst>
          </p:cNvPr>
          <p:cNvGrpSpPr/>
          <p:nvPr userDrawn="1"/>
        </p:nvGrpSpPr>
        <p:grpSpPr>
          <a:xfrm>
            <a:off x="8731321" y="187850"/>
            <a:ext cx="263341" cy="395013"/>
            <a:chOff x="5284519" y="1508166"/>
            <a:chExt cx="213756" cy="427512"/>
          </a:xfrm>
        </p:grpSpPr>
        <p:cxnSp>
          <p:nvCxnSpPr>
            <p:cNvPr id="11" name="直接连接符 88">
              <a:extLst>
                <a:ext uri="{FF2B5EF4-FFF2-40B4-BE49-F238E27FC236}">
                  <a16:creationId xmlns:a16="http://schemas.microsoft.com/office/drawing/2014/main" id="{53F4252B-D87E-1DF5-F432-398DD04CFE53}"/>
                </a:ext>
              </a:extLst>
            </p:cNvPr>
            <p:cNvCxnSpPr/>
            <p:nvPr/>
          </p:nvCxnSpPr>
          <p:spPr>
            <a:xfrm>
              <a:off x="5284519" y="1508166"/>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cxnSp>
          <p:nvCxnSpPr>
            <p:cNvPr id="12" name="直接连接符 89">
              <a:extLst>
                <a:ext uri="{FF2B5EF4-FFF2-40B4-BE49-F238E27FC236}">
                  <a16:creationId xmlns:a16="http://schemas.microsoft.com/office/drawing/2014/main" id="{052A3DBB-1B46-43D4-B699-B62B87728B55}"/>
                </a:ext>
              </a:extLst>
            </p:cNvPr>
            <p:cNvCxnSpPr/>
            <p:nvPr/>
          </p:nvCxnSpPr>
          <p:spPr>
            <a:xfrm flipH="1">
              <a:off x="5284519" y="1721922"/>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grpSp>
      <p:sp>
        <p:nvSpPr>
          <p:cNvPr id="20" name="副标题 2">
            <a:extLst>
              <a:ext uri="{FF2B5EF4-FFF2-40B4-BE49-F238E27FC236}">
                <a16:creationId xmlns:a16="http://schemas.microsoft.com/office/drawing/2014/main" id="{F4E9DECB-00A2-1D52-4E5D-6647266E5A6E}"/>
              </a:ext>
            </a:extLst>
          </p:cNvPr>
          <p:cNvSpPr txBox="1"/>
          <p:nvPr userDrawn="1"/>
        </p:nvSpPr>
        <p:spPr>
          <a:xfrm>
            <a:off x="6461101" y="3038358"/>
            <a:ext cx="4540440" cy="503167"/>
          </a:xfrm>
          <a:prstGeom prst="rect">
            <a:avLst/>
          </a:prstGeom>
        </p:spPr>
        <p:txBody>
          <a:bodyPr vert="horz" lIns="91440" tIns="45720" rIns="91440" bIns="45720" rtlCol="0">
            <a:noAutofit/>
          </a:bodyPr>
          <a:lstStyle>
            <a:defPPr>
              <a:defRPr lang="zh-CN"/>
            </a:defPPr>
            <a:lvl1pPr marL="0" indent="0" algn="l" defTabSz="914400" rtl="0" eaLnBrk="1" latinLnBrk="0" hangingPunct="1">
              <a:lnSpc>
                <a:spcPct val="90000"/>
              </a:lnSpc>
              <a:spcBef>
                <a:spcPts val="1000"/>
              </a:spcBef>
              <a:buFont typeface="Arial" pitchFamily="34" charset="0"/>
              <a:buNone/>
              <a:defRPr sz="1600" b="0" kern="1200" cap="all" baseline="0">
                <a:solidFill>
                  <a:schemeClr val="tx1"/>
                </a:solidFill>
                <a:latin typeface="Microsoft YaHei UI" panose="020b0503020204020204" pitchFamily="34" charset="-122"/>
                <a:ea typeface="Microsoft YaHei UI" panose="020b0503020204020204" pitchFamily="34"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icrosoft YaHei UI" panose="020b0503020204020204" pitchFamily="34" charset="-122"/>
                <a:ea typeface="Microsoft YaHei UI" panose="020b0503020204020204" pitchFamily="34" charset="-122"/>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icrosoft YaHei UI" panose="020b0503020204020204" pitchFamily="34" charset="-122"/>
                <a:ea typeface="Microsoft YaHei UI" panose="020b0503020204020204" pitchFamily="34" charset="-122"/>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icrosoft YaHei UI" panose="020b0503020204020204" pitchFamily="34" charset="-122"/>
                <a:ea typeface="Microsoft YaHei UI" panose="020b0503020204020204" pitchFamily="34" charset="-122"/>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icrosoft YaHei UI" panose="020b0503020204020204" pitchFamily="34" charset="-122"/>
                <a:ea typeface="Microsoft YaHei UI" panose="020b0503020204020204" pitchFamily="34" charset="-122"/>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ct val="0"/>
              </a:spcAft>
              <a:buClrTx/>
              <a:buSzTx/>
              <a:buFont typeface="Arial" pitchFamily="34" charset="0"/>
              <a:buNone/>
              <a:defRPr/>
            </a:pPr>
            <a:r>
              <a:rPr kumimoji="0" lang="zh-CN" altLang="en-US" sz="6000" b="1" i="0" u="none" strike="noStrike" kern="1200" cap="all" spc="0" normalizeH="0" baseline="0" noProof="0">
                <a:ln>
                  <a:noFill/>
                </a:ln>
                <a:solidFill>
                  <a:sysClr val="windowText" lastClr="000000"/>
                </a:solidFill>
                <a:effectLst/>
                <a:uLnTx/>
                <a:uFillTx/>
                <a:latin typeface="Microsoft YaHei UI" panose="020b0503020204020204" pitchFamily="34" charset="-122"/>
                <a:ea typeface="Microsoft YaHei UI" panose="020b0503020204020204" pitchFamily="34" charset="-122"/>
                <a:cs typeface="+mn-cs"/>
              </a:rPr>
              <a:t>谢谢聆听！</a:t>
            </a:r>
          </a:p>
        </p:txBody>
      </p:sp>
      <p:cxnSp>
        <p:nvCxnSpPr>
          <p:cNvPr id="22" name="直接连接符​​(S) 4">
            <a:extLst>
              <a:ext uri="{FF2B5EF4-FFF2-40B4-BE49-F238E27FC236}">
                <a16:creationId xmlns:a16="http://schemas.microsoft.com/office/drawing/2014/main" id="{D400106C-49C4-AC3D-96E4-65D49BF5E4A5}"/>
              </a:ext>
            </a:extLst>
          </p:cNvPr>
          <p:cNvCxnSpPr/>
          <p:nvPr userDrawn="1"/>
        </p:nvCxnSpPr>
        <p:spPr>
          <a:xfrm>
            <a:off x="6571321" y="4243742"/>
            <a:ext cx="3294039" cy="0"/>
          </a:xfrm>
          <a:prstGeom prst="line">
            <a:avLst/>
          </a:prstGeom>
          <a:noFill/>
          <a:ln w="6350" cap="flat" cmpd="sng" algn="ctr">
            <a:solidFill>
              <a:srgbClr val="2C567A"/>
            </a:solidFill>
            <a:prstDash val="solid"/>
            <a:miter lim="800000"/>
          </a:ln>
          <a:effectLst/>
        </p:spPr>
      </p:cxnSp>
    </p:spTree>
    <p:extLst>
      <p:ext uri="{BB962C8B-B14F-4D97-AF65-F5344CB8AC3E}">
        <p14:creationId xmlns:p14="http://schemas.microsoft.com/office/powerpoint/2010/main" val="3599643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grpSp>
        <p:nvGrpSpPr>
          <p:cNvPr id="5" name="组合 87">
            <a:extLst>
              <a:ext uri="{FF2B5EF4-FFF2-40B4-BE49-F238E27FC236}">
                <a16:creationId xmlns:a16="http://schemas.microsoft.com/office/drawing/2014/main" id="{E3AF1D7A-528D-8BAF-0068-88D847DF7339}"/>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0E6DB6E-9A7E-395C-19F0-8761FE5B64BB}"/>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AFDA037-1040-2089-1B36-1473981746FD}"/>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238180" y="1014217"/>
            <a:ext cx="621214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946816" y="1661090"/>
            <a:ext cx="6546862"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238180" y="3819674"/>
            <a:ext cx="621214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4946816" y="4466547"/>
            <a:ext cx="6546862"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39785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53175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38912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50302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76882" y="2398691"/>
            <a:ext cx="5098833" cy="3957047"/>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28919" y="1285004"/>
            <a:ext cx="4986201" cy="3918062"/>
          </a:xfrm>
          <a:prstGeom prst="rect">
            <a:avLst/>
          </a:prstGeom>
        </p:spPr>
        <p:txBody>
          <a:bodyPr anchor="b">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4" name="组合 87">
            <a:extLst>
              <a:ext uri="{FF2B5EF4-FFF2-40B4-BE49-F238E27FC236}">
                <a16:creationId xmlns:a16="http://schemas.microsoft.com/office/drawing/2014/main" id="{B854C58F-9956-5A90-6878-08ED4851D7A9}"/>
              </a:ext>
            </a:extLst>
          </p:cNvPr>
          <p:cNvGrpSpPr/>
          <p:nvPr userDrawn="1"/>
        </p:nvGrpSpPr>
        <p:grpSpPr>
          <a:xfrm>
            <a:off x="277962" y="337417"/>
            <a:ext cx="263341" cy="395013"/>
            <a:chOff x="5284519" y="1508166"/>
            <a:chExt cx="213756" cy="427512"/>
          </a:xfrm>
        </p:grpSpPr>
        <p:cxnSp>
          <p:nvCxnSpPr>
            <p:cNvPr id="5" name="直接连接符 88">
              <a:extLst>
                <a:ext uri="{FF2B5EF4-FFF2-40B4-BE49-F238E27FC236}">
                  <a16:creationId xmlns:a16="http://schemas.microsoft.com/office/drawing/2014/main" id="{C1E9294C-FB6C-83D4-3232-4FC30354416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6" name="直接连接符 89">
              <a:extLst>
                <a:ext uri="{FF2B5EF4-FFF2-40B4-BE49-F238E27FC236}">
                  <a16:creationId xmlns:a16="http://schemas.microsoft.com/office/drawing/2014/main" id="{C7C3168B-535E-7B01-B3E2-65EA18FEA01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25" name="长方形 3">
            <a:extLst>
              <a:ext uri="{FF2B5EF4-FFF2-40B4-BE49-F238E27FC236}">
                <a16:creationId xmlns:a16="http://schemas.microsoft.com/office/drawing/2014/main" id="{7707B099-A91B-7426-AD88-6878F5841E86}"/>
              </a:ext>
            </a:extLst>
          </p:cNvPr>
          <p:cNvSpPr/>
          <p:nvPr userDrawn="1"/>
        </p:nvSpPr>
        <p:spPr>
          <a:xfrm>
            <a:off x="0" y="1183576"/>
            <a:ext cx="5709139" cy="1006475"/>
          </a:xfrm>
          <a:prstGeom prst="rect">
            <a:avLst/>
          </a:prstGeom>
          <a:solidFill>
            <a:srgbClr val="E7E6E6"/>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6" name="椭圆形 20">
            <a:extLst>
              <a:ext uri="{FF2B5EF4-FFF2-40B4-BE49-F238E27FC236}">
                <a16:creationId xmlns:a16="http://schemas.microsoft.com/office/drawing/2014/main" id="{162AB81F-92D4-F8AB-109A-D47F90F82CFC}"/>
              </a:ext>
            </a:extLst>
          </p:cNvPr>
          <p:cNvSpPr>
            <a:spLocks noChangeAspect="1"/>
          </p:cNvSpPr>
          <p:nvPr userDrawn="1"/>
        </p:nvSpPr>
        <p:spPr>
          <a:xfrm>
            <a:off x="5166826" y="1188152"/>
            <a:ext cx="1001899" cy="1001899"/>
          </a:xfrm>
          <a:prstGeom prst="ellipse">
            <a:avLst/>
          </a:prstGeom>
          <a:solidFill>
            <a:srgbClr val="2C567A"/>
          </a:solidFill>
          <a:ln w="12700" cap="flat" cmpd="sng" algn="ctr">
            <a:solidFill>
              <a:srgbClr val="2C567A"/>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0717" y="1390560"/>
            <a:ext cx="4965393" cy="521208"/>
          </a:xfrm>
          <a:prstGeom prst="rect">
            <a:avLst/>
          </a:prstGeom>
        </p:spPr>
        <p:txBody>
          <a:bodyPr anchor="ctr"/>
          <a:lstStyle>
            <a:lvl1pPr marL="0" indent="0">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grpSp>
        <p:nvGrpSpPr>
          <p:cNvPr id="33" name="组合 73">
            <a:extLst>
              <a:ext uri="{FF2B5EF4-FFF2-40B4-BE49-F238E27FC236}">
                <a16:creationId xmlns:a16="http://schemas.microsoft.com/office/drawing/2014/main" id="{FDD4D9F7-3869-9604-CE50-31716F4934F1}"/>
              </a:ext>
            </a:extLst>
          </p:cNvPr>
          <p:cNvGrpSpPr/>
          <p:nvPr userDrawn="1"/>
        </p:nvGrpSpPr>
        <p:grpSpPr>
          <a:xfrm>
            <a:off x="5381041" y="1404251"/>
            <a:ext cx="633679" cy="552495"/>
            <a:chOff x="5928340" y="670992"/>
            <a:chExt cx="506444" cy="470018"/>
          </a:xfrm>
          <a:solidFill>
            <a:schemeClr val="bg1"/>
          </a:solidFill>
        </p:grpSpPr>
        <p:sp>
          <p:nvSpPr>
            <p:cNvPr id="34" name="Freeform 36">
              <a:extLst>
                <a:ext uri="{FF2B5EF4-FFF2-40B4-BE49-F238E27FC236}">
                  <a16:creationId xmlns:a16="http://schemas.microsoft.com/office/drawing/2014/main" id="{3946723E-8950-8DB4-93BD-C0B6F35B7F50}"/>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7">
              <a:extLst>
                <a:ext uri="{FF2B5EF4-FFF2-40B4-BE49-F238E27FC236}">
                  <a16:creationId xmlns:a16="http://schemas.microsoft.com/office/drawing/2014/main" id="{1626358D-C92E-32F3-5E5A-A3A07B782C5B}"/>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8">
              <a:extLst>
                <a:ext uri="{FF2B5EF4-FFF2-40B4-BE49-F238E27FC236}">
                  <a16:creationId xmlns:a16="http://schemas.microsoft.com/office/drawing/2014/main" id="{CD3665B2-F1C6-5E0C-042D-A2B9B86AF233}"/>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4" name="长方形 21">
            <a:extLst>
              <a:ext uri="{FF2B5EF4-FFF2-40B4-BE49-F238E27FC236}">
                <a16:creationId xmlns:a16="http://schemas.microsoft.com/office/drawing/2014/main" id="{C5FE6562-D436-35F1-F89D-A2E873FE30A3}"/>
              </a:ext>
            </a:extLst>
          </p:cNvPr>
          <p:cNvSpPr/>
          <p:nvPr userDrawn="1"/>
        </p:nvSpPr>
        <p:spPr>
          <a:xfrm>
            <a:off x="6616286" y="5392152"/>
            <a:ext cx="5592763" cy="1006475"/>
          </a:xfrm>
          <a:prstGeom prst="rect">
            <a:avLst/>
          </a:prstGeom>
          <a:solidFill>
            <a:srgbClr val="E7E6E6"/>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46" name="椭圆形 27">
            <a:extLst>
              <a:ext uri="{FF2B5EF4-FFF2-40B4-BE49-F238E27FC236}">
                <a16:creationId xmlns:a16="http://schemas.microsoft.com/office/drawing/2014/main" id="{F405F98B-EF49-6AFA-420B-C6BA6BCF8BD4}"/>
              </a:ext>
            </a:extLst>
          </p:cNvPr>
          <p:cNvSpPr>
            <a:spLocks noChangeAspect="1"/>
          </p:cNvSpPr>
          <p:nvPr userDrawn="1"/>
        </p:nvSpPr>
        <p:spPr>
          <a:xfrm>
            <a:off x="6117626" y="5392151"/>
            <a:ext cx="1001899" cy="1001899"/>
          </a:xfrm>
          <a:prstGeom prst="ellipse">
            <a:avLst/>
          </a:prstGeom>
          <a:solidFill>
            <a:srgbClr val="0D1D51"/>
          </a:solidFill>
          <a:ln w="12700" cap="flat" cmpd="sng" algn="ctr">
            <a:solidFill>
              <a:srgbClr val="0D1D5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7230153" y="5632496"/>
            <a:ext cx="4868268" cy="521208"/>
          </a:xfrm>
          <a:prstGeom prst="rect">
            <a:avLst/>
          </a:prstGeom>
        </p:spPr>
        <p:txBody>
          <a:bodyPr anchor="ctr"/>
          <a:lstStyle>
            <a:lvl1pPr marL="0" indent="0">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8" name="Freeform 15">
            <a:extLst>
              <a:ext uri="{FF2B5EF4-FFF2-40B4-BE49-F238E27FC236}">
                <a16:creationId xmlns:a16="http://schemas.microsoft.com/office/drawing/2014/main" id="{5F5602BC-638E-9337-59A5-F141EBC9F237}"/>
              </a:ext>
            </a:extLst>
          </p:cNvPr>
          <p:cNvSpPr>
            <a:spLocks noEditPoints="1"/>
          </p:cNvSpPr>
          <p:nvPr userDrawn="1"/>
        </p:nvSpPr>
        <p:spPr bwMode="auto">
          <a:xfrm>
            <a:off x="6344731" y="5653097"/>
            <a:ext cx="543109" cy="550241"/>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grpSp>
        <p:nvGrpSpPr>
          <p:cNvPr id="5" name="组合 87">
            <a:extLst>
              <a:ext uri="{FF2B5EF4-FFF2-40B4-BE49-F238E27FC236}">
                <a16:creationId xmlns:a16="http://schemas.microsoft.com/office/drawing/2014/main" id="{774607F4-F088-5477-F346-8809F3B56755}"/>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81C4A2AF-8071-4429-47B7-DC0E0640FAD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8562A665-7CA5-0883-E3B4-F59D7A63082A}"/>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par>
                          <p:cTn id="10" fill="hold" nodeType="afterGroup">
                            <p:stCondLst>
                              <p:cond delay="5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87">
            <a:extLst>
              <a:ext uri="{FF2B5EF4-FFF2-40B4-BE49-F238E27FC236}">
                <a16:creationId xmlns:a16="http://schemas.microsoft.com/office/drawing/2014/main" id="{46ECA966-1DC3-6644-D122-C6BF55E1051B}"/>
              </a:ext>
            </a:extLst>
          </p:cNvPr>
          <p:cNvGrpSpPr/>
          <p:nvPr userDrawn="1"/>
        </p:nvGrpSpPr>
        <p:grpSpPr>
          <a:xfrm>
            <a:off x="277962" y="337417"/>
            <a:ext cx="263341" cy="395013"/>
            <a:chOff x="5284519" y="1508166"/>
            <a:chExt cx="213756" cy="427512"/>
          </a:xfrm>
        </p:grpSpPr>
        <p:cxnSp>
          <p:nvCxnSpPr>
            <p:cNvPr id="3" name="直接连接符 88">
              <a:extLst>
                <a:ext uri="{FF2B5EF4-FFF2-40B4-BE49-F238E27FC236}">
                  <a16:creationId xmlns:a16="http://schemas.microsoft.com/office/drawing/2014/main" id="{93FFCA9D-961E-F29E-93BC-7144F7C90462}"/>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4" name="直接连接符 89">
              <a:extLst>
                <a:ext uri="{FF2B5EF4-FFF2-40B4-BE49-F238E27FC236}">
                  <a16:creationId xmlns:a16="http://schemas.microsoft.com/office/drawing/2014/main" id="{B2740D0C-88E7-EAC1-9331-DF4D403637A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1" presetClass="entr" presetSubtype="0" dur="1"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par>
                                <p:cTn id="12" presetID="56" presetClass="path" presetSubtype="0" dur="1000" accel="50000" decel="50000" fill="hold" nodeType="withEffect">
                                  <p:stCondLst>
                                    <p:cond delay="0"/>
                                  </p:stCondLst>
                                  <p:childTnLst>
                                    <p:animMotion origin="layout" path="M 2.70833E-06 -1.48148E-06 L 0.30833 0.12546" pathEditMode="relative" rAng="0" ptsTypes="AA">
                                      <p:cBhvr>
                                        <p:cTn id="13" dur="1000" spd="-99900" fill="hold"/>
                                        <p:tgtEl>
                                          <p:spTgt spid="13"/>
                                        </p:tgtEl>
                                        <p:attrNameLst>
                                          <p:attrName>ppt_x,ppt_y</p:attrName>
                                        </p:attrNameLst>
                                      </p:cBhvr>
                                      <p:rCtr x="15417" y="6273"/>
                                    </p:animMotion>
                                  </p:childTnLst>
                                </p:cTn>
                              </p:par>
                              <p:par>
                                <p:cTn id="14" presetID="1" presetClass="entr" presetSubtype="0" dur="1"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childTnLst>
                                </p:cTn>
                              </p:par>
                              <p:par>
                                <p:cTn id="16" presetID="56" presetClass="path" presetSubtype="0" dur="1000" accel="50000" decel="50000" fill="hold" nodeType="withEffect">
                                  <p:stCondLst>
                                    <p:cond delay="0"/>
                                  </p:stCondLst>
                                  <p:childTnLst>
                                    <p:animMotion origin="layout" path="M 6.25E-07 -4.07407E-06 L -0.30925 0.12084" pathEditMode="relative" rAng="0" ptsTypes="AA">
                                      <p:cBhvr>
                                        <p:cTn id="17" dur="1000" spd="-99900" fill="hold"/>
                                        <p:tgtEl>
                                          <p:spTgt spid="16"/>
                                        </p:tgtEl>
                                        <p:attrNameLst>
                                          <p:attrName>ppt_x,ppt_y</p:attrName>
                                        </p:attrNameLst>
                                      </p:cBhvr>
                                      <p:rCtr x="-15469" y="6042"/>
                                    </p:animMotion>
                                  </p:childTnLst>
                                </p:cTn>
                              </p:par>
                            </p:childTnLst>
                          </p:cTn>
                        </p:par>
                        <p:par>
                          <p:cTn id="18" fill="hold" nodeType="afterGroup">
                            <p:stCondLst>
                              <p:cond delay="1000"/>
                            </p:stCondLst>
                            <p:childTnLst>
                              <p:par>
                                <p:cTn id="19" presetID="10" presetClass="entr" presetSubtype="0" dur="500" fill="hold" nodeType="after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40652EFD-C135-374C-712C-F6ED21290FDE}"/>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5D22E6E2-9342-70C3-8272-D503D16C65E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A6D7B14E-E3EF-4515-3F46-D6BC9A8095AD}"/>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7" name="长方形 6">
            <a:extLst>
              <a:ext uri="{FF2B5EF4-FFF2-40B4-BE49-F238E27FC236}">
                <a16:creationId xmlns:a16="http://schemas.microsoft.com/office/drawing/2014/main" id="{394503B9-D69C-953B-7F07-96616E1B76F5}"/>
              </a:ext>
            </a:extLst>
          </p:cNvPr>
          <p:cNvSpPr/>
          <p:nvPr userDrawn="1"/>
        </p:nvSpPr>
        <p:spPr>
          <a:xfrm rot="10800000">
            <a:off x="845122" y="0"/>
            <a:ext cx="1258618" cy="110506"/>
          </a:xfrm>
          <a:prstGeom prst="rect">
            <a:avLst/>
          </a:prstGeom>
          <a:solidFill>
            <a:srgbClr val="0072C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66000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 13">
            <a:extLst>
              <a:ext uri="{FF2B5EF4-FFF2-40B4-BE49-F238E27FC236}">
                <a16:creationId xmlns:a16="http://schemas.microsoft.com/office/drawing/2014/main" id="{DC63D7AB-D9D3-E2EF-F502-72425D48850B}"/>
              </a:ext>
            </a:extLst>
          </p:cNvPr>
          <p:cNvGrpSpPr/>
          <p:nvPr/>
        </p:nvGrpSpPr>
        <p:grpSpPr>
          <a:xfrm>
            <a:off x="-1728305" y="-2049517"/>
            <a:ext cx="8917229" cy="10769768"/>
            <a:chOff x="11114088" y="2241550"/>
            <a:chExt cx="1905000" cy="2354263"/>
          </a:xfrm>
          <a:solidFill>
            <a:srgbClr val="E7E6E6">
              <a:alpha val="91000"/>
            </a:srgbClr>
          </a:solidFill>
        </p:grpSpPr>
        <p:sp>
          <p:nvSpPr>
            <p:cNvPr id="12" name="任意多边形(F) 5">
              <a:extLst>
                <a:ext uri="{FF2B5EF4-FFF2-40B4-BE49-F238E27FC236}">
                  <a16:creationId xmlns:a16="http://schemas.microsoft.com/office/drawing/2014/main" id="{5ED9CDD2-8805-83A4-A777-3D42174C9DD7}"/>
                </a:ext>
              </a:extLst>
            </p:cNvPr>
            <p:cNvSpPr/>
            <p:nvPr/>
          </p:nvSpPr>
          <p:spPr bwMode="auto">
            <a:xfrm>
              <a:off x="11114088" y="2241550"/>
              <a:ext cx="1905000" cy="2354263"/>
            </a:xfrm>
            <a:custGeom>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sp>
          <p:nvSpPr>
            <p:cNvPr id="13" name="任意多边形(F) 6">
              <a:extLst>
                <a:ext uri="{FF2B5EF4-FFF2-40B4-BE49-F238E27FC236}">
                  <a16:creationId xmlns:a16="http://schemas.microsoft.com/office/drawing/2014/main" id="{27E45AA9-E9ED-22C1-8AF5-84125BD1A113}"/>
                </a:ext>
              </a:extLst>
            </p:cNvPr>
            <p:cNvSpPr/>
            <p:nvPr/>
          </p:nvSpPr>
          <p:spPr bwMode="auto">
            <a:xfrm>
              <a:off x="11412538" y="2590800"/>
              <a:ext cx="835025" cy="1673225"/>
            </a:xfrm>
            <a:custGeom>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grpSp>
      <p:pic>
        <p:nvPicPr>
          <p:cNvPr id="6" name="图片占位符 9" descr="城市景观&#10;">
            <a:extLst>
              <a:ext uri="{FF2B5EF4-FFF2-40B4-BE49-F238E27FC236}">
                <a16:creationId xmlns:a16="http://schemas.microsoft.com/office/drawing/2014/main" id="{FD7172DC-EE56-65E0-2582-C22851682FB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10812" y="728545"/>
            <a:ext cx="5305661" cy="5305661"/>
          </a:xfrm>
          <a:prstGeom prst="ellipse">
            <a:avLst/>
          </a:prstGeom>
        </p:spPr>
      </p:pic>
      <p:sp>
        <p:nvSpPr>
          <p:cNvPr id="5" name="TextBox 14"/>
          <p:cNvSpPr txBox="1"/>
          <p:nvPr/>
        </p:nvSpPr>
        <p:spPr>
          <a:xfrm>
            <a:off x="6175529" y="2473818"/>
            <a:ext cx="5896398" cy="70076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36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食品饮料业行业SWOT分析</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11687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rPr>
              <a:t>数智创新 变革未来</a:t>
            </a:r>
            <a:endParaRPr lang="en-US" altLang="zh-CN"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endParaRPr>
          </a:p>
        </p:txBody>
      </p:sp>
      <p:sp>
        <p:nvSpPr>
          <p:cNvPr id="14" name="矩形 55">
            <a:extLst>
              <a:ext uri="{FF2B5EF4-FFF2-40B4-BE49-F238E27FC236}">
                <a16:creationId xmlns:a16="http://schemas.microsoft.com/office/drawing/2014/main" id="{D4F74D5B-1881-C7AC-4A39-AFC5F3FAF5C9}"/>
              </a:ext>
            </a:extLst>
          </p:cNvPr>
          <p:cNvSpPr/>
          <p:nvPr/>
        </p:nvSpPr>
        <p:spPr>
          <a:xfrm>
            <a:off x="8515842" y="-12273"/>
            <a:ext cx="3676158" cy="4571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9" name="组合 87">
            <a:extLst>
              <a:ext uri="{FF2B5EF4-FFF2-40B4-BE49-F238E27FC236}">
                <a16:creationId xmlns:a16="http://schemas.microsoft.com/office/drawing/2014/main" id="{6EF52A2B-E17A-38B3-51B2-FD29371B2466}"/>
              </a:ext>
            </a:extLst>
          </p:cNvPr>
          <p:cNvGrpSpPr/>
          <p:nvPr/>
        </p:nvGrpSpPr>
        <p:grpSpPr>
          <a:xfrm>
            <a:off x="8731321" y="187850"/>
            <a:ext cx="263341" cy="395013"/>
            <a:chOff x="5284519" y="1508166"/>
            <a:chExt cx="213756" cy="427512"/>
          </a:xfrm>
        </p:grpSpPr>
        <p:cxnSp>
          <p:nvCxnSpPr>
            <p:cNvPr id="20" name="直接连接符 88">
              <a:extLst>
                <a:ext uri="{FF2B5EF4-FFF2-40B4-BE49-F238E27FC236}">
                  <a16:creationId xmlns:a16="http://schemas.microsoft.com/office/drawing/2014/main" id="{FD6734AC-023C-E834-40B9-FE8D594E8504}"/>
                </a:ext>
              </a:extLst>
            </p:cNvPr>
            <p:cNvCxnSpPr/>
            <p:nvPr/>
          </p:nvCxnSpPr>
          <p:spPr>
            <a:xfrm>
              <a:off x="5284519" y="1508166"/>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cxnSp>
          <p:nvCxnSpPr>
            <p:cNvPr id="21" name="直接连接符 89">
              <a:extLst>
                <a:ext uri="{FF2B5EF4-FFF2-40B4-BE49-F238E27FC236}">
                  <a16:creationId xmlns:a16="http://schemas.microsoft.com/office/drawing/2014/main" id="{8931685E-605F-1323-B1F0-123AB2204F1C}"/>
                </a:ext>
              </a:extLst>
            </p:cNvPr>
            <p:cNvCxnSpPr/>
            <p:nvPr/>
          </p:nvCxnSpPr>
          <p:spPr>
            <a:xfrm flipH="1">
              <a:off x="5284519" y="1721922"/>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23267564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长方形 8">
            <a:extLst>
              <a:ext uri="{FF2B5EF4-FFF2-40B4-BE49-F238E27FC236}">
                <a16:creationId xmlns:a16="http://schemas.microsoft.com/office/drawing/2014/main" id="{8ECD2EEC-9ACA-7248-23BE-77ACCD45FF65}"/>
              </a:ext>
            </a:extLst>
          </p:cNvPr>
          <p:cNvSpPr>
            <a:spLocks noChangeAspect="1"/>
          </p:cNvSpPr>
          <p:nvPr/>
        </p:nvSpPr>
        <p:spPr>
          <a:xfrm>
            <a:off x="192629" y="521261"/>
            <a:ext cx="3682723" cy="5815475"/>
          </a:xfrm>
          <a:prstGeom prst="rect">
            <a:avLst/>
          </a:prstGeom>
          <a:solidFill>
            <a:srgbClr val="465359">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zh-CN" altLang="en-US"/>
          </a:p>
        </p:txBody>
      </p:sp>
      <p:sp>
        <p:nvSpPr>
          <p:cNvPr id="3" name="平行四边形 23">
            <a:extLst>
              <a:ext uri="{FF2B5EF4-FFF2-40B4-BE49-F238E27FC236}">
                <a16:creationId xmlns:a16="http://schemas.microsoft.com/office/drawing/2014/main" id="{B59CEE85-D3AC-0CBB-D316-67CCD43A136E}"/>
              </a:ext>
            </a:extLst>
          </p:cNvPr>
          <p:cNvSpPr/>
          <p:nvPr/>
        </p:nvSpPr>
        <p:spPr>
          <a:xfrm>
            <a:off x="3465979" y="-341779"/>
            <a:ext cx="1318266" cy="1335683"/>
          </a:xfrm>
          <a:prstGeom prst="parallelogram">
            <a:avLst>
              <a:gd name="adj" fmla="val 35242"/>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2553939" y="540103"/>
            <a:ext cx="788569" cy="798988"/>
          </a:xfrm>
          <a:prstGeom prst="parallelogram">
            <a:avLst>
              <a:gd name="adj" fmla="val 3524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4908683" y="3108813"/>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产业规模与增长趋势
内外部优势分析
内外部威胁分析
内外部机会分析
产品创新与差异化竞争
品牌价值与消费者需求
技术创新与生产效率
行业监管与法律环境</a:t>
            </a: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587964" y="670146"/>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sp>
        <p:nvSpPr>
          <p:cNvPr id="4" name="文本框 2">
            <a:extLst>
              <a:ext uri="{FF2B5EF4-FFF2-40B4-BE49-F238E27FC236}">
                <a16:creationId xmlns:a16="http://schemas.microsoft.com/office/drawing/2014/main" id="{234AC241-2A82-13C2-E70B-FD33343B2394}"/>
              </a:ext>
            </a:extLst>
          </p:cNvPr>
          <p:cNvSpPr txBox="1">
            <a:spLocks noChangeArrowheads="1"/>
          </p:cNvSpPr>
          <p:nvPr/>
        </p:nvSpPr>
        <p:spPr bwMode="auto">
          <a:xfrm>
            <a:off x="1179529" y="2692399"/>
            <a:ext cx="1502711" cy="2154412"/>
          </a:xfrm>
          <a:prstGeom prst="rect">
            <a:avLst/>
          </a:prstGeom>
          <a:noFill/>
          <a:ln w="9525">
            <a:noFill/>
            <a:miter lim="800000"/>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p>
        </p:txBody>
      </p:sp>
      <p:grpSp>
        <p:nvGrpSpPr>
          <p:cNvPr id="5" name="Group 4">
            <a:extLst>
              <a:ext uri="{FF2B5EF4-FFF2-40B4-BE49-F238E27FC236}">
                <a16:creationId xmlns:a16="http://schemas.microsoft.com/office/drawing/2014/main" id="{429C924C-8431-A8CC-9113-8859E828C5F1}"/>
              </a:ext>
            </a:extLst>
          </p:cNvPr>
          <p:cNvGrpSpPr/>
          <p:nvPr/>
        </p:nvGrpSpPr>
        <p:grpSpPr>
          <a:xfrm>
            <a:off x="192629" y="6644639"/>
            <a:ext cx="11877451" cy="81977"/>
            <a:chOff x="446534" y="453643"/>
            <a:chExt cx="11298933" cy="98554"/>
          </a:xfrm>
        </p:grpSpPr>
        <p:sp>
          <p:nvSpPr>
            <p:cNvPr id="9" name="矩形 8">
              <a:extLst>
                <a:ext uri="{FF2B5EF4-FFF2-40B4-BE49-F238E27FC236}">
                  <a16:creationId xmlns:a16="http://schemas.microsoft.com/office/drawing/2014/main" id="{58E920B7-73E1-50EC-3AD8-C88112A14398}"/>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长方形 9">
              <a:extLst>
                <a:ext uri="{FF2B5EF4-FFF2-40B4-BE49-F238E27FC236}">
                  <a16:creationId xmlns:a16="http://schemas.microsoft.com/office/drawing/2014/main" id="{FB693D96-21F5-EB75-D94E-E59B8987D9A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矩形 10">
              <a:extLst>
                <a:ext uri="{FF2B5EF4-FFF2-40B4-BE49-F238E27FC236}">
                  <a16:creationId xmlns:a16="http://schemas.microsoft.com/office/drawing/2014/main" id="{C4CA88E9-AFD2-27F5-022E-5D32DB145955}"/>
                </a:ext>
              </a:extLst>
            </p:cNvPr>
            <p:cNvSpPr/>
            <p:nvPr userDrawn="1"/>
          </p:nvSpPr>
          <p:spPr>
            <a:xfrm>
              <a:off x="4241830" y="457200"/>
              <a:ext cx="3703320" cy="91440"/>
            </a:xfrm>
            <a:prstGeom prst="rect">
              <a:avLst/>
            </a:prstGeom>
            <a:solidFill>
              <a:srgbClr val="0070C0"/>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产业规模与增长趋势</a:t>
            </a:r>
          </a:p>
        </p:txBody>
      </p:sp>
      <p:sp>
        <p:nvSpPr>
          <p:cNvPr id="3" name="Subtitle 2"/>
          <p:cNvSpPr>
            <a:spLocks noGrp="1"/>
          </p:cNvSpPr>
          <p:nvPr>
            <p:ph type="subTitle" idx="1"/>
          </p:nvPr>
        </p:nvSpPr>
        <p:spPr/>
        <p:txBody>
          <a:bodyPr/>
          <a:lstStyle/>
          <a:p>
            <a:r>
              <a:t>食品饮料业行业SWOT分析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产业规模与增长趋势</a:t>
            </a:r>
          </a:p>
        </p:txBody>
      </p:sp>
      <p:sp>
        <p:nvSpPr>
          <p:cNvPr id="3" name="Content Placeholder 2"/>
          <p:cNvSpPr>
            <a:spLocks noGrp="1"/>
          </p:cNvSpPr>
          <p:nvPr>
            <p:ph sz="half" idx="2"/>
          </p:nvPr>
        </p:nvSpPr>
        <p:spPr/>
        <p:txBody>
          <a:bodyPr/>
          <a:lstStyle/>
          <a:p>
            <a:r>
              <a:t>食品饮料业是一个庞大且不断增长的行业，其规模持续扩大的趋势得到了许多因素的驱动。首先，全球人口不断增长，人们对食品饮料的需求也随之增加。其次，随着经济的发展和人们生活水平的提高，消费者对高品质、多样化的食品饮料的需求也在增加。此外，快节奏的生活方式和加快的城市化进程也为食品饮料业提供了更多发展机会。因此，食品饮料业的规模将继续扩大，并有望成为一个更加重要的经济支柱。</a:t>
            </a:r>
          </a:p>
          <a:p/>
        </p:txBody>
      </p:sp>
      <p:sp>
        <p:nvSpPr>
          <p:cNvPr id="4" name="Content Placeholder 3"/>
          <p:cNvSpPr>
            <a:spLocks noGrp="1"/>
          </p:cNvSpPr>
          <p:nvPr>
            <p:ph sz="half" idx="4"/>
          </p:nvPr>
        </p:nvSpPr>
        <p:spPr/>
        <p:txBody>
          <a:bodyPr/>
          <a:lstStyle/>
          <a:p>
            <a:r>
              <a:t>随着健康意识的提高和消费者对个人健康的关注度增加，健康与功能性食品饮料市场迅速发展。消费者日益注重饮食的营养价值和对身体的益处，对低糖、低脂、高纤维等健康食品的需求不断增加。此外，功能性食品饮料如能量饮料、蛋白质饮料等也受到消费者的青睐。预计未来几年，健康与功能性食品饮料市场将继续快速增长。</a:t>
            </a:r>
          </a:p>
          <a:p/>
        </p:txBody>
      </p:sp>
      <p:sp>
        <p:nvSpPr>
          <p:cNvPr id="5" name="Text Placeholder 4"/>
          <p:cNvSpPr>
            <a:spLocks noGrp="1"/>
          </p:cNvSpPr>
          <p:nvPr>
            <p:ph type="body" idx="1"/>
          </p:nvPr>
        </p:nvSpPr>
        <p:spPr/>
        <p:txBody>
          <a:bodyPr/>
          <a:lstStyle/>
          <a:p>
            <a:r>
              <a:t>食品饮料业行业规模持续扩大</a:t>
            </a:r>
          </a:p>
        </p:txBody>
      </p:sp>
      <p:sp>
        <p:nvSpPr>
          <p:cNvPr id="6" name="Text Placeholder 5"/>
          <p:cNvSpPr>
            <a:spLocks noGrp="1"/>
          </p:cNvSpPr>
          <p:nvPr>
            <p:ph type="body" idx="3"/>
          </p:nvPr>
        </p:nvSpPr>
        <p:spPr/>
        <p:txBody>
          <a:bodyPr/>
          <a:lstStyle/>
          <a:p>
            <a:r>
              <a:t>健康与功能性食品饮料市场快速增长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产业规模与增长趋势</a:t>
            </a:r>
          </a:p>
        </p:txBody>
      </p:sp>
      <p:sp>
        <p:nvSpPr>
          <p:cNvPr id="3" name="Text Placeholder 2"/>
          <p:cNvSpPr>
            <a:spLocks noGrp="1"/>
          </p:cNvSpPr>
          <p:nvPr>
            <p:ph type="body" idx="1"/>
          </p:nvPr>
        </p:nvSpPr>
        <p:spPr/>
        <p:txBody>
          <a:bodyPr/>
          <a:lstStyle/>
          <a:p>
            <a:r>
              <a:t>绿色、有机食品饮料市场崛起</a:t>
            </a:r>
          </a:p>
        </p:txBody>
      </p:sp>
      <p:sp>
        <p:nvSpPr>
          <p:cNvPr id="4" name="Content Placeholder 3"/>
          <p:cNvSpPr>
            <a:spLocks noGrp="1"/>
          </p:cNvSpPr>
          <p:nvPr>
            <p:ph sz="half" idx="2"/>
          </p:nvPr>
        </p:nvSpPr>
        <p:spPr/>
        <p:txBody>
          <a:bodyPr/>
          <a:lstStyle/>
          <a:p>
            <a:r>
              <a:t>随着环保意识的增强和消费者对食品安全的关注度提高，绿色、有机食品饮料市场迅速崛起。越来越多的消费者选择购买符合环保标准、没有农药残留的食品饮料，以保护自己和地球的健康。绿色、有机食品饮料的市场份额不断增加，许多企业也加大了对绿色、有机产品的研发和生产力度。预计未来几年，绿色、有机食品饮料市场将继续崛起。</a:t>
            </a:r>
          </a:p>
          <a:p/>
        </p:txBody>
      </p:sp>
      <p:sp>
        <p:nvSpPr>
          <p:cNvPr id="5" name="Text Placeholder 4"/>
          <p:cNvSpPr>
            <a:spLocks noGrp="1"/>
          </p:cNvSpPr>
          <p:nvPr>
            <p:ph type="body" idx="3"/>
          </p:nvPr>
        </p:nvSpPr>
        <p:spPr/>
        <p:txBody>
          <a:bodyPr/>
          <a:lstStyle/>
          <a:p>
            <a:r>
              <a:t>在线销售渠道迅速发展</a:t>
            </a:r>
          </a:p>
        </p:txBody>
      </p:sp>
      <p:sp>
        <p:nvSpPr>
          <p:cNvPr id="6" name="Content Placeholder 5"/>
          <p:cNvSpPr>
            <a:spLocks noGrp="1"/>
          </p:cNvSpPr>
          <p:nvPr>
            <p:ph sz="half" idx="4"/>
          </p:nvPr>
        </p:nvSpPr>
        <p:spPr/>
        <p:txBody>
          <a:bodyPr/>
          <a:lstStyle/>
          <a:p>
            <a:r>
              <a:t>随着互联网技术的飞速发展，在线销售渠道在食品饮料业中迅速崛起。越来越多的消费者选择通过电商平台购买食品饮料，这种便捷的购物方式受到消费者的喜爱。同时，在线销售渠道还提供了更多的选择和更低的价格，吸引了更多的消费者。因此，未来几年，在线销售渠道在食品饮料业中的份额将继续增加。</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产业规模与增长趋势</a:t>
            </a:r>
          </a:p>
        </p:txBody>
      </p:sp>
      <p:sp>
        <p:nvSpPr>
          <p:cNvPr id="3" name="Text Placeholder 2"/>
          <p:cNvSpPr>
            <a:spLocks noGrp="1"/>
          </p:cNvSpPr>
          <p:nvPr>
            <p:ph type="body" idx="1"/>
          </p:nvPr>
        </p:nvSpPr>
        <p:spPr/>
        <p:txBody>
          <a:bodyPr/>
          <a:lstStyle/>
          <a:p>
            <a:r>
              <a:t>智能技术在食品饮料生产中的应用增多</a:t>
            </a:r>
          </a:p>
        </p:txBody>
      </p:sp>
      <p:sp>
        <p:nvSpPr>
          <p:cNvPr id="4" name="Content Placeholder 3"/>
          <p:cNvSpPr>
            <a:spLocks noGrp="1"/>
          </p:cNvSpPr>
          <p:nvPr>
            <p:ph sz="half" idx="2"/>
          </p:nvPr>
        </p:nvSpPr>
        <p:spPr/>
        <p:txBody>
          <a:bodyPr/>
          <a:lstStyle/>
          <a:p>
            <a:r>
              <a:t>随着智能技术的不断进步，越来越多的食品饮料企业开始应用智能技术来提高生产效率和产品质量。例如，智能仓储系统、智能生产线等技术的引入使得生产过程更加智能化和自动化，提高了生产效率和产品的一致性。此外，智能设备还可以实时监测生产过程中的数据，帮助企业进行生产调整和质量控制。预计未来几年，智能技术在食品饮料生产中的应用将进一步增多。</a:t>
            </a:r>
          </a:p>
          <a:p/>
        </p:txBody>
      </p:sp>
      <p:sp>
        <p:nvSpPr>
          <p:cNvPr id="5" name="Text Placeholder 4"/>
          <p:cNvSpPr>
            <a:spLocks noGrp="1"/>
          </p:cNvSpPr>
          <p:nvPr>
            <p:ph type="body" idx="3"/>
          </p:nvPr>
        </p:nvSpPr>
        <p:spPr/>
        <p:txBody>
          <a:bodyPr/>
          <a:lstStyle/>
          <a:p>
            <a:r>
              <a:t>消费者对个性化定制的需求增加</a:t>
            </a:r>
          </a:p>
        </p:txBody>
      </p:sp>
      <p:sp>
        <p:nvSpPr>
          <p:cNvPr id="6" name="Content Placeholder 5"/>
          <p:cNvSpPr>
            <a:spLocks noGrp="1"/>
          </p:cNvSpPr>
          <p:nvPr>
            <p:ph sz="half" idx="4"/>
          </p:nvPr>
        </p:nvSpPr>
        <p:spPr/>
        <p:txBody>
          <a:bodyPr/>
          <a:lstStyle/>
          <a:p>
            <a:r>
              <a:t>消费者对个性化定制的食品饮料的需求越来越高。个性化定制可以满足消费者对口味、营养和外观等方面的个性化需求，提供更加符合消费者喜好的产品。许多食品饮料企业开始提供个性化定制的服务，通过消费者参与产品的设计和生产过程，增加消费者的参与感和满意度。预计未来几年，个性化定制将成为食品饮料业的一个重要趋势。</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产业规模与增长趋势</a:t>
            </a:r>
          </a:p>
        </p:txBody>
      </p:sp>
      <p:sp>
        <p:nvSpPr>
          <p:cNvPr id="3" name="Text Placeholder 2"/>
          <p:cNvSpPr>
            <a:spLocks noGrp="1"/>
          </p:cNvSpPr>
          <p:nvPr>
            <p:ph type="body" idx="1"/>
          </p:nvPr>
        </p:nvSpPr>
        <p:spPr/>
        <p:txBody>
          <a:bodyPr/>
          <a:lstStyle/>
          <a:p>
            <a:r>
              <a:t>国际市场的开拓与扩张</a:t>
            </a:r>
          </a:p>
        </p:txBody>
      </p:sp>
      <p:sp>
        <p:nvSpPr>
          <p:cNvPr id="4" name="Content Placeholder 3"/>
          <p:cNvSpPr>
            <a:spLocks noGrp="1"/>
          </p:cNvSpPr>
          <p:nvPr>
            <p:ph sz="half" idx="2"/>
          </p:nvPr>
        </p:nvSpPr>
        <p:spPr/>
        <p:txBody>
          <a:bodyPr/>
          <a:lstStyle/>
          <a:p>
            <a:r>
              <a:t>随着全球化的发展，食品饮料企业越来越重视国际市场的开拓与扩张。许多企业通过与国外企业的合作、品牌推广和产品创新等方式进入国际市场。同时，中国的食品饮料企业也受到了国际市场的青睐，出口额不断增加。预计未来几年，国际市场的开拓与扩张将成为食品饮料业的一个重要发展方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内外部优势分析</a:t>
            </a:r>
          </a:p>
        </p:txBody>
      </p:sp>
      <p:sp>
        <p:nvSpPr>
          <p:cNvPr id="3" name="Subtitle 2"/>
          <p:cNvSpPr>
            <a:spLocks noGrp="1"/>
          </p:cNvSpPr>
          <p:nvPr>
            <p:ph type="subTitle" idx="1"/>
          </p:nvPr>
        </p:nvSpPr>
        <p:spPr/>
        <p:txBody>
          <a:bodyPr/>
          <a:lstStyle/>
          <a:p>
            <a:r>
              <a:t>食品饮料业行业SWOT分析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内外部优势分析</a:t>
            </a:r>
          </a:p>
        </p:txBody>
      </p:sp>
      <p:sp>
        <p:nvSpPr>
          <p:cNvPr id="3" name="Text Placeholder 2"/>
          <p:cNvSpPr>
            <a:spLocks noGrp="1"/>
          </p:cNvSpPr>
          <p:nvPr>
            <p:ph type="body" idx="1"/>
          </p:nvPr>
        </p:nvSpPr>
        <p:spPr/>
        <p:txBody>
          <a:bodyPr/>
          <a:lstStyle/>
          <a:p>
            <a:r>
              <a:t>市场需求增长</a:t>
            </a:r>
          </a:p>
        </p:txBody>
      </p:sp>
      <p:sp>
        <p:nvSpPr>
          <p:cNvPr id="4" name="Content Placeholder 3"/>
          <p:cNvSpPr>
            <a:spLocks noGrp="1"/>
          </p:cNvSpPr>
          <p:nvPr>
            <p:ph sz="half" idx="2"/>
          </p:nvPr>
        </p:nvSpPr>
        <p:spPr/>
        <p:txBody>
          <a:bodyPr/>
          <a:lstStyle/>
          <a:p>
            <a:r>
              <a:t>食品饮料业内外部优势分析的第一个主题是市场需求增长。近年来，随着人们生活水平的提高，消费者对食品和饮料的需求不断增长。特别是在健康意识的推动下，消费者对天然、有机、功能性食品的需求不断上升。此外，快节奏的生活方式和便利性的要求也促使消费者对便携式和即食食品的需求增加。因此，食品饮料业在满足多样化需求的同时，也获得了持续的市场增长机会。</a:t>
            </a:r>
          </a:p>
          <a:p/>
        </p:txBody>
      </p:sp>
      <p:sp>
        <p:nvSpPr>
          <p:cNvPr id="5" name="Text Placeholder 4"/>
          <p:cNvSpPr>
            <a:spLocks noGrp="1"/>
          </p:cNvSpPr>
          <p:nvPr>
            <p:ph type="body" idx="3"/>
          </p:nvPr>
        </p:nvSpPr>
        <p:spPr/>
        <p:txBody>
          <a:bodyPr/>
          <a:lstStyle/>
          <a:p>
            <a:r>
              <a:t>技术创新和研发能力</a:t>
            </a:r>
          </a:p>
        </p:txBody>
      </p:sp>
      <p:sp>
        <p:nvSpPr>
          <p:cNvPr id="6" name="Content Placeholder 5"/>
          <p:cNvSpPr>
            <a:spLocks noGrp="1"/>
          </p:cNvSpPr>
          <p:nvPr>
            <p:ph sz="half" idx="4"/>
          </p:nvPr>
        </p:nvSpPr>
        <p:spPr/>
        <p:txBody>
          <a:bodyPr/>
          <a:lstStyle/>
          <a:p>
            <a:r>
              <a:t>食品饮料业的技术创新和研发能力是其内部优势之一。随着科技的进步，食品饮料企业能够借助先进的技术手段提高生产效率、改善产品质量，并开发出具有竞争优势的新产品。同时，拥有强大的研发能力也能使企业更好地把握市场趋势和消费者需求，及时推出符合市场需求的新产品，提升企业的竞争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内外部优势分析</a:t>
            </a:r>
          </a:p>
        </p:txBody>
      </p:sp>
      <p:sp>
        <p:nvSpPr>
          <p:cNvPr id="3" name="Text Placeholder 2"/>
          <p:cNvSpPr>
            <a:spLocks noGrp="1"/>
          </p:cNvSpPr>
          <p:nvPr>
            <p:ph type="body" idx="1"/>
          </p:nvPr>
        </p:nvSpPr>
        <p:spPr/>
        <p:txBody>
          <a:bodyPr/>
          <a:lstStyle/>
          <a:p>
            <a:r>
              <a:t>品牌知名度和声誉</a:t>
            </a:r>
          </a:p>
        </p:txBody>
      </p:sp>
      <p:sp>
        <p:nvSpPr>
          <p:cNvPr id="4" name="Content Placeholder 3"/>
          <p:cNvSpPr>
            <a:spLocks noGrp="1"/>
          </p:cNvSpPr>
          <p:nvPr>
            <p:ph sz="half" idx="2"/>
          </p:nvPr>
        </p:nvSpPr>
        <p:spPr/>
        <p:txBody>
          <a:bodyPr/>
          <a:lstStyle/>
          <a:p>
            <a:r>
              <a:t>品牌知名度和声誉是食品饮料业的重要外部优势。知名品牌的建立需要企业长期的市场投入和品质保障，而声誉的积累则需要企业的诚信经营和消费者口碑相传。具有强大品牌知名度和良好声誉的食品饮料企业可以吸引更多消费者，提高产品销售额，并在市场竞争中占据优势地位。</a:t>
            </a:r>
          </a:p>
          <a:p/>
        </p:txBody>
      </p:sp>
      <p:sp>
        <p:nvSpPr>
          <p:cNvPr id="5" name="Text Placeholder 4"/>
          <p:cNvSpPr>
            <a:spLocks noGrp="1"/>
          </p:cNvSpPr>
          <p:nvPr>
            <p:ph type="body" idx="3"/>
          </p:nvPr>
        </p:nvSpPr>
        <p:spPr/>
        <p:txBody>
          <a:bodyPr/>
          <a:lstStyle/>
          <a:p>
            <a:r>
              <a:t>供应链管理和成本控制</a:t>
            </a:r>
          </a:p>
        </p:txBody>
      </p:sp>
      <p:sp>
        <p:nvSpPr>
          <p:cNvPr id="6" name="Content Placeholder 5"/>
          <p:cNvSpPr>
            <a:spLocks noGrp="1"/>
          </p:cNvSpPr>
          <p:nvPr>
            <p:ph sz="half" idx="4"/>
          </p:nvPr>
        </p:nvSpPr>
        <p:spPr/>
        <p:txBody>
          <a:bodyPr/>
          <a:lstStyle/>
          <a:p>
            <a:r>
              <a:t>供应链管理和成本控制是食品饮料业的内部优势之一。优秀的供应链管理可以确保原材料的及时供应和生产过程的高效运作，从而提高生产效率和降低成本。同时，通过运用现代化的管理工具和技术手段，企业可以实现对成本的精细控制，提高利润率并增强竞争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内外部优势分析</a:t>
            </a:r>
          </a:p>
        </p:txBody>
      </p:sp>
      <p:sp>
        <p:nvSpPr>
          <p:cNvPr id="3" name="Text Placeholder 2"/>
          <p:cNvSpPr>
            <a:spLocks noGrp="1"/>
          </p:cNvSpPr>
          <p:nvPr>
            <p:ph type="body" idx="1"/>
          </p:nvPr>
        </p:nvSpPr>
        <p:spPr/>
        <p:txBody>
          <a:bodyPr/>
          <a:lstStyle/>
          <a:p>
            <a:r>
              <a:t>政府政策支持</a:t>
            </a:r>
          </a:p>
        </p:txBody>
      </p:sp>
      <p:sp>
        <p:nvSpPr>
          <p:cNvPr id="4" name="Content Placeholder 3"/>
          <p:cNvSpPr>
            <a:spLocks noGrp="1"/>
          </p:cNvSpPr>
          <p:nvPr>
            <p:ph sz="half" idx="2"/>
          </p:nvPr>
        </p:nvSpPr>
        <p:spPr/>
        <p:txBody>
          <a:bodyPr/>
          <a:lstStyle/>
          <a:p>
            <a:r>
              <a:t>政府政策支持是食品饮料业的外部优势之一。政府在食品安全、营养健康等方面出台了一系列的政策和法规，对食品饮料企业的发展起到了积极的推动作用。政府的支持可以为企业提供更好的发展环境和市场机会，同时也提高了行业整体的规范化程度。</a:t>
            </a:r>
          </a:p>
          <a:p/>
        </p:txBody>
      </p:sp>
      <p:sp>
        <p:nvSpPr>
          <p:cNvPr id="5" name="Text Placeholder 4"/>
          <p:cNvSpPr>
            <a:spLocks noGrp="1"/>
          </p:cNvSpPr>
          <p:nvPr>
            <p:ph type="body" idx="3"/>
          </p:nvPr>
        </p:nvSpPr>
        <p:spPr/>
        <p:txBody>
          <a:bodyPr/>
          <a:lstStyle/>
          <a:p>
            <a:r>
              <a:t>品类丰富和产品创新</a:t>
            </a:r>
          </a:p>
        </p:txBody>
      </p:sp>
      <p:sp>
        <p:nvSpPr>
          <p:cNvPr id="6" name="Content Placeholder 5"/>
          <p:cNvSpPr>
            <a:spLocks noGrp="1"/>
          </p:cNvSpPr>
          <p:nvPr>
            <p:ph sz="half" idx="4"/>
          </p:nvPr>
        </p:nvSpPr>
        <p:spPr/>
        <p:txBody>
          <a:bodyPr/>
          <a:lstStyle/>
          <a:p>
            <a:r>
              <a:t>品类丰富和产品创新是食品饮料业的内部优势之一。丰富的产品品类可以满足不同消费者的需求，提高市场覆盖面和销售额。而产品创新则可以为企业带来竞争优势，通过开发具有差异化特点的产品来吸引消费者，增加市场份额。</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内外部优势分析</a:t>
            </a:r>
          </a:p>
        </p:txBody>
      </p:sp>
      <p:sp>
        <p:nvSpPr>
          <p:cNvPr id="3" name="Text Placeholder 2"/>
          <p:cNvSpPr>
            <a:spLocks noGrp="1"/>
          </p:cNvSpPr>
          <p:nvPr>
            <p:ph type="body" idx="1"/>
          </p:nvPr>
        </p:nvSpPr>
        <p:spPr/>
        <p:txBody>
          <a:bodyPr/>
          <a:lstStyle/>
          <a:p>
            <a:r>
              <a:t>人才队伍和企业文化</a:t>
            </a:r>
          </a:p>
        </p:txBody>
      </p:sp>
      <p:sp>
        <p:nvSpPr>
          <p:cNvPr id="4" name="Content Placeholder 3"/>
          <p:cNvSpPr>
            <a:spLocks noGrp="1"/>
          </p:cNvSpPr>
          <p:nvPr>
            <p:ph sz="half" idx="2"/>
          </p:nvPr>
        </p:nvSpPr>
        <p:spPr/>
        <p:txBody>
          <a:bodyPr/>
          <a:lstStyle/>
          <a:p>
            <a:r>
              <a:t>人才队伍和企业文化是食品饮料业的内部优势之一。拥有高素质的人才队伍和积极向上的企业文化可以提高企业的创新能力和执行力，为企业持续发展提供了坚实的支撑。优秀的人才可以为企业带来专业的知识和经验，而积极的企业文化可以激发员工的潜力，提高工作效率和团队凝聚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内外部威胁分析</a:t>
            </a:r>
          </a:p>
        </p:txBody>
      </p:sp>
      <p:sp>
        <p:nvSpPr>
          <p:cNvPr id="3" name="Subtitle 2"/>
          <p:cNvSpPr>
            <a:spLocks noGrp="1"/>
          </p:cNvSpPr>
          <p:nvPr>
            <p:ph type="subTitle" idx="1"/>
          </p:nvPr>
        </p:nvSpPr>
        <p:spPr/>
        <p:txBody>
          <a:bodyPr/>
          <a:lstStyle/>
          <a:p>
            <a:r>
              <a:t>食品饮料业行业SWOT分析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内外部威胁分析</a:t>
            </a:r>
          </a:p>
        </p:txBody>
      </p:sp>
      <p:sp>
        <p:nvSpPr>
          <p:cNvPr id="3" name="Text Placeholder 2"/>
          <p:cNvSpPr>
            <a:spLocks noGrp="1"/>
          </p:cNvSpPr>
          <p:nvPr>
            <p:ph type="body" idx="1"/>
          </p:nvPr>
        </p:nvSpPr>
        <p:spPr/>
        <p:txBody>
          <a:bodyPr/>
          <a:lstStyle/>
          <a:p>
            <a:r>
              <a:t>新冠疫情对食品饮料业的威胁</a:t>
            </a:r>
          </a:p>
        </p:txBody>
      </p:sp>
      <p:sp>
        <p:nvSpPr>
          <p:cNvPr id="4" name="Content Placeholder 3"/>
          <p:cNvSpPr>
            <a:spLocks noGrp="1"/>
          </p:cNvSpPr>
          <p:nvPr>
            <p:ph sz="half" idx="2"/>
          </p:nvPr>
        </p:nvSpPr>
        <p:spPr/>
        <p:txBody>
          <a:bodyPr/>
          <a:lstStyle/>
          <a:p>
            <a:r>
              <a:t>新冠疫情对食品饮料业带来了多方面的威胁。首先，疫情导致了全球供应链的中断，进口原料和食品的供应不稳定，给食品饮料业的生产和运营带来了困难。其次，由于疫情控制措施的限制，餐饮业、旅游业等相关行业受到了严重影响，导致食品饮料业的销售渠道受限，市场需求减少。此外，疫情也加速了消费者对食品安全和卫生的关注，对产品质量和供应链的要求更高，食品饮料企业需要加强质量控制和安全管理。</a:t>
            </a:r>
          </a:p>
          <a:p/>
        </p:txBody>
      </p:sp>
      <p:sp>
        <p:nvSpPr>
          <p:cNvPr id="5" name="Text Placeholder 4"/>
          <p:cNvSpPr>
            <a:spLocks noGrp="1"/>
          </p:cNvSpPr>
          <p:nvPr>
            <p:ph type="body" idx="3"/>
          </p:nvPr>
        </p:nvSpPr>
        <p:spPr/>
        <p:txBody>
          <a:bodyPr/>
          <a:lstStyle/>
          <a:p>
            <a:r>
              <a:t>竞争对手的威胁</a:t>
            </a:r>
          </a:p>
        </p:txBody>
      </p:sp>
      <p:sp>
        <p:nvSpPr>
          <p:cNvPr id="6" name="Content Placeholder 5"/>
          <p:cNvSpPr>
            <a:spLocks noGrp="1"/>
          </p:cNvSpPr>
          <p:nvPr>
            <p:ph sz="half" idx="4"/>
          </p:nvPr>
        </p:nvSpPr>
        <p:spPr/>
        <p:txBody>
          <a:bodyPr/>
          <a:lstStyle/>
          <a:p>
            <a:r>
              <a:t>食品饮料业面临着激烈的竞争，竞争对手的威胁不可忽视。一方面，行业内已有的大型企业和知名品牌占据了市场份额，具有较高的品牌影响力和市场渗透力。另一方面，新兴的创业公司和小型企业也在不断涌现，它们通常以创新产品和营销策略挑战传统企业。此外，随着经济全球化的加深，国外食品饮料企业也进入中国市场，增加了竞争的强度。</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内外部威胁分析</a:t>
            </a:r>
          </a:p>
        </p:txBody>
      </p:sp>
      <p:sp>
        <p:nvSpPr>
          <p:cNvPr id="3" name="Text Placeholder 2"/>
          <p:cNvSpPr>
            <a:spLocks noGrp="1"/>
          </p:cNvSpPr>
          <p:nvPr>
            <p:ph type="body" idx="1"/>
          </p:nvPr>
        </p:nvSpPr>
        <p:spPr/>
        <p:txBody>
          <a:bodyPr/>
          <a:lstStyle/>
          <a:p>
            <a:r>
              <a:t>原材料价格的波动</a:t>
            </a:r>
          </a:p>
        </p:txBody>
      </p:sp>
      <p:sp>
        <p:nvSpPr>
          <p:cNvPr id="4" name="Content Placeholder 3"/>
          <p:cNvSpPr>
            <a:spLocks noGrp="1"/>
          </p:cNvSpPr>
          <p:nvPr>
            <p:ph sz="half" idx="2"/>
          </p:nvPr>
        </p:nvSpPr>
        <p:spPr/>
        <p:txBody>
          <a:bodyPr/>
          <a:lstStyle/>
          <a:p>
            <a:r>
              <a:t>食品饮料业的原材料价格波动对企业经营产生了威胁。原材料价格的上涨会增加企业的成本，降低企业的利润率。例如，农产品价格的波动对食品饮料业尤为重要，因为它们是食品生产的关键原材料。此外，气候变化和自然灾害也会对农产品生产造成影响，进一步导致原材料价格的波动。</a:t>
            </a:r>
          </a:p>
          <a:p/>
        </p:txBody>
      </p:sp>
      <p:sp>
        <p:nvSpPr>
          <p:cNvPr id="5" name="Text Placeholder 4"/>
          <p:cNvSpPr>
            <a:spLocks noGrp="1"/>
          </p:cNvSpPr>
          <p:nvPr>
            <p:ph type="body" idx="3"/>
          </p:nvPr>
        </p:nvSpPr>
        <p:spPr/>
        <p:txBody>
          <a:bodyPr/>
          <a:lstStyle/>
          <a:p>
            <a:r>
              <a:t>政策与监管的变化</a:t>
            </a:r>
          </a:p>
        </p:txBody>
      </p:sp>
      <p:sp>
        <p:nvSpPr>
          <p:cNvPr id="6" name="Content Placeholder 5"/>
          <p:cNvSpPr>
            <a:spLocks noGrp="1"/>
          </p:cNvSpPr>
          <p:nvPr>
            <p:ph sz="half" idx="4"/>
          </p:nvPr>
        </p:nvSpPr>
        <p:spPr/>
        <p:txBody>
          <a:bodyPr/>
          <a:lstStyle/>
          <a:p>
            <a:r>
              <a:t>政策与监管的变化对食品饮料业构成了威胁。政府对食品安全、营养健康等方面的要求不断提高，企业需要不断调整和改进产品和生产工艺，以满足新的标准和规定。此外，政府对食品广告、包装等方面的监管也越来越严格，企业需要投入更多的资源和精力来遵守相关法规。</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内外部威胁分析</a:t>
            </a:r>
          </a:p>
        </p:txBody>
      </p:sp>
      <p:sp>
        <p:nvSpPr>
          <p:cNvPr id="3" name="Text Placeholder 2"/>
          <p:cNvSpPr>
            <a:spLocks noGrp="1"/>
          </p:cNvSpPr>
          <p:nvPr>
            <p:ph type="body" idx="1"/>
          </p:nvPr>
        </p:nvSpPr>
        <p:spPr/>
        <p:txBody>
          <a:bodyPr/>
          <a:lstStyle/>
          <a:p>
            <a:r>
              <a:t>消费者需求的变化</a:t>
            </a:r>
          </a:p>
        </p:txBody>
      </p:sp>
      <p:sp>
        <p:nvSpPr>
          <p:cNvPr id="4" name="Content Placeholder 3"/>
          <p:cNvSpPr>
            <a:spLocks noGrp="1"/>
          </p:cNvSpPr>
          <p:nvPr>
            <p:ph sz="half" idx="2"/>
          </p:nvPr>
        </p:nvSpPr>
        <p:spPr/>
        <p:txBody>
          <a:bodyPr/>
          <a:lstStyle/>
          <a:p>
            <a:r>
              <a:t>消费者需求的变化对食品饮料业造成了威胁。随着消费者生活水平的提高和消费观念的改变，他们对食品的需求也发生了变化。消费者更加注重健康、安全、环保和便利性等方面的需求，对无添加剂、有机食品、功能性饮料等新产品有较高的期待。企业需要根据消费者需求的变化及时调整产品结构和研发方向，以迎合市场需求。</a:t>
            </a:r>
          </a:p>
          <a:p/>
        </p:txBody>
      </p:sp>
      <p:sp>
        <p:nvSpPr>
          <p:cNvPr id="5" name="Text Placeholder 4"/>
          <p:cNvSpPr>
            <a:spLocks noGrp="1"/>
          </p:cNvSpPr>
          <p:nvPr>
            <p:ph type="body" idx="3"/>
          </p:nvPr>
        </p:nvSpPr>
        <p:spPr/>
        <p:txBody>
          <a:bodyPr/>
          <a:lstStyle/>
          <a:p>
            <a:r>
              <a:t>技术创新的挑战</a:t>
            </a:r>
          </a:p>
        </p:txBody>
      </p:sp>
      <p:sp>
        <p:nvSpPr>
          <p:cNvPr id="6" name="Content Placeholder 5"/>
          <p:cNvSpPr>
            <a:spLocks noGrp="1"/>
          </p:cNvSpPr>
          <p:nvPr>
            <p:ph sz="half" idx="4"/>
          </p:nvPr>
        </p:nvSpPr>
        <p:spPr/>
        <p:txBody>
          <a:bodyPr/>
          <a:lstStyle/>
          <a:p>
            <a:r>
              <a:t>技术创新带来的挑战对食品饮料业构成了威胁。新的科技和工艺的出现，可以改进生产效率、提高产品质量、创造新的产品体验。然而，对于传统的食品饮料企业来说，技术创新的引入也意味着需要投入更多的资源和精力来适应新的生产方式和运营模式。同时，科技公司和新兴企业也在不断涌现，它们通过创新技术和商业模式来挑战传统企业的地位。</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内外部威胁分析</a:t>
            </a:r>
          </a:p>
        </p:txBody>
      </p:sp>
      <p:sp>
        <p:nvSpPr>
          <p:cNvPr id="3" name="Text Placeholder 2"/>
          <p:cNvSpPr>
            <a:spLocks noGrp="1"/>
          </p:cNvSpPr>
          <p:nvPr>
            <p:ph type="body" idx="1"/>
          </p:nvPr>
        </p:nvSpPr>
        <p:spPr/>
        <p:txBody>
          <a:bodyPr/>
          <a:lstStyle/>
          <a:p>
            <a:r>
              <a:t>环境和可持续发展的压力</a:t>
            </a:r>
          </a:p>
        </p:txBody>
      </p:sp>
      <p:sp>
        <p:nvSpPr>
          <p:cNvPr id="4" name="Content Placeholder 3"/>
          <p:cNvSpPr>
            <a:spLocks noGrp="1"/>
          </p:cNvSpPr>
          <p:nvPr>
            <p:ph sz="half" idx="2"/>
          </p:nvPr>
        </p:nvSpPr>
        <p:spPr/>
        <p:txBody>
          <a:bodyPr/>
          <a:lstStyle/>
          <a:p>
            <a:r>
              <a:t>环境和可持续发展的压力对食品饮料业构成了威胁。随着全球气候变化的加剧和资源的有限性，企业需要更加关注环境保护和可持续发展。消费者对企业的社会责任和环境表现有更高的要求，对于那些不重视环境保护的企业，可能会面临声誉和品牌形象的威胁。同时，政府也在加大对环境保护的监管力度，加大了企业的环境合规压力。</a:t>
            </a:r>
          </a:p>
          <a:p/>
        </p:txBody>
      </p:sp>
      <p:sp>
        <p:nvSpPr>
          <p:cNvPr id="5" name="Text Placeholder 4"/>
          <p:cNvSpPr>
            <a:spLocks noGrp="1"/>
          </p:cNvSpPr>
          <p:nvPr>
            <p:ph type="body" idx="3"/>
          </p:nvPr>
        </p:nvSpPr>
        <p:spPr/>
        <p:txBody>
          <a:bodyPr/>
          <a:lstStyle/>
          <a:p>
            <a:r>
              <a:t>经济形势的不确定性</a:t>
            </a:r>
          </a:p>
        </p:txBody>
      </p:sp>
      <p:sp>
        <p:nvSpPr>
          <p:cNvPr id="6" name="Content Placeholder 5"/>
          <p:cNvSpPr>
            <a:spLocks noGrp="1"/>
          </p:cNvSpPr>
          <p:nvPr>
            <p:ph sz="half" idx="4"/>
          </p:nvPr>
        </p:nvSpPr>
        <p:spPr/>
        <p:txBody>
          <a:bodyPr/>
          <a:lstStyle/>
          <a:p>
            <a:r>
              <a:t>经济形势的不确定性对食品饮料业构成了威胁。全球经济的不稳定和国内外市场的波动，会影响消费者的购买力和消费意愿，进而对食品饮料业的销售和收入产生影响。此外，货币政策、通货膨胀等宏观经济因素也会影响企业的成本和利润。食品饮料企业需要密切关注经济形势的变化，并及时做出调整以应对不确定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https://d.book118.com/818066000122006037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Microsoft YaHei UI</vt:lpstr>
      <vt:lpstr>Wingdings</vt:lpstr>
      <vt:lpstr>微软雅黑</vt:lpstr>
      <vt:lpstr>Franklin Gothic Book</vt:lpstr>
      <vt:lpstr>幼圆</vt:lpstr>
      <vt:lpstr>Impact</vt:lpstr>
      <vt:lpstr>仿宋_GB2312</vt:lpstr>
      <vt:lpstr>宋体</vt:lpstr>
      <vt:lpstr>Office Theme</vt:lpstr>
      <vt:lpstr>PowerPoint Presentation</vt:lpstr>
      <vt:lpstr>PowerPoint Presentation</vt:lpstr>
      <vt:lpstr>产业规模与增长趋势</vt:lpstr>
      <vt:lpstr>产业规模与增长趋势</vt:lpstr>
      <vt:lpstr>产业规模与增长趋势</vt:lpstr>
      <vt:lpstr>产业规模与增长趋势</vt:lpstr>
      <vt:lpstr>产业规模与增长趋势</vt:lpstr>
      <vt:lpstr>内外部优势分析</vt:lpstr>
      <vt:lpstr>内外部优势分析</vt:lpstr>
      <vt:lpstr>内外部优势分析</vt:lpstr>
      <vt:lpstr>内外部优势分析</vt:lpstr>
      <vt:lpstr>内外部优势分析</vt:lpstr>
      <vt:lpstr>内外部威胁分析</vt:lpstr>
      <vt:lpstr>内外部威胁分析</vt:lpstr>
      <vt:lpstr>内外部威胁分析</vt:lpstr>
      <vt:lpstr>内外部威胁分析</vt:lpstr>
      <vt:lpstr>内外部威胁分析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2024-09-17T18:41:05.557</cp:lastPrinted>
  <dcterms:created xsi:type="dcterms:W3CDTF">2024-09-17T10:41:05Z</dcterms:created>
  <dcterms:modified xsi:type="dcterms:W3CDTF">2024-09-17T10:41:07Z</dcterms:modified>
</cp:coreProperties>
</file>