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8E09D7E-F978-459E-A94B-45F655FE29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0A38950-5BBA-4C83-893D-429AAACDACB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8768C84-9D35-45C4-9D1E-E81519E996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BF3DA27-4DE0-470B-8AA0-70785FA0BE5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1349E3D-2042-4C5E-B859-28D871EE654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2C14C70-F7D4-4376-B39F-26B03463F8C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19CA7B9-FF76-4D72-827D-F71347A81DD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A8F2A81-3F6E-4B76-AC92-EF1863C6A4A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AA967F7-DD41-4340-A53E-5B13AE5EC17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74DF5EB-2024-4C78-9281-AC1A16E8F99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2806F76-E29D-4480-81C1-C5ECF1C3BE4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18073001067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生产力与生产关系的矛盾生产关系一定要适应生产力状况的规律</a:t>
            </a:r>
          </a:p>
        </p:txBody>
      </p:sp>
      <p:sp>
        <p:nvSpPr>
          <p:cNvPr id="3" name="AutoShape 3"/>
          <p:cNvSpPr/>
          <p:nvPr/>
        </p:nvSpPr>
        <p:spPr>
          <a:xfrm>
            <a:off x="878191" y="4363593"/>
            <a:ext cx="2414501"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汇报人：AA</a:t>
            </a:r>
            <a:endParaRPr lang="en-US" sz="1100"/>
          </a:p>
        </p:txBody>
      </p:sp>
      <p:sp>
        <p:nvSpPr>
          <p:cNvPr id="4" name="AutoShape 4"/>
          <p:cNvSpPr/>
          <p:nvPr/>
        </p:nvSpPr>
        <p:spPr>
          <a:xfrm>
            <a:off x="3539184" y="4354068"/>
            <a:ext cx="235091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2024-01-18</a:t>
            </a:r>
            <a:endParaRPr lang="en-US" sz="1100"/>
          </a:p>
        </p:txBody>
      </p:sp>
      <p:sp>
        <p:nvSpPr>
          <p:cNvPr id="5" name="AutoShape 5"/>
          <p:cNvSpPr/>
          <p:nvPr/>
        </p:nvSpPr>
        <p:spPr>
          <a:xfrm>
            <a:off x="836022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200">
                <a:solidFill>
                  <a:schemeClr val="lt1">
                    <a:alpha val="100000"/>
                  </a:schemeClr>
                </a:solidFill>
                <a:latin typeface="Microsoft Yahei"/>
                <a:ea typeface="Microsoft Yahei"/>
                <a:cs typeface="Microsoft Yahei"/>
              </a:rPr>
              <a:t>AA</a:t>
            </a:r>
            <a:endParaRPr lang="en-US" sz="1100"/>
          </a:p>
        </p:txBody>
      </p:sp>
      <p:sp>
        <p:nvSpPr>
          <p:cNvPr id="6" name="TextBox 6"/>
          <p:cNvSpPr txBox="1"/>
          <p:nvPr/>
        </p:nvSpPr>
        <p:spPr>
          <a:xfrm>
            <a:off x="689387" y="6072206"/>
            <a:ext cx="229743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FFFFFF">
                    <a:alpha val="100000"/>
                  </a:srgbClr>
                </a:solidFill>
                <a:latin typeface="Microsoft Yahei"/>
                <a:ea typeface="Microsoft Yahei"/>
                <a:cs typeface="Microsoft Yahei"/>
              </a:rPr>
              <a:t>REPORTING</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001074" y="877515"/>
            <a:ext cx="2792730"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4473390" y="1191132"/>
            <a:ext cx="6278486" cy="532671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生产力与生产关系基本概念</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矛盾表现：不适应现象分析</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规律揭示：适应性原则阐述</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现实意义：指导当前经济社会发展</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未来展望：创新驱动下的新型关系构建</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总结回顾与拓展思考</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生产力与生产关系基本概念</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AA</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生产力定义及构成要素</a:t>
              </a:r>
            </a:p>
          </p:txBody>
        </p:sp>
      </p:grpSp>
      <p:sp>
        <p:nvSpPr>
          <p:cNvPr id="24" name="TextBox 24"/>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生产力是指人类在生产实践中形成的改造和影响自然以使其适合社会需要的物质力量。</a:t>
            </a:r>
          </a:p>
        </p:txBody>
      </p:sp>
      <p:sp>
        <p:nvSpPr>
          <p:cNvPr id="25" name="TextBox 25"/>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生产力定义</a:t>
            </a:r>
          </a:p>
        </p:txBody>
      </p:sp>
      <p:sp>
        <p:nvSpPr>
          <p:cNvPr id="26" name="TextBox 26"/>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生产力的基本构成要素包括劳动资料、劳动对象和劳动者。其中，劳动资料是人们在劳动过程中所运用的物质资料或物质条件，是人和自然之间的媒介；劳动对象是把自己的劳动加在其上的一切物质资料；劳动者是具有一定生产经验、劳动技能和知识，能够运用一定劳动资料作用于劳动对象、从事生产实践活动的人。</a:t>
            </a:r>
          </a:p>
        </p:txBody>
      </p:sp>
      <p:sp>
        <p:nvSpPr>
          <p:cNvPr id="27" name="TextBox 27"/>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生产力构成要素</a:t>
            </a:r>
          </a:p>
        </p:txBody>
      </p:sp>
      <p:sp>
        <p:nvSpPr>
          <p:cNvPr id="28" name="AutoShape 28"/>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Freeform 30"/>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Freeform 31"/>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生产关系定义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生产关系是指人们在物质生产过程中结成的经济关系。</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生产关系内容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生产关系包括生产资料所有制的形式、人们在生产中的地位及其相互关系和产品分配的形式。其中，生产资料所有制的形式是最基本的，它决定了人们在生产中的地位及其相互关系和产品分配的形式。</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9188" r="19188"/>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生产关系定义及内容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4" name="Picture 4"/>
          <p:cNvPicPr>
            <a:picLocks noChangeAspect="1"/>
          </p:cNvPicPr>
          <p:nvPr/>
        </p:nvPicPr>
        <p:blipFill>
          <a:blip r:embed="rId2">
            <a:alphaModFix/>
          </a:blip>
          <a:srcRect l="7587" r="7587"/>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生产力决定生产关系</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生产力的状况决定生产关系的性质，生产力的变化发展，迟早会引起生产关系的变革。</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生产关系对生产力具有反作用</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当生产关系适合生产力发展状况时，它对生产力的发展起推动作用；当生产关系不适合生产力发展状况时，它对生产力的发展起阻碍作用。</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两者间相互作用与影响</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矛盾表现：不适应现象分析</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AA</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t="125" b="125"/>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随着科技的快速发展，新的生产工具、技术和管理方法不断涌现，使得生产力水平迅速提高。</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技术进步带来的生产力提升</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相对于生产力的快速发展，生产关系的调整往往滞后，导致现有的生产关系不能适应新的生产力水平。</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生产关系调整滞后</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在生产力超前的情况下，资源配置往往不能跟上生产力的发展步伐，造成资源浪费和效率低下。</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资源配置不合理</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生产力超前于生产关系</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3" name="Picture 3"/>
          <p:cNvPicPr>
            <a:picLocks noChangeAspect="1"/>
          </p:cNvPicPr>
          <p:nvPr/>
        </p:nvPicPr>
        <p:blipFill>
          <a:blip r:embed="rId2">
            <a:alphaModFix/>
          </a:blip>
          <a:srcRect l="13000" r="1300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社会矛盾加剧</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生产关系滞后于生产力，会导致社会矛盾加剧，如贫富差距扩大、就业压力增大等。</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生产关系保守性</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生产关系受到历史、文化、制度等多种因素的影响，具有一定的保守性，难以迅速适应生产力的变化。</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阻碍生产力发展</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滞后的生产关系会阻碍生产力的进一步发展，如过时的管理制度、不合理的分配制度等。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生产关系滞后于生产力</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1208" r="11208"/>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在生产力和生产关系的发展过程中，会出现一些阶段性的矛盾，如产业结构调整、就业结构变化等带来的问题。这些矛盾在一定时期内较为突出，但随着时间的推移和政策的调整，可以逐步得到缓解。</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阶段性矛盾</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生产力和生产关系之间的不适应是一种长期性的矛盾。只要生产力和生产关系不断发展变化，这种矛盾就会一直存在。因此，需要不断调整和完善生产关系，以适应生产力的发展要求。</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长期性矛盾</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阶段性矛盾与长期性矛盾</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规律揭示：适应性原则阐述</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AA</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生产力决定生产关系，生产关系反作用于生产力。当生产关系适应生产力的发展要求时，就能促进生产力的发展；反之，则会阻碍生产力的发展。</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生产关系与生产力的内在联系</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生产关系一定要适应生产力状况的规律表明，在生产力和生产关系的矛盾运动中，生产力是矛盾的主要方面，生产关系必须适应生产力的性质和发展要求。</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适应性原则的含义</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生产关系必须适应生产力性质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变革和调整以实现动态平衡</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变革和调整的必要性</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随着生产力的不断发展，原有的生产关系可能会逐渐变得不适应，这时就需要对生产关系进行变革和调整，以适应生产力的新要求。</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实现动态平衡的途径</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通过改革和调整生产关系中不适应生产力发展的部分，使生产关系与生产力重新达到动态平衡，从而推动社会经济的发展。</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https://d.book118.com/818073001067006035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41400"/>
      </a:dk1>
      <a:lt1>
        <a:srgbClr val="F0FFD9"/>
      </a:lt1>
      <a:dk2>
        <a:srgbClr val="000000"/>
      </a:dk2>
      <a:lt2>
        <a:srgbClr val="FFFFFF"/>
      </a:lt2>
      <a:accent1>
        <a:srgbClr val="2C4A1E"/>
      </a:accent1>
      <a:accent2>
        <a:srgbClr val="29701D"/>
      </a:accent2>
      <a:accent3>
        <a:srgbClr val="6FBD2F"/>
      </a:accent3>
      <a:accent4>
        <a:srgbClr val="93BD42"/>
      </a:accent4>
      <a:accent5>
        <a:srgbClr val="B6C431"/>
      </a:accent5>
      <a:accent6>
        <a:srgbClr val="C8E06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78</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2024-09-14T08:04:53.581</cp:lastPrinted>
  <dcterms:created xsi:type="dcterms:W3CDTF">2024-09-14T00:04:53Z</dcterms:created>
  <dcterms:modified xsi:type="dcterms:W3CDTF">2024-09-14T00:04:55Z</dcterms:modified>
</cp:coreProperties>
</file>