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EFD2F9-F5E4-4323-AB48-F58D2D1D6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10B2E3-B5E7-4390-85F3-00F55DB5A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88605B-D883-424A-901B-C29EC5627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D884A6-3432-4DF2-8FDB-B2FFC111A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24649F-693A-44BB-A3A0-E2B24BFA87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015A4D-4265-431E-A5F4-432C285448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0A1E18-E664-4E33-A2C7-24B350C11F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5F49D5-889F-46E5-9148-7542EB2E3E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3885F5-260A-4AE5-8C6A-8362EAA15D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BDCEA4-ACFE-44E0-BC9A-9DF618675C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EE744C-FA5C-4A60-85F7-1942AA553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06052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2023-12-29</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项目的跟踪及控制方法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项目跟踪概述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项目进度跟踪方法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项目成本跟踪方法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项目质量跟踪方法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项目风险跟踪方法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项目控制方法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项目跟踪概述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项目跟踪是对项目进展情况进行持续、系统地观察和记录的过程，旨在确保项目按照预定计划进行并实现预期目标。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通过及时发现和解决问题，确保项目按计划推进，降低项目风险，提高项目成功率。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432" r="1743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识别潜在问题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通过跟踪项目数据和信息，发现潜在问题和风险，以便及时采取应对措施。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监控项目进度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确保项目按照预定计划进行，及时发现进度偏差并采取相应措施。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评估项目绩效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通过对项目实际进展与预期目标进行比较，评估项目绩效，为后续决策提供依据。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项目跟踪的重要性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全面性原则</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项目跟踪应涵盖项目的各个方面，包括进度、成本、质量等，以确保对项目进行全面评估。</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可操作性原则</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项目跟踪提供的数据和信息应具有可操作性，能够为项目管理团队提供有价值的参考和指导。</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客观性原则</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项目跟踪应以客观事实为依据，避免主观臆断和偏见对项目评估的影响。</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实时性原则</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项目跟踪应及时进行，确保获取的数据和信息能够真实反映项目实际情况。</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项目跟踪的基本原则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项目进度跟踪方法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09005"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lumMod val="60000"/>
              <a:lumOff val="40000"/>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2250101" y="4321454"/>
            <a:ext cx="0" cy="466005"/>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4" name="AutoShape 4"/>
          <p:cNvSpPr/>
          <p:nvPr/>
        </p:nvSpPr>
        <p:spPr>
          <a:xfrm>
            <a:off x="2180060" y="4237548"/>
            <a:ext cx="134112" cy="1341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929966"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87779" y="3234448"/>
            <a:ext cx="2267776" cy="788288"/>
          </a:xfrm>
          <a:prstGeom prst="homePlate">
            <a:avLst>
              <a:gd name="adj" fmla="val 4892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61693"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919506" y="3234448"/>
            <a:ext cx="2267776" cy="788288"/>
          </a:xfrm>
          <a:prstGeom prst="homePlate">
            <a:avLst>
              <a:gd name="adj" fmla="val 4892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93913"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51726" y="3234448"/>
            <a:ext cx="2267776" cy="788288"/>
          </a:xfrm>
          <a:prstGeom prst="homePlate">
            <a:avLst>
              <a:gd name="adj" fmla="val 4892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8536622"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994435" y="3234448"/>
            <a:ext cx="2267776" cy="788288"/>
          </a:xfrm>
          <a:prstGeom prst="homePlate">
            <a:avLst>
              <a:gd name="adj" fmla="val 48923"/>
            </a:avLst>
          </a:prstGeom>
          <a:gradFill>
            <a:gsLst>
              <a:gs pos="0">
                <a:schemeClr val="accent1">
                  <a:alpha val="100000"/>
                </a:schemeClr>
              </a:gs>
              <a:gs pos="100000">
                <a:schemeClr val="accent1">
                  <a:alpha val="100000"/>
                  <a:lumMod val="7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146135" y="342380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950" b="1">
                <a:solidFill>
                  <a:srgbClr val="FFFFFF">
                    <a:alpha val="100000"/>
                  </a:srgbClr>
                </a:solidFill>
                <a:latin typeface="Microsoft Yahei"/>
                <a:ea typeface="Microsoft Yahei"/>
                <a:cs typeface="Microsoft Yahei"/>
              </a:rPr>
              <a:t>定义</a:t>
            </a:r>
          </a:p>
        </p:txBody>
      </p:sp>
      <p:cxnSp>
        <p:nvCxnSpPr>
          <p:cNvPr id="14" name="Connector 14"/>
          <p:cNvCxnSpPr/>
          <p:nvPr/>
        </p:nvCxnSpPr>
        <p:spPr>
          <a:xfrm flipH="1">
            <a:off x="7270496" y="4301578"/>
            <a:ext cx="0" cy="466005"/>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AutoShape 15"/>
          <p:cNvSpPr/>
          <p:nvPr/>
        </p:nvSpPr>
        <p:spPr>
          <a:xfrm>
            <a:off x="7200455" y="4217672"/>
            <a:ext cx="134112" cy="1341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9809141" y="2540511"/>
            <a:ext cx="0" cy="466005"/>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9739100" y="2955122"/>
            <a:ext cx="134112" cy="1341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H="1">
            <a:off x="4776899" y="2540511"/>
            <a:ext cx="0" cy="466005"/>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AutoShape 19"/>
          <p:cNvSpPr/>
          <p:nvPr/>
        </p:nvSpPr>
        <p:spPr>
          <a:xfrm>
            <a:off x="4706858" y="2955122"/>
            <a:ext cx="134112" cy="1341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3107462" y="1267317"/>
            <a:ext cx="3355016"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明确项目目标，识别关键任务，设定里程碑，监控进度，采取纠偏措施。</a:t>
            </a:r>
          </a:p>
        </p:txBody>
      </p:sp>
      <p:sp>
        <p:nvSpPr>
          <p:cNvPr id="21" name="TextBox 21"/>
          <p:cNvSpPr txBox="1"/>
          <p:nvPr/>
        </p:nvSpPr>
        <p:spPr>
          <a:xfrm>
            <a:off x="3716515" y="342380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950" b="1">
                <a:solidFill>
                  <a:srgbClr val="FFFFFF">
                    <a:alpha val="100000"/>
                  </a:srgbClr>
                </a:solidFill>
                <a:latin typeface="Microsoft Yahei"/>
                <a:ea typeface="Microsoft Yahei"/>
                <a:cs typeface="Microsoft Yahei"/>
              </a:rPr>
              <a:t>实施步骤</a:t>
            </a:r>
          </a:p>
        </p:txBody>
      </p:sp>
      <p:sp>
        <p:nvSpPr>
          <p:cNvPr id="22" name="TextBox 22"/>
          <p:cNvSpPr txBox="1"/>
          <p:nvPr/>
        </p:nvSpPr>
        <p:spPr>
          <a:xfrm>
            <a:off x="6220648" y="342380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950" b="1">
                <a:solidFill>
                  <a:srgbClr val="FFFFFF">
                    <a:alpha val="100000"/>
                  </a:srgbClr>
                </a:solidFill>
                <a:latin typeface="Microsoft Yahei"/>
                <a:ea typeface="Microsoft Yahei"/>
                <a:cs typeface="Microsoft Yahei"/>
              </a:rPr>
              <a:t>优点</a:t>
            </a:r>
          </a:p>
        </p:txBody>
      </p:sp>
      <p:sp>
        <p:nvSpPr>
          <p:cNvPr id="23" name="TextBox 23"/>
          <p:cNvSpPr txBox="1"/>
          <p:nvPr/>
        </p:nvSpPr>
        <p:spPr>
          <a:xfrm>
            <a:off x="8812614" y="342380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950" b="1">
                <a:solidFill>
                  <a:srgbClr val="FFFFFF">
                    <a:alpha val="100000"/>
                  </a:srgbClr>
                </a:solidFill>
                <a:latin typeface="Microsoft Yahei"/>
                <a:ea typeface="Microsoft Yahei"/>
                <a:cs typeface="Microsoft Yahei"/>
              </a:rPr>
              <a:t>缺点</a:t>
            </a:r>
          </a:p>
        </p:txBody>
      </p:sp>
      <p:sp>
        <p:nvSpPr>
          <p:cNvPr id="24" name="Freeform 24"/>
          <p:cNvSpPr/>
          <p:nvPr/>
        </p:nvSpPr>
        <p:spPr>
          <a:xfrm>
            <a:off x="11063949" y="3234448"/>
            <a:ext cx="937130" cy="788288"/>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lumMod val="60000"/>
              <a:lumOff val="40000"/>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75049" y="4966719"/>
            <a:ext cx="3355016"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里程碑计划法是通过设立项目中的重要时间节点（即里程碑）来对项目进度进行跟踪和控制的方法。</a:t>
            </a:r>
          </a:p>
        </p:txBody>
      </p:sp>
      <p:sp>
        <p:nvSpPr>
          <p:cNvPr id="26" name="TextBox 26"/>
          <p:cNvSpPr txBox="1"/>
          <p:nvPr/>
        </p:nvSpPr>
        <p:spPr>
          <a:xfrm>
            <a:off x="8195704" y="1267317"/>
            <a:ext cx="3355016"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过于关注关键节点，可能忽视其他任务的重要性，对项目细节的把控不足。</a:t>
            </a:r>
          </a:p>
        </p:txBody>
      </p:sp>
      <p:sp>
        <p:nvSpPr>
          <p:cNvPr id="27" name="TextBox 27"/>
          <p:cNvSpPr txBox="1"/>
          <p:nvPr/>
        </p:nvSpPr>
        <p:spPr>
          <a:xfrm>
            <a:off x="5650171" y="4966719"/>
            <a:ext cx="3355016"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简单明了，易于理解和实施，方便高层管理者对项目进度的快速了解。</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里程碑计划法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4381" r="34381"/>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甘特图法是一种通过条形图来展示项目进度的方法，横轴表示时间，纵轴表示任务，条形长度表示任务持续时间。</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制定项目计划，确定任务和时间，绘制甘特图，更新进度信息。</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实施步骤</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直观展示任务进度和时间安排，方便团队成员了解项目整体情况。</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难以展示任务间的依赖关系，对复杂项目的表达能力有限。</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甘特图法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定义</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实施步骤</a:t>
            </a:r>
            <a:endParaRPr lang="en-US" sz="1100"/>
          </a:p>
        </p:txBody>
      </p:sp>
      <p:sp>
        <p:nvSpPr>
          <p:cNvPr id="11" name="AutoShape 11"/>
          <p:cNvSpPr/>
          <p:nvPr/>
        </p:nvSpPr>
        <p:spPr>
          <a:xfrm>
            <a:off x="2654004" y="4162996"/>
            <a:ext cx="2696636" cy="41385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优点</a:t>
            </a:r>
            <a:endParaRPr lang="en-US" sz="1100"/>
          </a:p>
        </p:txBody>
      </p:sp>
      <p:sp>
        <p:nvSpPr>
          <p:cNvPr id="12" name="AutoShape 12"/>
          <p:cNvSpPr/>
          <p:nvPr/>
        </p:nvSpPr>
        <p:spPr>
          <a:xfrm>
            <a:off x="2596324" y="5312610"/>
            <a:ext cx="275431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缺点</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网络图法</a:t>
              </a:r>
            </a:p>
          </p:txBody>
        </p:sp>
      </p:grpSp>
      <p:sp>
        <p:nvSpPr>
          <p:cNvPr id="36" name="AutoShape 36"/>
          <p:cNvSpPr/>
          <p:nvPr/>
        </p:nvSpPr>
        <p:spPr>
          <a:xfrm>
            <a:off x="5590556" y="293678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识别项目任务，确定任务间的依赖关系，绘制网络图，计算关键路径和浮动时间，监控进度并采取相应措施。</a:t>
            </a:r>
            <a:endParaRPr lang="en-US" sz="1100"/>
          </a:p>
        </p:txBody>
      </p:sp>
      <p:sp>
        <p:nvSpPr>
          <p:cNvPr id="37" name="AutoShape 37"/>
          <p:cNvSpPr/>
          <p:nvPr/>
        </p:nvSpPr>
        <p:spPr>
          <a:xfrm>
            <a:off x="5590556" y="405974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能够清晰展示任务间的逻辑关系和关键路径，有助于优化项目计划和资源分配。</a:t>
            </a:r>
            <a:endParaRPr lang="en-US" sz="1100"/>
          </a:p>
        </p:txBody>
      </p:sp>
      <p:sp>
        <p:nvSpPr>
          <p:cNvPr id="38" name="AutoShape 38"/>
          <p:cNvSpPr/>
          <p:nvPr/>
        </p:nvSpPr>
        <p:spPr>
          <a:xfrm>
            <a:off x="5590556" y="518224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绘制和维护网络图的工作量较大，需要专业的项目管理软件支持。</a:t>
            </a:r>
            <a:endParaRPr lang="en-US" sz="1100"/>
          </a:p>
        </p:txBody>
      </p:sp>
      <p:sp>
        <p:nvSpPr>
          <p:cNvPr id="39" name="AutoShape 39"/>
          <p:cNvSpPr/>
          <p:nvPr/>
        </p:nvSpPr>
        <p:spPr>
          <a:xfrm>
            <a:off x="5590556" y="180330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网络图法是通过绘制网络图来展示项目任务间的逻辑关系和进度情况的方法。</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关键路径法是一种通过分析项目网络图中的关键路径来确定项目进度计划和控制的方法。</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定义</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识别关键路径上的任务，监控关键任务的进度，采取纠偏措施确保关键路径的按时完成。</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实施步骤</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重点关注对项目整体进度影响最大的关键任务，有利于提高项目管理的效率和效果。</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优点</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过于关注关键路径可能导致对非关键任务的忽视，需要在项目过程中进行动态调整和优化。</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缺点</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关键路径法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项目成本跟踪方法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挣值管理法</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通过比较挣值、实际成本和计划成本的差异，可以得出项目进度和成本的偏差情况，从而采取相应的措施进行调整。</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挣值分析</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挣值（Earned Value，EV）是指项目实际完成工作的预算成本，通过比较挣值与实际成本和计划成本的差异，可以评估项目的进度和成本绩效。</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挣值概念</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挣值的计算需要将项目分解为可度量的任务，并为每个任务分配预算成本，随着任务的完成，挣值逐渐累积。</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挣值计算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成本偏差概念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成本偏差是指项目实际成本与预算成本之间的差异，通过分析成本偏差可以了解项目成本控制的状况。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成本偏差计算</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成本偏差可以通过计算实际成本与预算成本的差值得到，正值表示成本节约，负值表示成本超支。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成本偏差分析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通过分析成本偏差的原因和影响，可以制定相应的措施进行调整，以确保项目成本控制在预算范围内。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成本偏差分析法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成本绩效指数概念</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成本绩效指数（Cost Performance Index，CPI）是指项目实际成本与挣值之比，用于衡量项目成本效率。</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成本绩效指数计算</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CPI的计算公式为CPI = EV / AC，其中EV为挣值，AC为实际成本。当CPI大于1时，表示项目成本节约；当CPI小于1时，表示项目成本超支。</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成本绩效指数分析</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通过分析CPI的变化趋势和原因，可以评估项目成本控制的状况，并采取相应的措施进行调整。同时，CPI还可以与其他绩效指标（如进度绩效指数）结合使用，以全面评估项目的整体绩效。</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成本绩效指数法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https://d.book118.com/818106052020006027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2024-09-04T18:32:33.819</cp:lastPrinted>
  <dcterms:created xsi:type="dcterms:W3CDTF">2024-09-04T10:32:33Z</dcterms:created>
  <dcterms:modified xsi:type="dcterms:W3CDTF">2024-09-04T10:32:35Z</dcterms:modified>
</cp:coreProperties>
</file>