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4E2756-8F6A-4973-B336-E202B5B118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439804-E8EB-4B2E-BA51-5170CBDC17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FEB710-8802-493F-9338-CC17F36F6C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7BD296-31C8-411F-AB9B-1A8D72420D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3C7722-02CF-4D7E-8C84-194BF3D3F9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82E031-F85F-468E-8E1D-4D9474B581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F95A9C-113E-45AE-A525-CC2E031373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8D75B1-03A5-4B1C-821D-65F84D801B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6E3EA5-84D2-49C2-BF1F-6F80BD751A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EF740B-BF14-46ED-BA32-31CB2E3E6A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C12947-C6E4-4D1B-A6DA-E44F2A5761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11707400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丝绸之路国际文化旅游廊道发展战略</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2023-12-20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丝绸之路文化旅游资源分析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丝绸之路国际文化旅游廊道建设规划</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丝绸之路国际文化旅游廊道市场营销策略</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丝绸之路国际文化旅游廊道管理体制创新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丝绸之路国际文化旅游廊道未来发展趋势预测</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5982796" y="3116804"/>
            <a:ext cx="5783287" cy="1160526"/>
            <a:chOff x="5982796" y="3116804"/>
            <a:chExt cx="5783287" cy="1160526"/>
          </a:xfrm>
        </p:grpSpPr>
        <p:sp>
          <p:nvSpPr>
            <p:cNvPr id="5" name="TextBox 5"/>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当代文化旅游发展</a:t>
              </a:r>
            </a:p>
          </p:txBody>
        </p:sp>
        <p:sp>
          <p:nvSpPr>
            <p:cNvPr id="6" name="TextBox 6"/>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随着全球文化旅游的快速发展，丝绸之路沿线国家和地区积极挖掘历史文化资源，推动文化旅游融合发展。</a:t>
              </a:r>
            </a:p>
          </p:txBody>
        </p:sp>
      </p:grpSp>
      <p:grpSp>
        <p:nvGrpSpPr>
          <p:cNvPr id="7" name="Group 7"/>
          <p:cNvGrpSpPr/>
          <p:nvPr/>
        </p:nvGrpSpPr>
        <p:grpSpPr>
          <a:xfrm>
            <a:off x="5982796" y="4769459"/>
            <a:ext cx="5783287" cy="1160526"/>
            <a:chOff x="5982796" y="4769459"/>
            <a:chExt cx="5783287" cy="1160526"/>
          </a:xfrm>
        </p:grpSpPr>
        <p:sp>
          <p:nvSpPr>
            <p:cNvPr id="8" name="TextBox 8"/>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战略意义</a:t>
              </a:r>
            </a:p>
          </p:txBody>
        </p:sp>
        <p:sp>
          <p:nvSpPr>
            <p:cNvPr id="9" name="TextBox 9"/>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通过建设丝绸之路国际文化旅游廊道，有助于促进沿线国家和地区的文化交流与合作，推动经济社会发展，增进人民友谊。</a:t>
              </a:r>
            </a:p>
          </p:txBody>
        </p:sp>
      </p:grpSp>
      <p:sp>
        <p:nvSpPr>
          <p:cNvPr id="10" name="TextBox 10"/>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丝绸之路历史背景</a:t>
            </a:r>
          </a:p>
        </p:txBody>
      </p:sp>
      <p:sp>
        <p:nvSpPr>
          <p:cNvPr id="11" name="TextBox 11"/>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丝绸之路是古代连接东西方的贸易和文化交流通道，具有深厚的历史文化底蕴。</a:t>
            </a:r>
          </a:p>
        </p:txBody>
      </p:sp>
      <p:pic>
        <p:nvPicPr>
          <p:cNvPr id="12" name="Picture 12"/>
          <p:cNvPicPr>
            <a:picLocks noChangeAspect="1"/>
          </p:cNvPicPr>
          <p:nvPr/>
        </p:nvPicPr>
        <p:blipFill>
          <a:blip r:embed="rId3"/>
          <a:srcRect l="17125" r="17125"/>
          <a:stretch>
            <a:fillRect/>
          </a:stretch>
        </p:blipFill>
        <p:spPr>
          <a:xfrm>
            <a:off x="869006" y="1293634"/>
            <a:ext cx="4563024" cy="4563025"/>
          </a:xfrm>
          <a:prstGeom prst="diamond">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战略目标：将丝绸之路国际文化旅游廊道建设成为具有世界影响力的文化旅游品牌，推动沿线国家和地区文化旅游产业高质量发展。</a:t>
            </a:r>
          </a:p>
        </p:txBody>
      </p:sp>
      <p:sp>
        <p:nvSpPr>
          <p:cNvPr id="11" name="TextBox 11"/>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任务</a:t>
            </a:r>
          </a:p>
        </p:txBody>
      </p:sp>
      <p:sp>
        <p:nvSpPr>
          <p:cNvPr id="12" name="TextBox 12"/>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1. 挖掘和保护丝绸之路历史文化资源；</a:t>
            </a:r>
          </a:p>
        </p:txBody>
      </p:sp>
      <p:sp>
        <p:nvSpPr>
          <p:cNvPr id="13" name="TextBox 13"/>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2. 规划和建设一批具有代表性的文化旅游项目；</a:t>
            </a:r>
          </a:p>
        </p:txBody>
      </p:sp>
      <p:sp>
        <p:nvSpPr>
          <p:cNvPr id="14" name="TextBox 14"/>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3. 加强沿线国家和地区文化旅游合作与交流；</a:t>
            </a:r>
          </a:p>
        </p:txBody>
      </p:sp>
      <p:sp>
        <p:nvSpPr>
          <p:cNvPr id="15" name="TextBox 15"/>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4. 提高丝绸之路国际文化旅游廊道的知名度和美誉度。</a:t>
            </a:r>
          </a:p>
        </p:txBody>
      </p:sp>
      <p:sp>
        <p:nvSpPr>
          <p:cNvPr id="16" name="Freeform 16"/>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战略目标与任务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丝绸之路文化旅游资源分析</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历史文化名城</a:t>
            </a:r>
          </a:p>
        </p:txBody>
      </p:sp>
      <p:sp>
        <p:nvSpPr>
          <p:cNvPr id="9" name="TextBox 9"/>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丝绸之路沿线地区拥有许多历史文化名城，如西安、洛阳、敦煌等，这些城市有着深厚的历史底蕴和独特的文化特色。</a:t>
            </a:r>
          </a:p>
        </p:txBody>
      </p:sp>
      <p:sp>
        <p:nvSpPr>
          <p:cNvPr id="10" name="AutoShape 10"/>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古代文明</a:t>
            </a:r>
          </a:p>
        </p:txBody>
      </p:sp>
      <p:sp>
        <p:nvSpPr>
          <p:cNvPr id="13" name="TextBox 13"/>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丝绸之路沿线地区拥有丰富的古代文明遗迹，如古城遗址、古代建筑、石窟艺术等，具有极高的历史和文化价值。</a:t>
            </a:r>
          </a:p>
        </p:txBody>
      </p:sp>
      <p:sp>
        <p:nvSpPr>
          <p:cNvPr id="14" name="AutoShape 14"/>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历史事件</a:t>
            </a:r>
          </a:p>
        </p:txBody>
      </p:sp>
      <p:sp>
        <p:nvSpPr>
          <p:cNvPr id="17" name="TextBox 17"/>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丝绸之路沿线地区历史上发生过许多重大事件，如张骞出使西域、玄奘西行取经等，这些事件对于中国历史和文化的发展产生了深远的影响。</a:t>
            </a:r>
          </a:p>
        </p:txBody>
      </p:sp>
      <p:sp>
        <p:nvSpPr>
          <p:cNvPr id="18" name="AutoShape 18"/>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9" name="Picture 19"/>
          <p:cNvPicPr>
            <a:picLocks noChangeAspect="1"/>
          </p:cNvPicPr>
          <p:nvPr/>
        </p:nvPicPr>
        <p:blipFill>
          <a:blip r:embed="rId3">
            <a:alphaModFix/>
          </a:blip>
          <a:srcRect l="24667" r="24667"/>
          <a:stretch>
            <a:fillRect/>
          </a:stretch>
        </p:blipFill>
        <p:spPr>
          <a:xfrm>
            <a:off x="1583319" y="1416742"/>
            <a:ext cx="1475427" cy="1475427"/>
          </a:xfrm>
          <a:prstGeom prst="ellipse">
            <a:avLst/>
          </a:prstGeom>
        </p:spPr>
      </p:pic>
      <p:pic>
        <p:nvPicPr>
          <p:cNvPr id="20" name="Picture 20"/>
          <p:cNvPicPr>
            <a:picLocks noChangeAspect="1"/>
          </p:cNvPicPr>
          <p:nvPr/>
        </p:nvPicPr>
        <p:blipFill>
          <a:blip r:embed="rId4">
            <a:alphaModFix/>
          </a:blip>
          <a:srcRect l="18625" r="18625"/>
          <a:stretch>
            <a:fillRect/>
          </a:stretch>
        </p:blipFill>
        <p:spPr>
          <a:xfrm>
            <a:off x="5358286" y="1416742"/>
            <a:ext cx="1475427" cy="1475427"/>
          </a:xfrm>
          <a:prstGeom prst="ellipse">
            <a:avLst/>
          </a:prstGeom>
        </p:spPr>
      </p:pic>
      <p:pic>
        <p:nvPicPr>
          <p:cNvPr id="21" name="Picture 21"/>
          <p:cNvPicPr>
            <a:picLocks noChangeAspect="1"/>
          </p:cNvPicPr>
          <p:nvPr/>
        </p:nvPicPr>
        <p:blipFill>
          <a:blip r:embed="rId5">
            <a:alphaModFix/>
          </a:blip>
          <a:srcRect l="16667" r="16667"/>
          <a:stretch>
            <a:fillRect/>
          </a:stretch>
        </p:blipFill>
        <p:spPr>
          <a:xfrm>
            <a:off x="9121095" y="1416742"/>
            <a:ext cx="1475427" cy="1475427"/>
          </a:xfrm>
          <a:prstGeom prst="ellipse">
            <a:avLst/>
          </a:prstGeom>
        </p:spPr>
      </p:pic>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历史文化资源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丝绸之路沿线地区拥有壮丽的自然风光，如沙漠、草原、雪山等，这些自然景观为游客提供了独特的视觉体验。</a:t>
            </a:r>
          </a:p>
        </p:txBody>
      </p:sp>
      <p:pic>
        <p:nvPicPr>
          <p:cNvPr id="8" name="Picture 8"/>
          <p:cNvPicPr>
            <a:picLocks noChangeAspect="1"/>
          </p:cNvPicPr>
          <p:nvPr/>
        </p:nvPicPr>
        <p:blipFill>
          <a:blip r:embed="rId3"/>
          <a:srcRect l="21875" r="21875"/>
          <a:stretch>
            <a:fillRect/>
          </a:stretch>
        </p:blipFill>
        <p:spPr>
          <a:xfrm>
            <a:off x="5399254" y="1623909"/>
            <a:ext cx="1500254" cy="1500254"/>
          </a:xfrm>
          <a:prstGeom prst="ellipse">
            <a:avLst/>
          </a:prstGeom>
        </p:spPr>
      </p:pic>
      <p:sp>
        <p:nvSpPr>
          <p:cNvPr id="9" name="TextBox 9"/>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自然风光</a:t>
            </a:r>
          </a:p>
        </p:txBody>
      </p:sp>
      <p:sp>
        <p:nvSpPr>
          <p:cNvPr id="10" name="TextBox 10"/>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丝绸之路沿线地区拥有许多自然保护区，如青海湖、天山天池等，这些保护区为游客提供了亲近自然、感受大自然魅力的机会。</a:t>
            </a:r>
          </a:p>
        </p:txBody>
      </p:sp>
      <p:sp>
        <p:nvSpPr>
          <p:cNvPr id="11" name="TextBox 11"/>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自然保护区</a:t>
            </a:r>
          </a:p>
        </p:txBody>
      </p:sp>
      <p:pic>
        <p:nvPicPr>
          <p:cNvPr id="12" name="Picture 12"/>
          <p:cNvPicPr>
            <a:picLocks noChangeAspect="1"/>
          </p:cNvPicPr>
          <p:nvPr/>
        </p:nvPicPr>
        <p:blipFill>
          <a:blip r:embed="rId4"/>
          <a:srcRect t="3667" b="3667"/>
          <a:stretch>
            <a:fillRect/>
          </a:stretch>
        </p:blipFill>
        <p:spPr>
          <a:xfrm>
            <a:off x="5820154" y="3595858"/>
            <a:ext cx="2380229" cy="2380229"/>
          </a:xfrm>
          <a:prstGeom prst="ellipse">
            <a:avLst/>
          </a:prstGeom>
        </p:spPr>
      </p:pic>
      <p:pic>
        <p:nvPicPr>
          <p:cNvPr id="13" name="Picture 13"/>
          <p:cNvPicPr>
            <a:picLocks noChangeAspect="1"/>
          </p:cNvPicPr>
          <p:nvPr/>
        </p:nvPicPr>
        <p:blipFill>
          <a:blip r:embed="rId5"/>
          <a:srcRect l="16675" r="16675"/>
          <a:stretch>
            <a:fillRect/>
          </a:stretch>
        </p:blipFill>
        <p:spPr>
          <a:xfrm>
            <a:off x="3637042" y="3234923"/>
            <a:ext cx="1651452" cy="1651452"/>
          </a:xfrm>
          <a:prstGeom prst="ellipse">
            <a:avLst/>
          </a:prstGeom>
        </p:spPr>
      </p:pic>
      <p:sp>
        <p:nvSpPr>
          <p:cNvPr id="14" name="TextBox 14"/>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丝绸之路沿线地区的气候条件多样，既有温带气候也有寒带气候，为游客提供了不同的气候体验。</a:t>
            </a:r>
          </a:p>
        </p:txBody>
      </p:sp>
      <p:sp>
        <p:nvSpPr>
          <p:cNvPr id="15" name="TextBox 15"/>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气候条件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自然风光资源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16750" r="16750"/>
          <a:stretch>
            <a:fillRect/>
          </a:stretch>
        </p:blipFill>
        <p:spPr>
          <a:xfrm>
            <a:off x="705128" y="1258733"/>
            <a:ext cx="5140490" cy="5140490"/>
          </a:xfrm>
          <a:prstGeom prst="roundRect">
            <a:avLst/>
          </a:prstGeom>
        </p:spPr>
      </p:pic>
      <p:sp>
        <p:nvSpPr>
          <p:cNvPr id="5" name="TextBox 5"/>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丝绸之路沿线地区拥有丰富的民俗文化，如维吾尔族的舞蹈、蒙古族的马术表演等，这些民俗文化为游客提供了独特的文化体验。</a:t>
            </a:r>
          </a:p>
        </p:txBody>
      </p:sp>
      <p:sp>
        <p:nvSpPr>
          <p:cNvPr id="6" name="TextBox 6"/>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民俗文化</a:t>
            </a:r>
          </a:p>
        </p:txBody>
      </p:sp>
      <p:sp>
        <p:nvSpPr>
          <p:cNvPr id="7" name="TextBox 7"/>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丝绸之路沿线地区有许多民族聚居区，如新疆维吾尔自治区、内蒙古自治区等，这些地区的民族风情独特，为游客提供了丰富的民族文化体验。</a:t>
            </a:r>
          </a:p>
        </p:txBody>
      </p:sp>
      <p:sp>
        <p:nvSpPr>
          <p:cNvPr id="8" name="TextBox 8"/>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民族风情</a:t>
            </a:r>
          </a:p>
        </p:txBody>
      </p:sp>
      <p:sp>
        <p:nvSpPr>
          <p:cNvPr id="9" name="TextBox 9"/>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丝绸之路沿线地区的节庆活动丰富多彩，如春节、端午节、中秋节等，这些节庆活动为游客提供了了解当地民俗文化的机会。</a:t>
            </a:r>
          </a:p>
        </p:txBody>
      </p:sp>
      <p:sp>
        <p:nvSpPr>
          <p:cNvPr id="10" name="TextBox 10"/>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节庆活动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民俗风情资源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丝绸之路国际文化旅游廊道建设规划</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6" name="TextBox 6"/>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廊道布局</a:t>
            </a:r>
          </a:p>
        </p:txBody>
      </p:sp>
      <p:sp>
        <p:nvSpPr>
          <p:cNvPr id="7" name="TextBox 7"/>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根据丝绸之路沿线的地理、文化和旅游资源分布情况，规划设计文化旅游廊道的线路和布局。</a:t>
            </a:r>
          </a:p>
        </p:txBody>
      </p:sp>
      <p:sp>
        <p:nvSpPr>
          <p:cNvPr id="8" name="AutoShape 8"/>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线路设计</a:t>
            </a:r>
          </a:p>
        </p:txBody>
      </p:sp>
      <p:sp>
        <p:nvSpPr>
          <p:cNvPr id="11" name="TextBox 11"/>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以历史文化遗产、自然风光和现代城市景观等不同主题为线索，串联起沿线的旅游景点和特色区域。</a:t>
            </a:r>
          </a:p>
        </p:txBody>
      </p:sp>
      <p:sp>
        <p:nvSpPr>
          <p:cNvPr id="12" name="AutoShape 12"/>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4" name="TextBox 14"/>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节点与支线</a:t>
            </a:r>
          </a:p>
        </p:txBody>
      </p:sp>
      <p:sp>
        <p:nvSpPr>
          <p:cNvPr id="15" name="TextBox 15"/>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在重要城市和旅游资源密集的地区设置文化旅游节点，并规划设计连接这些节点的支线线路。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廊道布局与线路设计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针对不同旅游群体的需求，开发多样化的旅游产品，包括文化体验、自然探险、城市观光等。</a:t>
            </a:r>
          </a:p>
        </p:txBody>
      </p:sp>
      <p:sp>
        <p:nvSpPr>
          <p:cNvPr id="6" name="TextBox 6"/>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旅游产品开发</a:t>
            </a:r>
          </a:p>
        </p:txBody>
      </p:sp>
      <p:pic>
        <p:nvPicPr>
          <p:cNvPr id="7" name="Picture 7"/>
          <p:cNvPicPr>
            <a:picLocks noChangeAspect="1"/>
          </p:cNvPicPr>
          <p:nvPr/>
        </p:nvPicPr>
        <p:blipFill>
          <a:blip r:embed="rId3"/>
          <a:srcRect l="16667" r="16667"/>
          <a:stretch>
            <a:fillRect/>
          </a:stretch>
        </p:blipFill>
        <p:spPr>
          <a:xfrm>
            <a:off x="6096000" y="1153983"/>
            <a:ext cx="5194483" cy="5194482"/>
          </a:xfrm>
          <a:prstGeom prst="ellipse">
            <a:avLst/>
          </a:prstGeom>
        </p:spPr>
      </p:pic>
      <p:sp>
        <p:nvSpPr>
          <p:cNvPr id="8" name="TextBox 8"/>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通过宣传推广活动，提高丝绸之路国际文化旅游廊道的知名度和吸引力，吸引更多国内外游客。</a:t>
            </a:r>
          </a:p>
        </p:txBody>
      </p:sp>
      <p:sp>
        <p:nvSpPr>
          <p:cNvPr id="9" name="TextBox 9"/>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旅游推广</a:t>
            </a:r>
          </a:p>
        </p:txBody>
      </p:sp>
      <p:sp>
        <p:nvSpPr>
          <p:cNvPr id="10" name="TextBox 10"/>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加强与周边国家和地区的旅游合作，共同开发跨区域的旅游产品，提升整体竞争力。</a:t>
            </a:r>
          </a:p>
        </p:txBody>
      </p:sp>
      <p:sp>
        <p:nvSpPr>
          <p:cNvPr id="11" name="TextBox 11"/>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协同发展</a:t>
            </a:r>
          </a:p>
        </p:txBody>
      </p:sp>
      <p:sp>
        <p:nvSpPr>
          <p:cNvPr id="12" name="AutoShape 12"/>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旅游产品开发与推广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https://d.book118.com/818117074002006043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2024-09-22T08:42:26.648</cp:lastPrinted>
  <dcterms:created xsi:type="dcterms:W3CDTF">2024-09-22T00:42:26Z</dcterms:created>
  <dcterms:modified xsi:type="dcterms:W3CDTF">2024-09-22T00:42:28Z</dcterms:modified>
</cp:coreProperties>
</file>