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TPWWQM+MS-UIGothic"/>
      <p:regular r:id="rId16"/>
    </p:embeddedFont>
    <p:embeddedFont>
      <p:font typeface="JGWMMH+JWIMEV+ArialMT"/>
      <p:regular r:id="rId17"/>
    </p:embeddedFont>
    <p:embeddedFont>
      <p:font typeface="DJHRIE+ELHHJR+Arial-BoldMT"/>
      <p:regular r:id="rId18"/>
    </p:embeddedFont>
    <p:embeddedFont>
      <p:font typeface="EBEVPH+FTDPCP+MicrosoftYaHei"/>
      <p:regular r:id="rId19"/>
    </p:embeddedFont>
    <p:embeddedFont>
      <p:font typeface="AIGVDV+CCGRBH+MicrosoftYaHei-Bold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6A014-10C2-4A83-9311-2D25560A0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5679D-CCD4-4539-9B46-DA6A4F6E3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4D85F-6E75-41EB-8528-A4D774140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5B59A2-C15C-40EA-B1AA-D83BA0190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C30D62-1FB0-4124-B5F1-3EB42904D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A40351-D4E3-431A-B69E-9ED3722A1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FCE742-0441-46F0-ACDC-E18F30D1B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F5F025-FFAE-47C1-9EFE-3FFFEDA3E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AB00C-9989-4523-BEAD-0A65568CC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22925-0900-41CD-984F-0397F13FF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BE810-E761-4E67-B7AD-017381A40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20017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1390154"/>
            <a:ext cx="597217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TPWWQM+MS-UIGothic"/>
                <a:cs typeface="TPWWQM+MS-UIGothic"/>
              </a:rPr>
              <a:t>天体运中的四大点</a:t>
            </a:r>
          </a:p>
          <a:p>
            <a:pPr marL="142074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TPWWQM+MS-UIGothic"/>
                <a:cs typeface="TPWWQ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1775" y="2142680"/>
            <a:ext cx="3404620" cy="13437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JGWMMH+JWIMEV+ArialMT"/>
                <a:cs typeface="JGWMMH+JWIMEV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TPWWQM+MS-UIGothic"/>
                <a:cs typeface="TPWWQM+MS-UIGothic"/>
              </a:rPr>
              <a:t>天体运概述与点概述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JGWMMH+JWIMEV+ArialMT"/>
                <a:cs typeface="JGWMMH+JWIMEV+ArialMT"/>
              </a:rPr>
              <a:t>•</a:t>
            </a:r>
            <a:r>
              <a:rPr sz="2400" spc="-306">
                <a:solidFill>
                  <a:srgbClr val="173D31"/>
                </a:solidFill>
                <a:latin typeface="TPWWQM+MS-UIGothic"/>
                <a:cs typeface="TPWWQM+MS-UIGothic"/>
              </a:rPr>
              <a:t>道与双曲道的定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11775" y="3262820"/>
            <a:ext cx="3738821" cy="19038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JGWMMH+JWIMEV+ArialMT"/>
                <a:cs typeface="JGWMMH+JWIMEV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TPWWQM+MS-UIGothic"/>
                <a:cs typeface="TPWWQM+MS-UIGothic"/>
              </a:rPr>
              <a:t>恒星自与公的律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JGWMMH+JWIMEV+ArialMT"/>
                <a:cs typeface="JGWMMH+JWIMEV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TPWWQM+MS-UIGothic"/>
                <a:cs typeface="TPWWQM+MS-UIGothic"/>
              </a:rPr>
              <a:t>天体引力与离心力平衡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JGWMMH+JWIMEV+ArialMT"/>
                <a:cs typeface="JGWMMH+JWIMEV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TPWWQM+MS-UIGothic"/>
                <a:cs typeface="TPWWQM+MS-UIGothic"/>
              </a:rPr>
              <a:t>天体运中的相究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894329" y="2434046"/>
            <a:ext cx="63722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60857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DJHRIE+ELHHJR+Arial-BoldMT"/>
                <a:cs typeface="DJHRIE+ELHHJR+Arial-BoldMT"/>
              </a:rPr>
              <a:t>01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TPWWQM+MS-UIGothic"/>
                <a:cs typeface="TPWWQM+MS-UIGothic"/>
              </a:rPr>
              <a:t>天体运概述与点概述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TPWWQM+MS-UIGothic"/>
                <a:cs typeface="TPWWQM+MS-UIGothic"/>
              </a:rPr>
              <a:t>天体运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689E5F"/>
                </a:solidFill>
                <a:latin typeface="TPWWQM+MS-UIGothic"/>
                <a:cs typeface="TPWWQM+MS-UIGothic"/>
              </a:rPr>
              <a:t>基本概念及特点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TPWWQM+MS-UIGothic"/>
                <a:cs typeface="TPWWQM+MS-UIGothic"/>
              </a:rPr>
              <a:t>天体运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689E5F"/>
                </a:solidFill>
                <a:latin typeface="TPWWQM+MS-UIGothic"/>
                <a:cs typeface="TPWWQM+MS-UIGothic"/>
              </a:rPr>
              <a:t>定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天体运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是指宇宙中各种天体之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的相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，包括自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、公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绕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行等。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TPWWQM+MS-UIGothic"/>
                <a:cs typeface="TPWWQM+MS-UIGothic"/>
              </a:rPr>
              <a:t>天体运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689E5F"/>
                </a:solidFill>
                <a:latin typeface="TPWWQM+MS-UIGothic"/>
                <a:cs typeface="TPWWQM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天体运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具有复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性和多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性，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不同天体之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的相互作用和影响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致各种运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动规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律和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象。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TPWWQM+MS-UIGothic"/>
                <a:cs typeface="TPWWQM+MS-UIGothic"/>
              </a:rPr>
              <a:t>四大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难</a:t>
            </a:r>
            <a:r>
              <a:rPr sz="3000">
                <a:solidFill>
                  <a:srgbClr val="689E5F"/>
                </a:solidFill>
                <a:latin typeface="TPWWQM+MS-UIGothic"/>
                <a:cs typeface="TPWWQM+MS-UIGothic"/>
              </a:rPr>
              <a:t>点在天体运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689E5F"/>
                </a:solidFill>
                <a:latin typeface="TPWWQM+MS-UIGothic"/>
                <a:cs typeface="TPWWQM+MS-UIGothic"/>
              </a:rPr>
              <a:t>中的重要性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BEVPH+FTDPCP+MicrosoftYaHei"/>
                <a:cs typeface="EBEVPH+FTDPCP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BEVPH+FTDPCP+MicrosoftYaHei"/>
                <a:cs typeface="EBEVPH+FTDPCP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BEVPH+FTDPCP+MicrosoftYaHei"/>
                <a:cs typeface="EBEVPH+FTDPCP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BEVPH+FTDPCP+MicrosoftYaHei"/>
                <a:cs typeface="EBEVPH+FTDPCP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76729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难</a:t>
            </a:r>
            <a:r>
              <a:rPr sz="1550" spc="25">
                <a:solidFill>
                  <a:srgbClr val="689E5F"/>
                </a:solidFill>
                <a:latin typeface="TPWWQM+MS-UIGothic"/>
                <a:cs typeface="TPWWQM+MS-UIGothic"/>
              </a:rPr>
              <a:t>点一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83100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难</a:t>
            </a:r>
            <a:r>
              <a:rPr sz="1550" spc="25">
                <a:solidFill>
                  <a:srgbClr val="689E5F"/>
                </a:solidFill>
                <a:latin typeface="TPWWQM+MS-UIGothic"/>
                <a:cs typeface="TPWWQM+MS-UIGothic"/>
              </a:rPr>
              <a:t>点二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难</a:t>
            </a:r>
            <a:r>
              <a:rPr sz="1550" spc="25">
                <a:solidFill>
                  <a:srgbClr val="689E5F"/>
                </a:solidFill>
                <a:latin typeface="TPWWQM+MS-UIGothic"/>
                <a:cs typeface="TPWWQM+MS-UIGothic"/>
              </a:rPr>
              <a:t>点三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34880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难</a:t>
            </a:r>
            <a:r>
              <a:rPr sz="1550" spc="25">
                <a:solidFill>
                  <a:srgbClr val="689E5F"/>
                </a:solidFill>
                <a:latin typeface="TPWWQM+MS-UIGothic"/>
                <a:cs typeface="TPWWQM+MS-UIGothic"/>
              </a:rPr>
              <a:t>点四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439544" y="5274162"/>
            <a:ext cx="16287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天体运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律性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860800" y="5274162"/>
            <a:ext cx="216884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天体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的相互作用和影响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452870" y="5274162"/>
            <a:ext cx="23660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天体运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观测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与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实验验证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388475" y="5274162"/>
            <a:ext cx="18002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天体运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与宇宙演化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难</a:t>
            </a:r>
            <a:r>
              <a:rPr sz="3000">
                <a:solidFill>
                  <a:srgbClr val="689E5F"/>
                </a:solidFill>
                <a:latin typeface="TPWWQM+MS-UIGothic"/>
                <a:cs typeface="TPWWQM+MS-UIGothic"/>
              </a:rPr>
              <a:t>点解决思路与策略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TPWWQM+MS-UIGothic"/>
                <a:cs typeface="TPWWQM+MS-UIGothic"/>
              </a:rPr>
              <a:t>思路一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TPWWQM+MS-UIGothic"/>
                <a:cs typeface="TPWWQM+MS-UIGothic"/>
              </a:rPr>
              <a:t>思路三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建立数学模型和理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框架，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天体运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动进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行数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模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和理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论</a:t>
            </a:r>
          </a:p>
          <a:p>
            <a:pPr marL="18859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分析。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62787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利用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代科技手段，如望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远镜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望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远镜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等，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天体运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行更深入的研究和探索。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TPWWQM+MS-UIGothic"/>
                <a:cs typeface="TPWWQM+MS-UIGothic"/>
              </a:rPr>
              <a:t>思路二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707244" y="476440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TPWWQM+MS-UIGothic"/>
                <a:cs typeface="TPWWQM+MS-UIGothic"/>
              </a:rPr>
              <a:t>思路四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加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强观测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实验验证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，通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过观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数据和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实验结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果来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检验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和修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正理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模型。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合宇宙演化理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，研究天体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与宇宙演化的关系，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宇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046719" y="5865983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宙学研究提供新的思路和方法。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274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DJHRIE+ELHHJR+Arial-BoldMT"/>
                <a:cs typeface="DJHRIE+ELHHJR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34564" y="3762097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 spc="-1267">
                <a:solidFill>
                  <a:srgbClr val="5E5E5E"/>
                </a:solidFill>
                <a:latin typeface="TPWWQM+MS-UIGothic"/>
                <a:cs typeface="TPWWQM+MS-UIGothic"/>
              </a:rPr>
              <a:t>道与双曲道的定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椭圆轨</a:t>
            </a:r>
            <a:r>
              <a:rPr sz="3000">
                <a:solidFill>
                  <a:srgbClr val="689E5F"/>
                </a:solidFill>
                <a:latin typeface="TPWWQM+MS-UIGothic"/>
                <a:cs typeface="TPWWQM+MS-UIGothic"/>
              </a:rPr>
              <a:t>道判定方法及原理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IGVDV+CCGRBH+MicrosoftYaHei-Bold"/>
                <a:cs typeface="AIGVDV+CCGRB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IGVDV+CCGRBH+MicrosoftYaHei-Bold"/>
                <a:cs typeface="AIGVDV+CCGRB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IGVDV+CCGRBH+MicrosoftYaHei-Bold"/>
                <a:cs typeface="AIGVDV+CCGRB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TPWWQM+MS-UIGothic"/>
                <a:cs typeface="TPWWQM+MS-UIGothic"/>
              </a:rPr>
              <a:t>直接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观</a:t>
            </a:r>
            <a:r>
              <a:rPr sz="2000" spc="23">
                <a:solidFill>
                  <a:srgbClr val="689E5F"/>
                </a:solidFill>
                <a:latin typeface="TPWWQM+MS-UIGothic"/>
                <a:cs typeface="TPWWQM+MS-UIGothic"/>
              </a:rPr>
              <a:t>察法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TPWWQM+MS-UIGothic"/>
                <a:cs typeface="TPWWQM+MS-UIGothic"/>
              </a:rPr>
              <a:t>数学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计</a:t>
            </a:r>
            <a:r>
              <a:rPr sz="2000" spc="23">
                <a:solidFill>
                  <a:srgbClr val="689E5F"/>
                </a:solidFill>
                <a:latin typeface="TPWWQM+MS-UIGothic"/>
                <a:cs typeface="TPWWQM+MS-UIGothic"/>
              </a:rPr>
              <a:t>算法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TPWWQM+MS-UIGothic"/>
                <a:cs typeface="TPWWQM+MS-UIGothic"/>
              </a:rPr>
              <a:t>物理分析法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根据天体运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轨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迹，直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接判断是否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为椭圆轨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道。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根据天体运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的参数，通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数学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算判断是否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为椭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圆轨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道。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根据天体运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的速度、加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速度等物理量，分析其运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动轨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迹是否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为椭圆轨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TPWWQM+MS-UIGothic"/>
                <a:cs typeface="TPWWQM+MS-UIGothic"/>
              </a:rPr>
              <a:t>双曲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线轨</a:t>
            </a:r>
            <a:r>
              <a:rPr sz="3000">
                <a:solidFill>
                  <a:srgbClr val="689E5F"/>
                </a:solidFill>
                <a:latin typeface="TPWWQM+MS-UIGothic"/>
                <a:cs typeface="TPWWQM+MS-UIGothic"/>
              </a:rPr>
              <a:t>道判定方法及原理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TPWWQM+MS-UIGothic"/>
                <a:cs typeface="TPWWQM+MS-UIGothic"/>
              </a:rPr>
              <a:t>直接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观</a:t>
            </a:r>
            <a:r>
              <a:rPr sz="2300" spc="23">
                <a:solidFill>
                  <a:srgbClr val="689E5F"/>
                </a:solidFill>
                <a:latin typeface="TPWWQM+MS-UIGothic"/>
                <a:cs typeface="TPWWQM+MS-UIGothic"/>
              </a:rPr>
              <a:t>察法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TPWWQM+MS-UIGothic"/>
                <a:cs typeface="TPWWQM+MS-UIGothic"/>
              </a:rPr>
              <a:t>数学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计</a:t>
            </a:r>
            <a:r>
              <a:rPr sz="2300" spc="23">
                <a:solidFill>
                  <a:srgbClr val="689E5F"/>
                </a:solidFill>
                <a:latin typeface="TPWWQM+MS-UIGothic"/>
                <a:cs typeface="TPWWQM+MS-UIGothic"/>
              </a:rPr>
              <a:t>算法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TPWWQM+MS-UIGothic"/>
                <a:cs typeface="TPWWQM+MS-UIGothic"/>
              </a:rPr>
              <a:t>物理分析法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根据天体运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轨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迹，直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接判断是否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双曲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线轨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根据天体运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的参数，通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数学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算判断是否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曲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线轨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道。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根据天体运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的速度、加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速度等物理量，分析其运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动轨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迹是否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双曲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线轨</a:t>
            </a:r>
            <a:r>
              <a:rPr sz="1500">
                <a:solidFill>
                  <a:srgbClr val="282828"/>
                </a:solidFill>
                <a:latin typeface="TPWWQM+MS-UIGothic"/>
                <a:cs typeface="TPWWQM+MS-UIGothic"/>
              </a:rPr>
              <a:t>道。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实际应</a:t>
            </a:r>
            <a:r>
              <a:rPr sz="3000">
                <a:solidFill>
                  <a:srgbClr val="689E5F"/>
                </a:solidFill>
                <a:latin typeface="TPWWQM+MS-UIGothic"/>
                <a:cs typeface="TPWWQM+MS-UIGothic"/>
              </a:rPr>
              <a:t>用中需要注意的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28139" y="178180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PWWQM+MS-UIGothic"/>
                <a:cs typeface="TPWWQM+MS-UIGothic"/>
              </a:rPr>
              <a:t>初始条件的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8920" y="1781175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PWWQM+MS-UIGothic"/>
                <a:cs typeface="TPWWQM+MS-UIGothic"/>
              </a:rPr>
              <a:t>多体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600">
                <a:solidFill>
                  <a:srgbClr val="FFFFFF"/>
                </a:solidFill>
                <a:latin typeface="TPWWQM+MS-UIGothic"/>
                <a:cs typeface="TPWWQM+MS-UIGothic"/>
              </a:rPr>
              <a:t>的复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600">
                <a:solidFill>
                  <a:srgbClr val="FFFFFF"/>
                </a:solidFill>
                <a:latin typeface="TPWWQM+MS-UIGothic"/>
                <a:cs typeface="TPWWQM+MS-UIGothic"/>
              </a:rPr>
              <a:t>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67994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椭圆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和双曲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的判定往往取决于初始条件，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如初始位置、速度、加速度等。不同的初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始条件会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致不同的运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动轨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迹。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的天体运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中，往往存在多个天体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相互作用的情况，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使得运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动轨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迹更加复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以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预测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37664" y="433577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PWWQM+MS-UIGothic"/>
                <a:cs typeface="TPWWQM+MS-UIGothic"/>
              </a:rPr>
              <a:t>数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600">
                <a:solidFill>
                  <a:srgbClr val="FFFFFF"/>
                </a:solidFill>
                <a:latin typeface="TPWWQM+MS-UIGothic"/>
                <a:cs typeface="TPWWQM+MS-UIGothic"/>
              </a:rPr>
              <a:t>模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拟</a:t>
            </a:r>
            <a:r>
              <a:rPr sz="1600">
                <a:solidFill>
                  <a:srgbClr val="FFFFFF"/>
                </a:solidFill>
                <a:latin typeface="TPWWQM+MS-UIGothic"/>
                <a:cs typeface="TPWWQM+MS-UIGothic"/>
              </a:rPr>
              <a:t>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600">
                <a:solidFill>
                  <a:srgbClr val="FFFFFF"/>
                </a:solidFill>
                <a:latin typeface="TPWWQM+MS-UIGothic"/>
                <a:cs typeface="TPWWQM+MS-UIGothic"/>
              </a:rPr>
              <a:t>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28920" y="4335779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PWWQM+MS-UIGothic"/>
                <a:cs typeface="TPWWQM+MS-UIGothic"/>
              </a:rPr>
              <a:t>物理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600">
                <a:solidFill>
                  <a:srgbClr val="FFFFFF"/>
                </a:solidFill>
                <a:latin typeface="TPWWQM+MS-UIGothic"/>
                <a:cs typeface="TPWWQM+MS-UIGothic"/>
              </a:rPr>
              <a:t>象的复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600">
                <a:solidFill>
                  <a:srgbClr val="FFFFFF"/>
                </a:solidFill>
                <a:latin typeface="TPWWQM+MS-UIGothic"/>
                <a:cs typeface="TPWWQM+MS-UIGothic"/>
              </a:rPr>
              <a:t>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61371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在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行数学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算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，由于数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模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误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差，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可能会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对结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果的准确性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生影响。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61371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天体运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中的物理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象非常复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，如阻尼、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射等，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些因素可能会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动轨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迹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TPWWQM+MS-UIGothic"/>
                <a:cs typeface="TPWWQM+MS-UIGothic"/>
              </a:rPr>
              <a:t>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DJHRIE+ELHHJR+Arial-BoldMT"/>
                <a:cs typeface="DJHRIE+ELHHJR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3762097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TPWWQM+MS-UIGothic"/>
                <a:cs typeface="TPWWQM+MS-UIGothic"/>
              </a:rPr>
              <a:t>恒星自与公的律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https://d.book118.com/818120017070006042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TPWWQM+MS-UIGothic</vt:lpstr>
      <vt:lpstr>JGWMMH+JWIMEV+ArialMT</vt:lpstr>
      <vt:lpstr>Times New Roman</vt:lpstr>
      <vt:lpstr>DJHRIE+ELHHJR+Arial-BoldMT</vt:lpstr>
      <vt:lpstr>SimSun</vt:lpstr>
      <vt:lpstr>EBEVPH+FTDPCP+MicrosoftYaHei</vt:lpstr>
      <vt:lpstr>AIGVDV+CCGRBH+MicrosoftYaHei-Bold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2024-09-21T16:40:49.612</cp:lastPrinted>
  <dcterms:created xsi:type="dcterms:W3CDTF">2024-09-21T08:40:49Z</dcterms:created>
  <dcterms:modified xsi:type="dcterms:W3CDTF">2024-09-21T08:40:50Z</dcterms:modified>
</cp:coreProperties>
</file>