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02E4C21-3F8F-4E2C-BFE8-7D7F532682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118A827-012B-481A-9C68-8DEE50D726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D1DCE9C-37C2-4113-980F-30DD33BB95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DC18AB9-AD01-43D5-AE06-E95457D5FAC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3DD718C-72D5-468A-B310-B62CB99DA2E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01AA74D-6621-4D43-AE89-A41C03216BC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8EC1D3F-064F-4C2C-A4D8-B949A1A0292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8FA80D3-1B71-4EC9-A580-5B6F751C850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8848CDE-EA60-4077-82AA-D193D9A7918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1E091D0-193F-4CD9-A620-E2A6691491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C60EF79-C6FF-410D-85F0-CEF05F9F1C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18131066002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5315495" y="927427"/>
            <a:ext cx="812800" cy="731520"/>
          </a:xfrm>
          <a:prstGeom prst="rect">
            <a:avLst/>
          </a:prstGeom>
        </p:spPr>
      </p:pic>
      <p:sp>
        <p:nvSpPr>
          <p:cNvPr id="3" name="AutoShape 3"/>
          <p:cNvSpPr/>
          <p:nvPr/>
        </p:nvSpPr>
        <p:spPr>
          <a:xfrm rot="2657183">
            <a:off x="7142739" y="769563"/>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685974">
            <a:off x="6633365" y="506931"/>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685974">
            <a:off x="7446339" y="236818"/>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685974">
            <a:off x="11517212" y="2896896"/>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685974">
            <a:off x="6777271" y="3320747"/>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3"/>
          <a:stretch>
            <a:fillRect/>
          </a:stretch>
        </p:blipFill>
        <p:spPr>
          <a:xfrm flipH="1">
            <a:off x="8211116" y="641491"/>
            <a:ext cx="3983355" cy="5732145"/>
          </a:xfrm>
          <a:prstGeom prst="rect">
            <a:avLst/>
          </a:prstGeom>
        </p:spPr>
      </p:pic>
      <p:sp>
        <p:nvSpPr>
          <p:cNvPr id="9" name="AutoShape 9"/>
          <p:cNvSpPr/>
          <p:nvPr/>
        </p:nvSpPr>
        <p:spPr>
          <a:xfrm rot="2657183">
            <a:off x="11213724" y="770198"/>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2685974">
            <a:off x="10704350" y="507566"/>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2685974">
            <a:off x="11517324" y="237453"/>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04" y="6381115"/>
            <a:ext cx="12195175" cy="4768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931384" y="1759797"/>
            <a:ext cx="7657616" cy="2750967"/>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700" b="1">
                <a:solidFill>
                  <a:schemeClr val="accent1">
                    <a:alpha val="100000"/>
                  </a:schemeClr>
                </a:solidFill>
                <a:latin typeface="Microsoft Yahei"/>
                <a:ea typeface="Microsoft Yahei"/>
                <a:cs typeface="Microsoft Yahei"/>
              </a:rPr>
              <a:t>浙江农林大学简介</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4" name="AutoShape 4"/>
          <p:cNvSpPr/>
          <p:nvPr/>
        </p:nvSpPr>
        <p:spPr>
          <a:xfrm>
            <a:off x="-704" y="6381115"/>
            <a:ext cx="12195175" cy="476885"/>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42202" y="3100183"/>
            <a:ext cx="3335655" cy="624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724">
                <a:solidFill>
                  <a:schemeClr val="accent1">
                    <a:alpha val="100000"/>
                  </a:schemeClr>
                </a:solidFill>
                <a:latin typeface="微软雅黑"/>
                <a:ea typeface="微软雅黑"/>
                <a:cs typeface="微软雅黑"/>
              </a:rPr>
              <a:t>Contents</a:t>
            </a:r>
          </a:p>
        </p:txBody>
      </p:sp>
      <p:sp>
        <p:nvSpPr>
          <p:cNvPr id="6" name="TextBox 6"/>
          <p:cNvSpPr txBox="1"/>
          <p:nvPr/>
        </p:nvSpPr>
        <p:spPr>
          <a:xfrm>
            <a:off x="742202" y="2288631"/>
            <a:ext cx="3335655" cy="1005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chemeClr val="accent1">
                    <a:alpha val="100000"/>
                  </a:schemeClr>
                </a:solidFill>
                <a:latin typeface="微软雅黑"/>
                <a:ea typeface="微软雅黑"/>
                <a:cs typeface="微软雅黑"/>
              </a:rPr>
              <a:t>目录</a:t>
            </a:r>
          </a:p>
        </p:txBody>
      </p:sp>
      <p:sp>
        <p:nvSpPr>
          <p:cNvPr id="7" name="TextBox 7"/>
          <p:cNvSpPr txBox="1"/>
          <p:nvPr/>
        </p:nvSpPr>
        <p:spPr>
          <a:xfrm>
            <a:off x="4912220" y="714964"/>
            <a:ext cx="5606620"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学校概况</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学术科研</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教育教学</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师资队伍</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学生工作</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社会服务与贡献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5" name="TextBox 5"/>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3600" b="1">
                <a:solidFill>
                  <a:srgbClr val="FFFFFF">
                    <a:alpha val="100000"/>
                  </a:srgbClr>
                </a:solidFill>
                <a:latin typeface="Microsoft Yahei"/>
                <a:ea typeface="Microsoft Yahei"/>
                <a:cs typeface="Microsoft Yahei"/>
              </a:rPr>
              <a:t>01</a:t>
            </a:r>
          </a:p>
        </p:txBody>
      </p:sp>
      <p:sp>
        <p:nvSpPr>
          <p:cNvPr id="6" name="TextBox 6"/>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学校概况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地理位置</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浙江农林大学位于浙江省杭州市临安区，地理位置优越，交通便利。</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历史沿革</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学校创建于1958年，时称天目林学院，1960年与浙江农学院合并成立浙江农业大学，1966年更名为浙江林学院，2010年更名为浙江农林大学。</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地理位置与历史沿革</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3" r="16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浙江农林大学校园环境优美，绿树成荫，花香四溢。学校注重生态文明建设，拥有多个生态园区和绿化景观。</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学校设施齐全，拥有现代化的教学楼、实验楼、图书馆、体育场馆等。学校还注重信息化建设，提供了高速校园网和丰富的在线教育资源。</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校园环境与设施</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设施条件</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校园环境</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26" r="16626"/>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浙江农林大学坚持以生态文明建设为引领，致力于培养德智体美劳全面发展的社会主义建设者和接班人。学校注重理论与实践相结合，鼓励学生创新创业，培养具有创新精神和实践能力的高素质人才。</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办学理念</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学校以农林学科为优势，多学科协调发展。在生态学、林学、农业资源与环境等领域具有较高学术水平。同时，学校注重产学研合作，积极推动科技成果转化和应用，为地方经济和社会发展做出了积极贡献。</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办学特色</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办学理念与特色</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5" name="TextBox 5"/>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3600" b="1">
                <a:solidFill>
                  <a:srgbClr val="FFFFFF">
                    <a:alpha val="100000"/>
                  </a:srgbClr>
                </a:solidFill>
                <a:latin typeface="Microsoft Yahei"/>
                <a:ea typeface="Microsoft Yahei"/>
                <a:cs typeface="Microsoft Yahei"/>
              </a:rPr>
              <a:t>02</a:t>
            </a:r>
          </a:p>
        </p:txBody>
      </p:sp>
      <p:sp>
        <p:nvSpPr>
          <p:cNvPr id="6" name="TextBox 6"/>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学术科研</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省部级科研平台</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学校还拥有多个省部级重点实验室、工程研究中心和人文社科研究基地，涵盖了农学、林学、生物学、环境科学等多个学科领域。</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国家级科研平台</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浙江农林大学拥有多个国家级的科研平台，包括国家重点实验室、国家工程技术研究中心等，这些平台为学校师生提供了世界一流的科研条件。</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校级科研机构</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浙江农林大学设有多个校级研究所和研究中心，致力于推动学校特色学科和优势领域的发展。</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67" r="16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3083" r="13083"/>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724" r="16724"/>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科研机构与平台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学校在农业科学、林业科学、环境科学等领域取得了多项重要科研成果，包括新品种选育、新技术研发、新理论提出等。</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重要科研成果</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浙江农林大学注重科研成果的转化和应用，通过与企业合作、建立科技园区等方式，将科研成果转化为实际生产力，推动地方经济社会发展。</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科研成果转化</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学校师生在国内外重要学术期刊上发表了大量高水平论文，获得了多项国家级和省部级科研奖励和荣誉。</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科研奖励与荣誉</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科研成果与转化</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国际学术交流</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浙江农林大学积极开展国际学术交流与合作，与世界多个国家和地区的知名高校和科研机构建立了长期稳定的合作关系，共同推进学术研究和人才培养。</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国内学术交流</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学校与国内其他高校和科研机构也保持着密切的合作关系，通过共同举办学术会议、开展合作项目等方式，促进学术交流和资源共享。</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产学研合作</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浙江农林大学注重产学研合作，与企业和行业紧密合作，共同开展技术研发和成果转化，推动科技创新和产业升级。</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学术交流与合作</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5" name="TextBox 5"/>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3600" b="1">
                <a:solidFill>
                  <a:srgbClr val="FFFFFF">
                    <a:alpha val="100000"/>
                  </a:srgbClr>
                </a:solidFill>
                <a:latin typeface="Microsoft Yahei"/>
                <a:ea typeface="Microsoft Yahei"/>
                <a:cs typeface="Microsoft Yahei"/>
              </a:rPr>
              <a:t>03</a:t>
            </a:r>
          </a:p>
        </p:txBody>
      </p:sp>
      <p:sp>
        <p:nvSpPr>
          <p:cNvPr id="6" name="TextBox 6"/>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教育教学</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l="25659" r="25659"/>
          <a:stretch>
            <a:fillRect/>
          </a:stretch>
        </p:blipFill>
        <p:spPr>
          <a:xfrm>
            <a:off x="8437172" y="1327341"/>
            <a:ext cx="3341641"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包括农学、园艺、植物保护等，注重实践教学和产学研结合，培养学生掌握现代农业科技和实践能力。</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农学类专业</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涵盖林学、森林工程、森林保护等，强调林业生态建设和可持续发展，培养具有创新精神和国际视野的林业人才。</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林业类专业</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包括机械设计制造及其自动化、计算机科学与技术、土木工程等，注重工程实践能力和创新创业精神的培养。</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工学类专业</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如数学与应用数学、物理学、化学等，着重基础学科教学和科研训练，培养具有扎实理论基础和创新能力的人才。</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理学类专业</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本科专业设置与特色</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研究生教育与培养</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学术型研究生</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注重学术素养和科研能力的培养，鼓励研究生参与高水平科研项目和学术交流活动。</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专业型研究生</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强调专业实践能力和职业素养的提升，通过校企合作、实践教学等方式培养应用型人才。</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博士研究生</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以高水平科研能力和学术创新精神为核心培养目标，鼓励博士研究生在国际学术前沿领域开展创新性研究。</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https://d.book118.com/818131066002006043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2024-09-22T08:44:52.877</cp:lastPrinted>
  <dcterms:created xsi:type="dcterms:W3CDTF">2024-09-22T00:44:52Z</dcterms:created>
  <dcterms:modified xsi:type="dcterms:W3CDTF">2024-09-22T00:44:55Z</dcterms:modified>
</cp:coreProperties>
</file>