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6" r:id="rId24"/>
    <p:sldId id="319" r:id="rId25"/>
    <p:sldId id="321" r:id="rId26"/>
  </p:sldIdLst>
  <p:sldSz cx="12192000" cy="6858000"/>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slide" Target="slides/slide22.xml" /><Relationship Id="rId27" Type="http://schemas.openxmlformats.org/officeDocument/2006/relationships/tags" Target="tags/tag1.xml" /><Relationship Id="rId28" Type="http://schemas.openxmlformats.org/officeDocument/2006/relationships/presProps" Target="presProps.xml" /><Relationship Id="rId29" Type="http://schemas.openxmlformats.org/officeDocument/2006/relationships/viewProps" Target="viewProps.xml" /><Relationship Id="rId3" Type="http://schemas.openxmlformats.org/officeDocument/2006/relationships/slideMaster" Target="slideMasters/slideMaster3.xml" /><Relationship Id="rId30" Type="http://schemas.openxmlformats.org/officeDocument/2006/relationships/theme" Target="theme/theme1.xml" /><Relationship Id="rId31"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3F1863D8-7A80-46B1-9D57-C593CF2E224D}"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77" name="PlaceHolder 1"/>
          <p:cNvSpPr>
            <a:spLocks noGrp="1"/>
          </p:cNvSpPr>
          <p:nvPr>
            <p:ph type="sldImg"/>
          </p:nvPr>
        </p:nvSpPr>
        <p:spPr>
          <a:xfrm>
            <a:off x="685800" y="1143000"/>
            <a:ext cx="5486040" cy="3085920"/>
          </a:xfrm>
          <a:prstGeom prst="rect">
            <a:avLst/>
          </a:prstGeom>
          <a:ln w="0">
            <a:noFill/>
          </a:ln>
        </p:spPr>
      </p:sp>
      <p:sp>
        <p:nvSpPr>
          <p:cNvPr id="378"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79"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80" name="PlaceHolder 1"/>
          <p:cNvSpPr>
            <a:spLocks noGrp="1"/>
          </p:cNvSpPr>
          <p:nvPr>
            <p:ph type="sldImg"/>
          </p:nvPr>
        </p:nvSpPr>
        <p:spPr>
          <a:xfrm>
            <a:off x="685800" y="1143000"/>
            <a:ext cx="5486040" cy="3085920"/>
          </a:xfrm>
          <a:prstGeom prst="rect">
            <a:avLst/>
          </a:prstGeom>
          <a:ln w="0">
            <a:noFill/>
          </a:ln>
        </p:spPr>
      </p:sp>
      <p:sp>
        <p:nvSpPr>
          <p:cNvPr id="381"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82"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83" name="PlaceHolder 1"/>
          <p:cNvSpPr>
            <a:spLocks noGrp="1"/>
          </p:cNvSpPr>
          <p:nvPr>
            <p:ph type="sldImg"/>
          </p:nvPr>
        </p:nvSpPr>
        <p:spPr>
          <a:xfrm>
            <a:off x="685800" y="1143000"/>
            <a:ext cx="5486040" cy="3085920"/>
          </a:xfrm>
          <a:prstGeom prst="rect">
            <a:avLst/>
          </a:prstGeom>
          <a:ln w="0">
            <a:noFill/>
          </a:ln>
        </p:spPr>
      </p:sp>
      <p:sp>
        <p:nvSpPr>
          <p:cNvPr id="384"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85"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86" name="PlaceHolder 1"/>
          <p:cNvSpPr>
            <a:spLocks noGrp="1"/>
          </p:cNvSpPr>
          <p:nvPr>
            <p:ph type="sldImg"/>
          </p:nvPr>
        </p:nvSpPr>
        <p:spPr>
          <a:xfrm>
            <a:off x="685800" y="1143000"/>
            <a:ext cx="5486040" cy="3085920"/>
          </a:xfrm>
          <a:prstGeom prst="rect">
            <a:avLst/>
          </a:prstGeom>
          <a:ln w="0">
            <a:noFill/>
          </a:ln>
        </p:spPr>
      </p:sp>
      <p:sp>
        <p:nvSpPr>
          <p:cNvPr id="387"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88"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89" name="PlaceHolder 1"/>
          <p:cNvSpPr>
            <a:spLocks noGrp="1"/>
          </p:cNvSpPr>
          <p:nvPr>
            <p:ph type="sldImg"/>
          </p:nvPr>
        </p:nvSpPr>
        <p:spPr>
          <a:xfrm>
            <a:off x="685800" y="1143000"/>
            <a:ext cx="5486040" cy="3085920"/>
          </a:xfrm>
          <a:prstGeom prst="rect">
            <a:avLst/>
          </a:prstGeom>
          <a:ln w="0">
            <a:noFill/>
          </a:ln>
        </p:spPr>
      </p:sp>
      <p:sp>
        <p:nvSpPr>
          <p:cNvPr id="390"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91"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92" name="PlaceHolder 1"/>
          <p:cNvSpPr>
            <a:spLocks noGrp="1"/>
          </p:cNvSpPr>
          <p:nvPr>
            <p:ph type="sldImg"/>
          </p:nvPr>
        </p:nvSpPr>
        <p:spPr>
          <a:xfrm>
            <a:off x="685800" y="1143000"/>
            <a:ext cx="5486040" cy="3085920"/>
          </a:xfrm>
          <a:prstGeom prst="rect">
            <a:avLst/>
          </a:prstGeom>
          <a:ln w="0">
            <a:noFill/>
          </a:ln>
        </p:spPr>
      </p:sp>
      <p:sp>
        <p:nvSpPr>
          <p:cNvPr id="393"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94"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430FCFE-971B-4407-A208-E852483AE3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47F0C44-D4FA-4903-B6F2-1211F63DE6D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85462CB-775B-4D00-96AC-7A28D58F97B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72398FE-8AB3-4423-B9B4-E20048B3021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006FFB0-B700-4A74-AF44-15F308C6744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2EC1814-7ACE-4EC5-85D0-14863467853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74D80D2-D7D9-4CEF-9E5F-7399769CF2F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8F80299-CF57-4332-8374-C046CFFD9A7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C023AE6-D491-43E3-B9C4-C249B810291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16EABC2-E715-4C52-BECB-832F446D8DB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A785945-4CDF-4644-A5B5-CD15AA77107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3A409A7D-1C22-42B1-9439-42BA744B8006}"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F1E54646-8CBA-4900-93DB-BB5D3DCEA2C3}"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2.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1.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18137034010006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21000"/>
          </a:blip>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791280" y="858600"/>
            <a:ext cx="979884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科研行业安全生产规章制度培训</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4453200" y="4485600"/>
            <a:ext cx="4063680" cy="10868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zh-CN" sz="1800" b="0" strike="noStrike" spc="-1">
                <a:solidFill>
                  <a:schemeClr val="dk1"/>
                </a:solidFill>
                <a:latin typeface="Arial"/>
                <a:ea typeface="微软雅黑"/>
              </a:rPr>
              <a:t>制作人：魏老师</a:t>
            </a:r>
            <a:r>
              <a:rPr lang="en-US" sz="1800" b="0" strike="noStrike" spc="-1">
                <a:solidFill>
                  <a:schemeClr val="dk1"/>
                </a:solidFill>
                <a:latin typeface="Arial"/>
                <a:ea typeface="微软雅黑"/>
              </a:rPr>
              <a:t> </a:t>
            </a:r>
            <a:endParaRPr lang="en-US" sz="1800" b="0" strike="noStrike" spc="-1">
              <a:solidFill>
                <a:srgbClr val="000000"/>
              </a:solidFill>
              <a:latin typeface="Arial"/>
            </a:endParaRPr>
          </a:p>
          <a:p>
            <a:pPr defTabSz="914400">
              <a:lnSpc>
                <a:spcPct val="100000"/>
              </a:lnSpc>
            </a:pPr>
            <a:endParaRPr lang="en-US" sz="1800" b="0" strike="noStrike" spc="-1">
              <a:solidFill>
                <a:srgbClr val="000000"/>
              </a:solidFill>
              <a:latin typeface="Arial"/>
            </a:endParaRPr>
          </a:p>
          <a:p>
            <a:pPr defTabSz="914400">
              <a:lnSpc>
                <a:spcPct val="100000"/>
              </a:lnSpc>
            </a:pPr>
            <a:r>
              <a:rPr lang="zh-CN" sz="1800" b="0" strike="noStrike" spc="-1">
                <a:solidFill>
                  <a:schemeClr val="dk1"/>
                </a:solidFill>
                <a:latin typeface="Arial"/>
                <a:ea typeface="微软雅黑"/>
              </a:rPr>
              <a:t>制作时间：</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3</a:t>
            </a:r>
            <a:r>
              <a:rPr lang="zh-CN" sz="1800" b="0" strike="noStrike" spc="-1">
                <a:solidFill>
                  <a:schemeClr val="dk1"/>
                </a:solidFill>
                <a:latin typeface="Arial"/>
                <a:ea typeface="微软雅黑"/>
              </a:rPr>
              <a:t>月</a:t>
            </a:r>
            <a:endParaRPr lang="en-US" sz="18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1</a:t>
            </a:r>
            <a:r>
              <a:rPr lang="zh-CN" sz="3000" b="0" strike="noStrike" spc="-1">
                <a:solidFill>
                  <a:schemeClr val="dk1"/>
                </a:solidFill>
                <a:latin typeface="微软雅黑"/>
                <a:ea typeface="微软雅黑"/>
              </a:rPr>
              <a:t>章  研究背景与意义</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2</a:t>
            </a:r>
            <a:r>
              <a:rPr lang="zh-CN" sz="3000" b="0" strike="noStrike" spc="-1">
                <a:solidFill>
                  <a:schemeClr val="dk1"/>
                </a:solidFill>
                <a:latin typeface="微软雅黑"/>
                <a:ea typeface="微软雅黑"/>
              </a:rPr>
              <a:t>章  安全生产规章制度概述</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3</a:t>
            </a:r>
            <a:r>
              <a:rPr lang="zh-CN" sz="3000" b="0" strike="noStrike" spc="-1">
                <a:solidFill>
                  <a:schemeClr val="dk1"/>
                </a:solidFill>
                <a:latin typeface="微软雅黑"/>
                <a:ea typeface="微软雅黑"/>
              </a:rPr>
              <a:t>章  安全生产规章制度培训模式</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4</a:t>
            </a:r>
            <a:r>
              <a:rPr lang="zh-CN" sz="3000" b="0" strike="noStrike" spc="-1">
                <a:solidFill>
                  <a:schemeClr val="dk1"/>
                </a:solidFill>
                <a:latin typeface="微软雅黑"/>
                <a:ea typeface="微软雅黑"/>
              </a:rPr>
              <a:t>章  安全生产规章制度培训的实施与效果</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5</a:t>
            </a:r>
            <a:r>
              <a:rPr lang="zh-CN" sz="3000" b="0" strike="noStrike" spc="-1">
                <a:solidFill>
                  <a:schemeClr val="dk1"/>
                </a:solidFill>
                <a:latin typeface="微软雅黑"/>
                <a:ea typeface="微软雅黑"/>
              </a:rPr>
              <a:t>章  安全生产规章制度培训管理与监督</a:t>
            </a:r>
            <a:endParaRPr lang="en-US" sz="3000" b="0" strike="noStrike" spc="-1">
              <a:solidFill>
                <a:srgbClr val="000000"/>
              </a:solidFill>
              <a:latin typeface="Arial"/>
            </a:endParaRPr>
          </a:p>
          <a:p>
            <a:pPr defTabSz="914400">
              <a:lnSpc>
                <a:spcPct val="100000"/>
              </a:lnSpc>
            </a:pPr>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6</a:t>
            </a:r>
            <a:r>
              <a:rPr lang="zh-CN" sz="3000" b="0" strike="noStrike" spc="-1">
                <a:solidFill>
                  <a:schemeClr val="dk1"/>
                </a:solidFill>
                <a:latin typeface="微软雅黑"/>
                <a:ea typeface="微软雅黑"/>
              </a:rPr>
              <a:t>章  总结与展望</a:t>
            </a:r>
            <a:endParaRPr lang="en-US" sz="30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48000"/>
          </a:blip>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第一章 研究背景与意义</a:t>
            </a:r>
            <a:endParaRPr lang="en-US" sz="36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78000"/>
          </a:blip>
          <a:stretch>
            <a:fillRect/>
          </a:stretch>
        </a:blipFill>
      </p:bgPr>
    </p:bg>
    <p:spTree>
      <p:nvGrpSpPr>
        <p:cNvPr id="1" name=""/>
        <p:cNvGrpSpPr/>
        <p:nvPr/>
      </p:nvGrpSpPr>
      <p:grpSpPr>
        <a:xfrm>
          <a:off x="0" y="0"/>
          <a:ext cx="0" cy="0"/>
        </a:xfrm>
      </p:grpSpPr>
      <p:sp>
        <p:nvSpPr>
          <p:cNvPr id="8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81"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研究背景</a:t>
            </a:r>
            <a:endParaRPr lang="en-US" sz="3500" b="0" strike="noStrike" spc="-1">
              <a:solidFill>
                <a:srgbClr val="000000"/>
              </a:solidFill>
              <a:latin typeface="Arial"/>
            </a:endParaRPr>
          </a:p>
        </p:txBody>
      </p:sp>
      <p:sp>
        <p:nvSpPr>
          <p:cNvPr id="82"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科研行业的安全生产是近年来备受关注的话题，由于科研活动的特殊性，安全隐患较多，需要加强规范管理。通过对科研行业安全生产现状的分析，可以发现存在着许多问题，需要及时解决。</a:t>
            </a:r>
            <a:endParaRPr lang="en-US" sz="2500" b="0" strike="noStrike" spc="-1">
              <a:solidFill>
                <a:srgbClr val="000000"/>
              </a:solidFill>
              <a:latin typeface="Arial"/>
            </a:endParaRPr>
          </a:p>
        </p:txBody>
      </p:sp>
      <p:sp>
        <p:nvSpPr>
          <p:cNvPr id="8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5000"/>
          </a:blip>
          <a:stretch>
            <a:fillRect/>
          </a:stretch>
        </a:blipFill>
      </p:bgPr>
    </p:bg>
    <p:spTree>
      <p:nvGrpSpPr>
        <p:cNvPr id="1" name=""/>
        <p:cNvGrpSpPr/>
        <p:nvPr/>
      </p:nvGrpSpPr>
      <p:grpSpPr>
        <a:xfrm>
          <a:off x="0" y="0"/>
          <a:ext cx="0" cy="0"/>
        </a:xfrm>
      </p:grpSpPr>
      <p:sp>
        <p:nvSpPr>
          <p:cNvPr id="84"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研究意义</a:t>
            </a:r>
            <a:endParaRPr lang="en-US" sz="3600" b="0" strike="noStrike" spc="-1">
              <a:solidFill>
                <a:schemeClr val="dk1"/>
              </a:solidFill>
              <a:latin typeface="Arial"/>
            </a:endParaRPr>
          </a:p>
        </p:txBody>
      </p:sp>
      <p:sp>
        <p:nvSpPr>
          <p:cNvPr id="85"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探索科研行业安全生产规章制度的必要性</a:t>
            </a:r>
            <a:endParaRPr lang="en-US" sz="1500" b="0" strike="noStrike" spc="-1">
              <a:solidFill>
                <a:srgbClr val="000000"/>
              </a:solidFill>
              <a:latin typeface="Arial"/>
            </a:endParaRPr>
          </a:p>
        </p:txBody>
      </p:sp>
      <p:sp>
        <p:nvSpPr>
          <p:cNvPr id="86"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探讨重要性</a:t>
            </a:r>
            <a:endParaRPr lang="en-US" sz="2200" b="0" strike="noStrike" spc="-1">
              <a:solidFill>
                <a:srgbClr val="000000"/>
              </a:solidFill>
              <a:latin typeface="Arial"/>
            </a:endParaRPr>
          </a:p>
        </p:txBody>
      </p:sp>
      <p:sp>
        <p:nvSpPr>
          <p:cNvPr id="87"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规章制度对科研单位和员工的意义</a:t>
            </a:r>
            <a:endParaRPr lang="en-US" sz="1500" b="0" strike="noStrike" spc="-1">
              <a:solidFill>
                <a:srgbClr val="000000"/>
              </a:solidFill>
              <a:latin typeface="Arial"/>
            </a:endParaRPr>
          </a:p>
        </p:txBody>
      </p:sp>
      <p:sp>
        <p:nvSpPr>
          <p:cNvPr id="88"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员工意义</a:t>
            </a:r>
            <a:endParaRPr lang="en-US" sz="2200" b="0" strike="noStrike" spc="-1">
              <a:solidFill>
                <a:srgbClr val="000000"/>
              </a:solidFill>
              <a:latin typeface="Arial"/>
            </a:endParaRPr>
          </a:p>
        </p:txBody>
      </p:sp>
      <p:sp>
        <p:nvSpPr>
          <p:cNvPr id="89"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90"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91"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92"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48000"/>
          </a:blip>
          <a:stretch>
            <a:fillRect/>
          </a:stretch>
        </a:blipFill>
      </p:bgPr>
    </p:bg>
    <p:spTree>
      <p:nvGrpSpPr>
        <p:cNvPr id="1" name=""/>
        <p:cNvGrpSpPr/>
        <p:nvPr/>
      </p:nvGrpSpPr>
      <p:grpSpPr>
        <a:xfrm>
          <a:off x="0" y="0"/>
          <a:ext cx="0" cy="0"/>
        </a:xfrm>
      </p:grpSpPr>
      <p:sp>
        <p:nvSpPr>
          <p:cNvPr id="93"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4"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益处分析</a:t>
            </a:r>
            <a:endParaRPr lang="en-US" sz="2200" b="0" strike="noStrike" spc="-1">
              <a:solidFill>
                <a:srgbClr val="000000"/>
              </a:solidFill>
              <a:latin typeface="Arial"/>
            </a:endParaRPr>
          </a:p>
        </p:txBody>
      </p:sp>
      <p:sp>
        <p:nvSpPr>
          <p:cNvPr id="95"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规章制度培训可提高员工安全意识</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规章制度培训可降低事故发生率</a:t>
            </a:r>
            <a:endParaRPr lang="en-US" sz="1500" b="0" strike="noStrike" spc="-1">
              <a:solidFill>
                <a:srgbClr val="000000"/>
              </a:solidFill>
              <a:latin typeface="Arial"/>
            </a:endParaRPr>
          </a:p>
        </p:txBody>
      </p:sp>
      <p:sp>
        <p:nvSpPr>
          <p:cNvPr id="96"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7"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98"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99"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0"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01"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02"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安全生产规章制度培训的必要性</a:t>
            </a:r>
            <a:endParaRPr lang="en-US" sz="3600" b="0" strike="noStrike" spc="-1">
              <a:solidFill>
                <a:schemeClr val="dk1"/>
              </a:solidFill>
              <a:latin typeface="Arial"/>
            </a:endParaRPr>
          </a:p>
        </p:txBody>
      </p:sp>
      <p:sp>
        <p:nvSpPr>
          <p:cNvPr id="103"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4"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提高安全水平</a:t>
            </a:r>
            <a:endParaRPr lang="en-US" sz="2200" b="0" strike="noStrike" spc="-1">
              <a:solidFill>
                <a:srgbClr val="000000"/>
              </a:solidFill>
              <a:latin typeface="Arial"/>
            </a:endParaRPr>
          </a:p>
        </p:txBody>
      </p:sp>
      <p:sp>
        <p:nvSpPr>
          <p:cNvPr id="105"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规章制度培训对提高安全生产水平至关重要</a:t>
            </a:r>
            <a:endParaRPr lang="en-US" sz="15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69000"/>
          </a:blip>
          <a:stretch>
            <a:fillRect/>
          </a:stretch>
        </a:blipFill>
      </p:bgPr>
    </p:bg>
    <p:spTree>
      <p:nvGrpSpPr>
        <p:cNvPr id="1" name=""/>
        <p:cNvGrpSpPr/>
        <p:nvPr/>
      </p:nvGrpSpPr>
      <p:grpSpPr>
        <a:xfrm>
          <a:off x="0" y="0"/>
          <a:ext cx="0" cy="0"/>
        </a:xfrm>
      </p:grpSpPr>
      <p:sp>
        <p:nvSpPr>
          <p:cNvPr id="106"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研究目的</a:t>
            </a:r>
            <a:endParaRPr lang="en-US" sz="3600" b="0" strike="noStrike" spc="-1">
              <a:solidFill>
                <a:schemeClr val="dk1"/>
              </a:solidFill>
              <a:latin typeface="Arial"/>
            </a:endParaRPr>
          </a:p>
        </p:txBody>
      </p:sp>
      <p:sp>
        <p:nvSpPr>
          <p:cNvPr id="107"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界定本研究的主要目的和研究范围</a:t>
            </a:r>
            <a:endParaRPr lang="en-US" sz="2000" b="0" strike="noStrike" spc="-1">
              <a:solidFill>
                <a:srgbClr val="000000"/>
              </a:solidFill>
              <a:latin typeface="Arial"/>
            </a:endParaRPr>
          </a:p>
        </p:txBody>
      </p:sp>
      <p:sp>
        <p:nvSpPr>
          <p:cNvPr id="108"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界定主要目的</a:t>
            </a:r>
            <a:endParaRPr lang="en-US" sz="3000" b="0" strike="noStrike" spc="-1">
              <a:solidFill>
                <a:srgbClr val="000000"/>
              </a:solidFill>
              <a:latin typeface="Arial"/>
            </a:endParaRPr>
          </a:p>
        </p:txBody>
      </p:sp>
      <p:sp>
        <p:nvSpPr>
          <p:cNvPr id="109"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10"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2000" b="0"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111"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en-US" sz="3000" b="1" strike="noStrike" spc="-1">
                <a:solidFill>
                  <a:schemeClr val="dk1"/>
                </a:solidFill>
                <a:latin typeface="微软雅黑"/>
                <a:ea typeface="微软雅黑"/>
              </a:rPr>
              <a:t> </a:t>
            </a:r>
            <a:endParaRPr lang="en-US" sz="3000" b="0" strike="noStrike" spc="-1">
              <a:solidFill>
                <a:srgbClr val="000000"/>
              </a:solidFill>
              <a:latin typeface="Arial"/>
            </a:endParaRPr>
          </a:p>
        </p:txBody>
      </p:sp>
      <p:sp>
        <p:nvSpPr>
          <p:cNvPr id="112"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13"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阐明对科研行业安全生产规章制度培训的研究意义</a:t>
            </a:r>
            <a:endParaRPr lang="en-US" sz="2000" b="0" strike="noStrike" spc="-1">
              <a:solidFill>
                <a:srgbClr val="000000"/>
              </a:solidFill>
              <a:latin typeface="Arial"/>
            </a:endParaRPr>
          </a:p>
        </p:txBody>
      </p:sp>
      <p:sp>
        <p:nvSpPr>
          <p:cNvPr id="114"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研究意义</a:t>
            </a:r>
            <a:endParaRPr lang="en-US" sz="3000" b="0" strike="noStrike" spc="-1">
              <a:solidFill>
                <a:srgbClr val="000000"/>
              </a:solidFill>
              <a:latin typeface="Arial"/>
            </a:endParaRPr>
          </a:p>
        </p:txBody>
      </p:sp>
      <p:sp>
        <p:nvSpPr>
          <p:cNvPr id="115"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48000"/>
          </a:blip>
          <a:stretch>
            <a:fillRect/>
          </a:stretch>
        </a:blipFill>
      </p:bgPr>
    </p:bg>
    <p:spTree>
      <p:nvGrpSpPr>
        <p:cNvPr id="1" name=""/>
        <p:cNvGrpSpPr/>
        <p:nvPr/>
      </p:nvGrpSpPr>
      <p:grpSpPr>
        <a:xfrm>
          <a:off x="0" y="0"/>
          <a:ext cx="0" cy="0"/>
        </a:xfrm>
      </p:grpSpPr>
      <p:sp>
        <p:nvSpPr>
          <p:cNvPr id="116"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17"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2</a:t>
            </a:r>
            <a:r>
              <a:rPr lang="zh-CN" sz="3600" b="1" strike="noStrike" spc="299">
                <a:solidFill>
                  <a:schemeClr val="dk1">
                    <a:lumMod val="85000"/>
                    <a:lumOff val="15000"/>
                  </a:schemeClr>
                </a:solidFill>
                <a:latin typeface="Arial"/>
                <a:ea typeface="微软雅黑"/>
              </a:rPr>
              <a:t>章 安全生产规章制度概述</a:t>
            </a:r>
            <a:endParaRPr lang="en-US" sz="3600" b="0" strike="noStrike" spc="-1">
              <a:solidFill>
                <a:schemeClr val="dk1"/>
              </a:solidFill>
              <a:latin typeface="Arial"/>
            </a:endParaRPr>
          </a:p>
        </p:txBody>
      </p:sp>
      <p:sp>
        <p:nvSpPr>
          <p:cNvPr id="118"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48000"/>
          </a:blip>
          <a:stretch>
            <a:fillRect/>
          </a:stretch>
        </a:blipFill>
      </p:bgPr>
    </p:bg>
    <p:spTree>
      <p:nvGrpSpPr>
        <p:cNvPr id="1" name=""/>
        <p:cNvGrpSpPr/>
        <p:nvPr/>
      </p:nvGrpSpPr>
      <p:grpSpPr>
        <a:xfrm>
          <a:off x="0" y="0"/>
          <a:ext cx="0" cy="0"/>
        </a:xfrm>
      </p:grpSpPr>
      <p:sp>
        <p:nvSpPr>
          <p:cNvPr id="119"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0"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内涵</a:t>
            </a:r>
            <a:endParaRPr lang="en-US" sz="2200" b="0" strike="noStrike" spc="-1">
              <a:solidFill>
                <a:srgbClr val="000000"/>
              </a:solidFill>
              <a:latin typeface="Arial"/>
            </a:endParaRPr>
          </a:p>
        </p:txBody>
      </p:sp>
      <p:sp>
        <p:nvSpPr>
          <p:cNvPr id="121"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规章制度包括安全操作规程、安全操作指南、紧急预案等内容，涵盖了事故预防、应急处理等方面</a:t>
            </a:r>
            <a:endParaRPr lang="en-US" sz="1500" b="0" strike="noStrike" spc="-1">
              <a:solidFill>
                <a:srgbClr val="000000"/>
              </a:solidFill>
              <a:latin typeface="Arial"/>
            </a:endParaRPr>
          </a:p>
        </p:txBody>
      </p:sp>
      <p:sp>
        <p:nvSpPr>
          <p:cNvPr id="122"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3"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24"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25"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6"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27"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28"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安全生产规章制度定义</a:t>
            </a:r>
            <a:endParaRPr lang="en-US" sz="3600" b="0" strike="noStrike" spc="-1">
              <a:solidFill>
                <a:schemeClr val="dk1"/>
              </a:solidFill>
              <a:latin typeface="Arial"/>
            </a:endParaRPr>
          </a:p>
        </p:txBody>
      </p:sp>
      <p:sp>
        <p:nvSpPr>
          <p:cNvPr id="129"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0"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概念解释</a:t>
            </a:r>
            <a:endParaRPr lang="en-US" sz="2200" b="0" strike="noStrike" spc="-1">
              <a:solidFill>
                <a:srgbClr val="000000"/>
              </a:solidFill>
              <a:latin typeface="Arial"/>
            </a:endParaRPr>
          </a:p>
        </p:txBody>
      </p:sp>
      <p:sp>
        <p:nvSpPr>
          <p:cNvPr id="131"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安全生产规章制度是组织内部制定的一系列关于安全生产的法规和规章，旨在保障工作场所的安全</a:t>
            </a:r>
            <a:endParaRPr lang="en-US" sz="1500" b="0" strike="noStrike" spc="-1">
              <a:solidFill>
                <a:srgbClr val="000000"/>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78000"/>
          </a:blip>
          <a:stretch>
            <a:fillRect/>
          </a:stretch>
        </a:blipFill>
      </p:bgPr>
    </p:bg>
    <p:spTree>
      <p:nvGrpSpPr>
        <p:cNvPr id="1" name=""/>
        <p:cNvGrpSpPr/>
        <p:nvPr/>
      </p:nvGrpSpPr>
      <p:grpSpPr>
        <a:xfrm>
          <a:off x="0" y="0"/>
          <a:ext cx="0" cy="0"/>
        </a:xfrm>
      </p:grpSpPr>
      <p:sp>
        <p:nvSpPr>
          <p:cNvPr id="132"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3"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规章制度的内容和要求</a:t>
            </a:r>
            <a:endParaRPr lang="en-US" sz="3500" b="0" strike="noStrike" spc="-1">
              <a:solidFill>
                <a:srgbClr val="000000"/>
              </a:solidFill>
              <a:latin typeface="Arial"/>
            </a:endParaRPr>
          </a:p>
        </p:txBody>
      </p:sp>
      <p:sp>
        <p:nvSpPr>
          <p:cNvPr id="134"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安全生产规章制度应当具备规范性、及时性和可操作性，组织应加强对规章制度的宣传教育，确保员工遵守和执行规章制度</a:t>
            </a:r>
            <a:endParaRPr lang="en-US" sz="2500" b="0" strike="noStrike" spc="-1">
              <a:solidFill>
                <a:srgbClr val="000000"/>
              </a:solidFill>
              <a:latin typeface="Arial"/>
            </a:endParaRPr>
          </a:p>
        </p:txBody>
      </p:sp>
      <p:sp>
        <p:nvSpPr>
          <p:cNvPr id="135"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5000"/>
          </a:blip>
          <a:stretch>
            <a:fillRect/>
          </a:stretch>
        </a:blipFill>
      </p:bgPr>
    </p:bg>
    <p:spTree>
      <p:nvGrpSpPr>
        <p:cNvPr id="1" name=""/>
        <p:cNvGrpSpPr/>
        <p:nvPr/>
      </p:nvGrpSpPr>
      <p:grpSpPr>
        <a:xfrm>
          <a:off x="0" y="0"/>
          <a:ext cx="0" cy="0"/>
        </a:xfrm>
      </p:grpSpPr>
      <p:sp>
        <p:nvSpPr>
          <p:cNvPr id="136"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规章制度的分类</a:t>
            </a:r>
            <a:endParaRPr lang="en-US" sz="3600" b="0" strike="noStrike" spc="-1">
              <a:solidFill>
                <a:schemeClr val="dk1"/>
              </a:solidFill>
              <a:latin typeface="Arial"/>
            </a:endParaRPr>
          </a:p>
        </p:txBody>
      </p:sp>
      <p:sp>
        <p:nvSpPr>
          <p:cNvPr id="137"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依法必须遵守</a:t>
            </a:r>
            <a:endParaRPr lang="en-US" sz="1500" b="0" strike="noStrike" spc="-1">
              <a:solidFill>
                <a:srgbClr val="000000"/>
              </a:solidFill>
              <a:latin typeface="Arial"/>
            </a:endParaRPr>
          </a:p>
        </p:txBody>
      </p:sp>
      <p:sp>
        <p:nvSpPr>
          <p:cNvPr id="138"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法律法规</a:t>
            </a:r>
            <a:endParaRPr lang="en-US" sz="2200" b="0" strike="noStrike" spc="-1">
              <a:solidFill>
                <a:srgbClr val="000000"/>
              </a:solidFill>
              <a:latin typeface="Arial"/>
            </a:endParaRPr>
          </a:p>
        </p:txBody>
      </p:sp>
      <p:sp>
        <p:nvSpPr>
          <p:cNvPr id="139"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针对具体企业制定</a:t>
            </a:r>
            <a:endParaRPr lang="en-US" sz="1500" b="0" strike="noStrike" spc="-1">
              <a:solidFill>
                <a:srgbClr val="000000"/>
              </a:solidFill>
              <a:latin typeface="Arial"/>
            </a:endParaRPr>
          </a:p>
        </p:txBody>
      </p:sp>
      <p:sp>
        <p:nvSpPr>
          <p:cNvPr id="140"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企业规章</a:t>
            </a:r>
            <a:endParaRPr lang="en-US" sz="2200" b="0" strike="noStrike" spc="-1">
              <a:solidFill>
                <a:srgbClr val="000000"/>
              </a:solidFill>
              <a:latin typeface="Arial"/>
            </a:endParaRPr>
          </a:p>
        </p:txBody>
      </p:sp>
      <p:sp>
        <p:nvSpPr>
          <p:cNvPr id="141"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行业统一规定</a:t>
            </a:r>
            <a:endParaRPr lang="en-US" sz="1500" b="0" strike="noStrike" spc="-1">
              <a:solidFill>
                <a:srgbClr val="000000"/>
              </a:solidFill>
              <a:latin typeface="Arial"/>
            </a:endParaRPr>
          </a:p>
        </p:txBody>
      </p:sp>
      <p:sp>
        <p:nvSpPr>
          <p:cNvPr id="142"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行业标准</a:t>
            </a:r>
            <a:endParaRPr lang="en-US" sz="2200" b="0" strike="noStrike" spc="-1">
              <a:solidFill>
                <a:srgbClr val="000000"/>
              </a:solidFill>
              <a:latin typeface="Arial"/>
            </a:endParaRPr>
          </a:p>
        </p:txBody>
      </p:sp>
      <p:sp>
        <p:nvSpPr>
          <p:cNvPr id="143"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44"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48000"/>
          </a:blip>
          <a:stretch>
            <a:fillRect/>
          </a:stretch>
        </a:blipFill>
      </p:bgPr>
    </p:bg>
    <p:spTree>
      <p:nvGrpSpPr>
        <p:cNvPr id="1" name=""/>
        <p:cNvGrpSpPr/>
        <p:nvPr/>
      </p:nvGrpSpPr>
      <p:grpSpPr>
        <a:xfrm>
          <a:off x="0" y="0"/>
          <a:ext cx="0" cy="0"/>
        </a:xfrm>
      </p:grpSpPr>
      <p:sp>
        <p:nvSpPr>
          <p:cNvPr id="145"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6"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更新机制</a:t>
            </a:r>
            <a:endParaRPr lang="en-US" sz="2200" b="0" strike="noStrike" spc="-1">
              <a:solidFill>
                <a:srgbClr val="000000"/>
              </a:solidFill>
              <a:latin typeface="Arial"/>
            </a:endParaRPr>
          </a:p>
        </p:txBody>
      </p:sp>
      <p:sp>
        <p:nvSpPr>
          <p:cNvPr id="147"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建立规章制度的更新机制，确保规章制度的及时性和有效性</a:t>
            </a:r>
            <a:endParaRPr lang="en-US" sz="1500" b="0" strike="noStrike" spc="-1">
              <a:solidFill>
                <a:srgbClr val="000000"/>
              </a:solidFill>
              <a:latin typeface="Arial"/>
            </a:endParaRPr>
          </a:p>
        </p:txBody>
      </p:sp>
      <p:sp>
        <p:nvSpPr>
          <p:cNvPr id="148"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9"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持续改进</a:t>
            </a:r>
            <a:endParaRPr lang="en-US" sz="2200" b="0" strike="noStrike" spc="-1">
              <a:solidFill>
                <a:srgbClr val="000000"/>
              </a:solidFill>
              <a:latin typeface="Arial"/>
            </a:endParaRPr>
          </a:p>
        </p:txBody>
      </p:sp>
      <p:sp>
        <p:nvSpPr>
          <p:cNvPr id="150"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规章制度的改进是一个持续的过程，需要不断优化和完善</a:t>
            </a:r>
            <a:endParaRPr lang="en-US" sz="1500" b="0" strike="noStrike" spc="-1">
              <a:solidFill>
                <a:srgbClr val="000000"/>
              </a:solidFill>
              <a:latin typeface="Arial"/>
            </a:endParaRPr>
          </a:p>
        </p:txBody>
      </p:sp>
      <p:sp>
        <p:nvSpPr>
          <p:cNvPr id="151"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2"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53"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54"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规章制度的修订和更新</a:t>
            </a:r>
            <a:endParaRPr lang="en-US" sz="3600" b="0" strike="noStrike" spc="-1">
              <a:solidFill>
                <a:schemeClr val="dk1"/>
              </a:solidFill>
              <a:latin typeface="Arial"/>
            </a:endParaRPr>
          </a:p>
        </p:txBody>
      </p:sp>
      <p:sp>
        <p:nvSpPr>
          <p:cNvPr id="155"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6"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修订频率</a:t>
            </a:r>
            <a:endParaRPr lang="en-US" sz="2200" b="0" strike="noStrike" spc="-1">
              <a:solidFill>
                <a:srgbClr val="000000"/>
              </a:solidFill>
              <a:latin typeface="Arial"/>
            </a:endParaRPr>
          </a:p>
        </p:txBody>
      </p:sp>
      <p:sp>
        <p:nvSpPr>
          <p:cNvPr id="157"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规章制度应定期进行修订，以适应新的安全生产要求</a:t>
            </a:r>
            <a:endParaRPr lang="en-US" sz="1500" b="0" strike="noStrike" spc="-1">
              <a:solidFill>
                <a:srgbClr val="000000"/>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69000"/>
          </a:blip>
          <a:stretch>
            <a:fillRect/>
          </a:stretch>
        </a:blipFill>
      </p:bgPr>
    </p:bg>
    <p:spTree>
      <p:nvGrpSpPr>
        <p:cNvPr id="1" name=""/>
        <p:cNvGrpSpPr/>
        <p:nvPr/>
      </p:nvGrpSpPr>
      <p:grpSpPr>
        <a:xfrm>
          <a:off x="0" y="0"/>
          <a:ext cx="0" cy="0"/>
        </a:xfrm>
      </p:grpSpPr>
      <p:sp>
        <p:nvSpPr>
          <p:cNvPr id="158"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安全生产规章制度的重要性</a:t>
            </a:r>
            <a:endParaRPr lang="en-US" sz="3600" b="0" strike="noStrike" spc="-1">
              <a:solidFill>
                <a:schemeClr val="dk1"/>
              </a:solidFill>
              <a:latin typeface="Arial"/>
            </a:endParaRPr>
          </a:p>
        </p:txBody>
      </p:sp>
      <p:sp>
        <p:nvSpPr>
          <p:cNvPr id="159"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规章制度可以帮助预防安全事故的发生，保障员工健康和生命安全</a:t>
            </a:r>
            <a:endParaRPr lang="en-US" sz="2000" b="0" strike="noStrike" spc="-1">
              <a:solidFill>
                <a:srgbClr val="000000"/>
              </a:solidFill>
              <a:latin typeface="Arial"/>
            </a:endParaRPr>
          </a:p>
        </p:txBody>
      </p:sp>
      <p:sp>
        <p:nvSpPr>
          <p:cNvPr id="160"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预防事故发生</a:t>
            </a:r>
            <a:endParaRPr lang="en-US" sz="3000" b="0" strike="noStrike" spc="-1">
              <a:solidFill>
                <a:srgbClr val="000000"/>
              </a:solidFill>
              <a:latin typeface="Arial"/>
            </a:endParaRPr>
          </a:p>
        </p:txBody>
      </p:sp>
      <p:sp>
        <p:nvSpPr>
          <p:cNvPr id="161"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62"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规章制度的不断完善和更新有助于企业持续改进安全管理水平</a:t>
            </a:r>
            <a:endParaRPr lang="en-US" sz="2000" b="0" strike="noStrike" spc="-1">
              <a:solidFill>
                <a:srgbClr val="000000"/>
              </a:solidFill>
              <a:latin typeface="Arial"/>
            </a:endParaRPr>
          </a:p>
        </p:txBody>
      </p:sp>
      <p:sp>
        <p:nvSpPr>
          <p:cNvPr id="163"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促进持续改进</a:t>
            </a:r>
            <a:endParaRPr lang="en-US" sz="3000" b="0" strike="noStrike" spc="-1">
              <a:solidFill>
                <a:srgbClr val="000000"/>
              </a:solidFill>
              <a:latin typeface="Arial"/>
            </a:endParaRPr>
          </a:p>
        </p:txBody>
      </p:sp>
      <p:sp>
        <p:nvSpPr>
          <p:cNvPr id="164"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65"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规章制度规范工作流程，提高工作效率，降低错误率</a:t>
            </a:r>
            <a:endParaRPr lang="en-US" sz="2000" b="0" strike="noStrike" spc="-1">
              <a:solidFill>
                <a:srgbClr val="000000"/>
              </a:solidFill>
              <a:latin typeface="Arial"/>
            </a:endParaRPr>
          </a:p>
        </p:txBody>
      </p:sp>
      <p:sp>
        <p:nvSpPr>
          <p:cNvPr id="166"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提高工作效率</a:t>
            </a:r>
            <a:endParaRPr lang="en-US" sz="3000" b="0" strike="noStrike" spc="-1">
              <a:solidFill>
                <a:srgbClr val="000000"/>
              </a:solidFill>
              <a:latin typeface="Arial"/>
            </a:endParaRPr>
          </a:p>
        </p:txBody>
      </p:sp>
      <p:sp>
        <p:nvSpPr>
          <p:cNvPr id="167"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48000"/>
          </a:blip>
          <a:stretch>
            <a:fillRect/>
          </a:stretch>
        </a:blipFill>
      </p:bgPr>
    </p:bg>
    <p:spTree>
      <p:nvGrpSpPr>
        <p:cNvPr id="1" name=""/>
        <p:cNvGrpSpPr/>
        <p:nvPr/>
      </p:nvGrpSpPr>
      <p:grpSpPr>
        <a:xfrm>
          <a:off x="0" y="0"/>
          <a:ext cx="0" cy="0"/>
        </a:xfrm>
      </p:grpSpPr>
      <p:sp>
        <p:nvSpPr>
          <p:cNvPr id="168"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69"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3</a:t>
            </a:r>
            <a:r>
              <a:rPr lang="zh-CN" sz="3600" b="1" strike="noStrike" spc="299">
                <a:solidFill>
                  <a:schemeClr val="dk1">
                    <a:lumMod val="85000"/>
                    <a:lumOff val="15000"/>
                  </a:schemeClr>
                </a:solidFill>
                <a:latin typeface="Arial"/>
                <a:ea typeface="微软雅黑"/>
              </a:rPr>
              <a:t>章 安全生产规章制度培训模式</a:t>
            </a:r>
            <a:endParaRPr lang="en-US" sz="3600" b="0" strike="noStrike" spc="-1">
              <a:solidFill>
                <a:schemeClr val="dk1"/>
              </a:solidFill>
              <a:latin typeface="Arial"/>
            </a:endParaRPr>
          </a:p>
        </p:txBody>
      </p:sp>
      <p:sp>
        <p:nvSpPr>
          <p:cNvPr id="170"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78000"/>
          </a:blip>
          <a:stretch>
            <a:fillRect/>
          </a:stretch>
        </a:blipFill>
      </p:bgPr>
    </p:bg>
    <p:spTree>
      <p:nvGrpSpPr>
        <p:cNvPr id="1" name=""/>
        <p:cNvGrpSpPr/>
        <p:nvPr/>
      </p:nvGrpSpPr>
      <p:grpSpPr>
        <a:xfrm>
          <a:off x="0" y="0"/>
          <a:ext cx="0" cy="0"/>
        </a:xfrm>
      </p:grpSpPr>
      <p:sp>
        <p:nvSpPr>
          <p:cNvPr id="171"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2"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在线培训</a:t>
            </a:r>
            <a:endParaRPr lang="en-US" sz="3500" b="0" strike="noStrike" spc="-1">
              <a:solidFill>
                <a:srgbClr val="000000"/>
              </a:solidFill>
              <a:latin typeface="Arial"/>
            </a:endParaRPr>
          </a:p>
        </p:txBody>
      </p:sp>
      <p:sp>
        <p:nvSpPr>
          <p:cNvPr id="173"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在线培训是利用网络平台进行安全生产规章制度培训的方式，具有灵活性和便捷性。通过互动学习，员工可以随时随地参与培训，提高学习效率。在线培训还能减少培训成本和时间，为企业节约资源。</a:t>
            </a:r>
            <a:endParaRPr lang="en-US" sz="2500" b="0" strike="noStrike" spc="-1">
              <a:solidFill>
                <a:srgbClr val="000000"/>
              </a:solidFill>
              <a:latin typeface="Arial"/>
            </a:endParaRPr>
          </a:p>
        </p:txBody>
      </p:sp>
      <p:sp>
        <p:nvSpPr>
          <p:cNvPr id="174"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5000"/>
          </a:blip>
          <a:stretch>
            <a:fillRect/>
          </a:stretch>
        </a:blipFill>
      </p:bgPr>
    </p:bg>
    <p:spTree>
      <p:nvGrpSpPr>
        <p:cNvPr id="1" name=""/>
        <p:cNvGrpSpPr/>
        <p:nvPr/>
      </p:nvGrpSpPr>
      <p:grpSpPr>
        <a:xfrm>
          <a:off x="0" y="0"/>
          <a:ext cx="0" cy="0"/>
        </a:xfrm>
      </p:grpSpPr>
      <p:sp>
        <p:nvSpPr>
          <p:cNvPr id="175"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在线培训</a:t>
            </a:r>
            <a:endParaRPr lang="en-US" sz="3600" b="0" strike="noStrike" spc="-1">
              <a:solidFill>
                <a:schemeClr val="dk1"/>
              </a:solidFill>
              <a:latin typeface="Arial"/>
            </a:endParaRPr>
          </a:p>
        </p:txBody>
      </p:sp>
      <p:sp>
        <p:nvSpPr>
          <p:cNvPr id="176"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灵活、便捷</a:t>
            </a:r>
            <a:endParaRPr lang="en-US" sz="1500" b="0" strike="noStrike" spc="-1">
              <a:solidFill>
                <a:srgbClr val="000000"/>
              </a:solidFill>
              <a:latin typeface="Arial"/>
            </a:endParaRPr>
          </a:p>
        </p:txBody>
      </p:sp>
      <p:sp>
        <p:nvSpPr>
          <p:cNvPr id="177"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特点</a:t>
            </a:r>
            <a:endParaRPr lang="en-US" sz="2200" b="0" strike="noStrike" spc="-1">
              <a:solidFill>
                <a:srgbClr val="000000"/>
              </a:solidFill>
              <a:latin typeface="Arial"/>
            </a:endParaRPr>
          </a:p>
        </p:txBody>
      </p:sp>
      <p:sp>
        <p:nvSpPr>
          <p:cNvPr id="178"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全员培训、异地分布员工</a:t>
            </a:r>
            <a:endParaRPr lang="en-US" sz="1500" b="0" strike="noStrike" spc="-1">
              <a:solidFill>
                <a:srgbClr val="000000"/>
              </a:solidFill>
              <a:latin typeface="Arial"/>
            </a:endParaRPr>
          </a:p>
        </p:txBody>
      </p:sp>
      <p:sp>
        <p:nvSpPr>
          <p:cNvPr id="179"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应用范围</a:t>
            </a:r>
            <a:endParaRPr lang="en-US" sz="2200" b="0" strike="noStrike" spc="-1">
              <a:solidFill>
                <a:srgbClr val="000000"/>
              </a:solidFill>
              <a:latin typeface="Arial"/>
            </a:endParaRPr>
          </a:p>
        </p:txBody>
      </p:sp>
      <p:sp>
        <p:nvSpPr>
          <p:cNvPr id="180"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平台搭建、课程设计</a:t>
            </a:r>
            <a:endParaRPr lang="en-US" sz="1500" b="0" strike="noStrike" spc="-1">
              <a:solidFill>
                <a:srgbClr val="000000"/>
              </a:solidFill>
              <a:latin typeface="Arial"/>
            </a:endParaRPr>
          </a:p>
        </p:txBody>
      </p:sp>
      <p:sp>
        <p:nvSpPr>
          <p:cNvPr id="181"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实施方法</a:t>
            </a:r>
            <a:endParaRPr lang="en-US" sz="2200" b="0" strike="noStrike" spc="-1">
              <a:solidFill>
                <a:srgbClr val="000000"/>
              </a:solidFill>
              <a:latin typeface="Arial"/>
            </a:endParaRPr>
          </a:p>
        </p:txBody>
      </p:sp>
      <p:sp>
        <p:nvSpPr>
          <p:cNvPr id="182"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学习成绩、反馈调查</a:t>
            </a:r>
            <a:endParaRPr lang="en-US" sz="1500" b="0" strike="noStrike" spc="-1">
              <a:solidFill>
                <a:srgbClr val="000000"/>
              </a:solidFill>
              <a:latin typeface="Arial"/>
            </a:endParaRPr>
          </a:p>
        </p:txBody>
      </p:sp>
      <p:sp>
        <p:nvSpPr>
          <p:cNvPr id="183"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效果评估</a:t>
            </a:r>
            <a:endParaRPr lang="en-US" sz="2200" b="0" strike="noStrike" spc="-1">
              <a:solidFill>
                <a:srgbClr val="000000"/>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48000"/>
          </a:blip>
          <a:stretch>
            <a:fillRect/>
          </a:stretch>
        </a:blipFill>
      </p:bgPr>
    </p:bg>
    <p:spTree>
      <p:nvGrpSpPr>
        <p:cNvPr id="1" name=""/>
        <p:cNvGrpSpPr/>
        <p:nvPr/>
      </p:nvGrpSpPr>
      <p:grpSpPr>
        <a:xfrm>
          <a:off x="0" y="0"/>
          <a:ext cx="0" cy="0"/>
        </a:xfrm>
      </p:grpSpPr>
      <p:sp>
        <p:nvSpPr>
          <p:cNvPr id="184"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5"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劣势</a:t>
            </a:r>
            <a:endParaRPr lang="en-US" sz="2200" b="0" strike="noStrike" spc="-1">
              <a:solidFill>
                <a:srgbClr val="000000"/>
              </a:solidFill>
              <a:latin typeface="Arial"/>
            </a:endParaRPr>
          </a:p>
        </p:txBody>
      </p:sp>
      <p:sp>
        <p:nvSpPr>
          <p:cNvPr id="186"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组织成本较高</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难度较大</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融合难度大</a:t>
            </a:r>
            <a:endParaRPr lang="en-US" sz="1500" b="0" strike="noStrike" spc="-1">
              <a:solidFill>
                <a:srgbClr val="000000"/>
              </a:solidFill>
              <a:latin typeface="Arial"/>
            </a:endParaRPr>
          </a:p>
        </p:txBody>
      </p:sp>
      <p:sp>
        <p:nvSpPr>
          <p:cNvPr id="187"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8"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发展趋势</a:t>
            </a:r>
            <a:endParaRPr lang="en-US" sz="2200" b="0" strike="noStrike" spc="-1">
              <a:solidFill>
                <a:srgbClr val="000000"/>
              </a:solidFill>
              <a:latin typeface="Arial"/>
            </a:endParaRPr>
          </a:p>
        </p:txBody>
      </p:sp>
      <p:sp>
        <p:nvSpPr>
          <p:cNvPr id="189"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个性化定制培训</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数据驱动决策</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技术支撑创新</a:t>
            </a:r>
            <a:endParaRPr lang="en-US" sz="1500" b="0" strike="noStrike" spc="-1">
              <a:solidFill>
                <a:srgbClr val="000000"/>
              </a:solidFill>
              <a:latin typeface="Arial"/>
            </a:endParaRPr>
          </a:p>
        </p:txBody>
      </p:sp>
      <p:sp>
        <p:nvSpPr>
          <p:cNvPr id="190"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1"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潜在挑战</a:t>
            </a:r>
            <a:endParaRPr lang="en-US" sz="2200" b="0" strike="noStrike" spc="-1">
              <a:solidFill>
                <a:srgbClr val="000000"/>
              </a:solidFill>
              <a:latin typeface="Arial"/>
            </a:endParaRPr>
          </a:p>
        </p:txBody>
      </p:sp>
      <p:sp>
        <p:nvSpPr>
          <p:cNvPr id="192"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员工接受度</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技术保障</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监督管理</a:t>
            </a:r>
            <a:endParaRPr lang="en-US" sz="1500" b="0" strike="noStrike" spc="-1">
              <a:solidFill>
                <a:srgbClr val="000000"/>
              </a:solidFill>
              <a:latin typeface="Arial"/>
            </a:endParaRPr>
          </a:p>
        </p:txBody>
      </p:sp>
      <p:sp>
        <p:nvSpPr>
          <p:cNvPr id="193"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综合培训模式</a:t>
            </a:r>
            <a:endParaRPr lang="en-US" sz="3600" b="0" strike="noStrike" spc="-1">
              <a:solidFill>
                <a:schemeClr val="dk1"/>
              </a:solidFill>
              <a:latin typeface="Arial"/>
            </a:endParaRPr>
          </a:p>
        </p:txBody>
      </p:sp>
      <p:sp>
        <p:nvSpPr>
          <p:cNvPr id="194"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5"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优势</a:t>
            </a:r>
            <a:endParaRPr lang="en-US" sz="2200" b="0" strike="noStrike" spc="-1">
              <a:solidFill>
                <a:srgbClr val="000000"/>
              </a:solidFill>
              <a:latin typeface="Arial"/>
            </a:endParaRPr>
          </a:p>
        </p:txBody>
      </p:sp>
      <p:sp>
        <p:nvSpPr>
          <p:cNvPr id="196"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融合多种培训方式</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满足不同学习需求</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提高培训效果</a:t>
            </a:r>
            <a:endParaRPr lang="en-US" sz="1500" b="0" strike="noStrike" spc="-1">
              <a:solidFill>
                <a:srgbClr val="000000"/>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82000"/>
          </a:blip>
          <a:stretch>
            <a:fillRect/>
          </a:stretch>
        </a:blipFill>
      </p:bgPr>
    </p:bg>
    <p:spTree>
      <p:nvGrpSpPr>
        <p:cNvPr id="1" name=""/>
        <p:cNvGrpSpPr/>
        <p:nvPr/>
      </p:nvGrpSpPr>
      <p:grpSpPr>
        <a:xfrm>
          <a:off x="0" y="0"/>
          <a:ext cx="0" cy="0"/>
        </a:xfrm>
      </p:grpSpPr>
      <p:sp>
        <p:nvSpPr>
          <p:cNvPr id="197"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综合培训模式</a:t>
            </a:r>
            <a:endParaRPr lang="en-US" sz="3600" b="0" strike="noStrike" spc="-1">
              <a:solidFill>
                <a:schemeClr val="dk1"/>
              </a:solidFill>
              <a:latin typeface="Arial"/>
            </a:endParaRPr>
          </a:p>
        </p:txBody>
      </p:sp>
      <p:sp>
        <p:nvSpPr>
          <p:cNvPr id="198"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综合培训模式是将各种培训方式进行有机融合，实现多元化学习，满足不同员工的学习需求。通过综合培训，可以提高培训效果和员工工作能力，促进企业安全生产管理水平的提升。但在实施过程中也会面临成本较高、技术难度大等挑战。</a:t>
            </a:r>
            <a:endParaRPr lang="en-US" sz="2500" b="0" strike="noStrike" spc="-1">
              <a:solidFill>
                <a:srgbClr val="000000"/>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69000"/>
          </a:blip>
          <a:stretch>
            <a:fillRect/>
          </a:stretch>
        </a:blipFill>
      </p:bgPr>
    </p:bg>
    <p:spTree>
      <p:nvGrpSpPr>
        <p:cNvPr id="1" name=""/>
        <p:cNvGrpSpPr/>
        <p:nvPr/>
      </p:nvGrpSpPr>
      <p:grpSpPr>
        <a:xfrm>
          <a:off x="0" y="0"/>
          <a:ext cx="0" cy="0"/>
        </a:xfrm>
      </p:grpSpPr>
      <p:sp>
        <p:nvSpPr>
          <p:cNvPr id="199"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线下培训</a:t>
            </a:r>
            <a:endParaRPr lang="en-US" sz="3600" b="0" strike="noStrike" spc="-1">
              <a:solidFill>
                <a:schemeClr val="dk1"/>
              </a:solidFill>
              <a:latin typeface="Arial"/>
            </a:endParaRPr>
          </a:p>
        </p:txBody>
      </p:sp>
      <p:sp>
        <p:nvSpPr>
          <p:cNvPr id="200"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互动性强</a:t>
            </a:r>
            <a:endParaRPr lang="en-US" sz="2000" b="0" strike="noStrike" spc="-1">
              <a:solidFill>
                <a:srgbClr val="000000"/>
              </a:solidFill>
              <a:latin typeface="Arial"/>
            </a:endParaRPr>
          </a:p>
        </p:txBody>
      </p:sp>
      <p:sp>
        <p:nvSpPr>
          <p:cNvPr id="201"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优势</a:t>
            </a:r>
            <a:endParaRPr lang="en-US" sz="3000" b="0" strike="noStrike" spc="-1">
              <a:solidFill>
                <a:srgbClr val="000000"/>
              </a:solidFill>
              <a:latin typeface="Arial"/>
            </a:endParaRPr>
          </a:p>
        </p:txBody>
      </p:sp>
      <p:sp>
        <p:nvSpPr>
          <p:cNvPr id="202"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203"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小班授课、现场体验</a:t>
            </a:r>
            <a:endParaRPr lang="en-US" sz="2000" b="0" strike="noStrike" spc="-1">
              <a:solidFill>
                <a:srgbClr val="000000"/>
              </a:solidFill>
              <a:latin typeface="Arial"/>
            </a:endParaRPr>
          </a:p>
        </p:txBody>
      </p:sp>
      <p:sp>
        <p:nvSpPr>
          <p:cNvPr id="204"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实施策略</a:t>
            </a:r>
            <a:endParaRPr lang="en-US" sz="3000" b="0" strike="noStrike" spc="-1">
              <a:solidFill>
                <a:srgbClr val="000000"/>
              </a:solidFill>
              <a:latin typeface="Arial"/>
            </a:endParaRPr>
          </a:p>
        </p:txBody>
      </p:sp>
      <p:sp>
        <p:nvSpPr>
          <p:cNvPr id="205"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206"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时间成本高</a:t>
            </a:r>
            <a:endParaRPr lang="en-US" sz="2000" b="0" strike="noStrike" spc="-1">
              <a:solidFill>
                <a:srgbClr val="000000"/>
              </a:solidFill>
              <a:latin typeface="Arial"/>
            </a:endParaRPr>
          </a:p>
        </p:txBody>
      </p:sp>
      <p:sp>
        <p:nvSpPr>
          <p:cNvPr id="207"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局限性</a:t>
            </a:r>
            <a:endParaRPr lang="en-US" sz="3000" b="0" strike="noStrike" spc="-1">
              <a:solidFill>
                <a:srgbClr val="000000"/>
              </a:solidFill>
              <a:latin typeface="Arial"/>
            </a:endParaRPr>
          </a:p>
        </p:txBody>
      </p:sp>
      <p:sp>
        <p:nvSpPr>
          <p:cNvPr id="208"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5000"/>
          </a:blip>
          <a:stretch>
            <a:fillRect/>
          </a:stretch>
        </a:blipFill>
      </p:bgPr>
    </p:bg>
    <p:spTree>
      <p:nvGrpSpPr>
        <p:cNvPr id="1" name=""/>
        <p:cNvGrpSpPr/>
        <p:nvPr/>
      </p:nvGrpSpPr>
      <p:grpSpPr>
        <a:xfrm>
          <a:off x="0" y="0"/>
          <a:ext cx="0" cy="0"/>
        </a:xfrm>
      </p:grpSpPr>
      <p:sp>
        <p:nvSpPr>
          <p:cNvPr id="209"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培训模式概述</a:t>
            </a:r>
            <a:endParaRPr lang="en-US" sz="3600" b="0" strike="noStrike" spc="-1">
              <a:solidFill>
                <a:schemeClr val="dk1"/>
              </a:solidFill>
              <a:latin typeface="Arial"/>
            </a:endParaRPr>
          </a:p>
        </p:txBody>
      </p:sp>
      <p:sp>
        <p:nvSpPr>
          <p:cNvPr id="210"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模块化、循序渐进</a:t>
            </a:r>
            <a:endParaRPr lang="en-US" sz="1500" b="0" strike="noStrike" spc="-1">
              <a:solidFill>
                <a:srgbClr val="000000"/>
              </a:solidFill>
              <a:latin typeface="Arial"/>
            </a:endParaRPr>
          </a:p>
        </p:txBody>
      </p:sp>
      <p:sp>
        <p:nvSpPr>
          <p:cNvPr id="211"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基本模式</a:t>
            </a:r>
            <a:endParaRPr lang="en-US" sz="2200" b="0" strike="noStrike" spc="-1">
              <a:solidFill>
                <a:srgbClr val="000000"/>
              </a:solidFill>
              <a:latin typeface="Arial"/>
            </a:endParaRPr>
          </a:p>
        </p:txBody>
      </p:sp>
      <p:sp>
        <p:nvSpPr>
          <p:cNvPr id="212"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计划、实施、评估</a:t>
            </a:r>
            <a:endParaRPr lang="en-US" sz="1500" b="0" strike="noStrike" spc="-1">
              <a:solidFill>
                <a:srgbClr val="000000"/>
              </a:solidFill>
              <a:latin typeface="Arial"/>
            </a:endParaRPr>
          </a:p>
        </p:txBody>
      </p:sp>
      <p:sp>
        <p:nvSpPr>
          <p:cNvPr id="213"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流程</a:t>
            </a:r>
            <a:endParaRPr lang="en-US" sz="2200" b="0" strike="noStrike" spc="-1">
              <a:solidFill>
                <a:srgbClr val="000000"/>
              </a:solidFill>
              <a:latin typeface="Arial"/>
            </a:endParaRPr>
          </a:p>
        </p:txBody>
      </p:sp>
      <p:sp>
        <p:nvSpPr>
          <p:cNvPr id="214"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灵活性、时效性</a:t>
            </a:r>
            <a:endParaRPr lang="en-US" sz="1500" b="0" strike="noStrike" spc="-1">
              <a:solidFill>
                <a:srgbClr val="000000"/>
              </a:solidFill>
              <a:latin typeface="Arial"/>
            </a:endParaRPr>
          </a:p>
        </p:txBody>
      </p:sp>
      <p:sp>
        <p:nvSpPr>
          <p:cNvPr id="215"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优缺点</a:t>
            </a:r>
            <a:endParaRPr lang="en-US" sz="2200" b="0" strike="noStrike" spc="-1">
              <a:solidFill>
                <a:srgbClr val="000000"/>
              </a:solidFill>
              <a:latin typeface="Arial"/>
            </a:endParaRPr>
          </a:p>
        </p:txBody>
      </p:sp>
      <p:sp>
        <p:nvSpPr>
          <p:cNvPr id="216"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217"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48000"/>
          </a:blip>
          <a:stretch>
            <a:fillRect/>
          </a:stretch>
        </a:blipFill>
      </p:bgPr>
    </p:bg>
    <p:spTree>
      <p:nvGrpSpPr>
        <p:cNvPr id="1" name=""/>
        <p:cNvGrpSpPr/>
        <p:nvPr/>
      </p:nvGrpSpPr>
      <p:grpSpPr>
        <a:xfrm>
          <a:off x="0" y="0"/>
          <a:ext cx="0" cy="0"/>
        </a:xfrm>
      </p:grpSpPr>
      <p:sp>
        <p:nvSpPr>
          <p:cNvPr id="218"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04</a:t>
            </a:r>
            <a:endParaRPr lang="en-US" sz="1800" b="0" strike="noStrike" spc="148">
              <a:solidFill>
                <a:schemeClr val="dk1">
                  <a:lumMod val="65000"/>
                  <a:lumOff val="35000"/>
                </a:schemeClr>
              </a:solidFill>
              <a:latin typeface="Arial"/>
            </a:endParaRPr>
          </a:p>
        </p:txBody>
      </p:sp>
      <p:sp>
        <p:nvSpPr>
          <p:cNvPr id="219"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4</a:t>
            </a:r>
            <a:r>
              <a:rPr lang="zh-CN" sz="3600" b="1" strike="noStrike" spc="299">
                <a:solidFill>
                  <a:schemeClr val="dk1">
                    <a:lumMod val="85000"/>
                    <a:lumOff val="15000"/>
                  </a:schemeClr>
                </a:solidFill>
                <a:latin typeface="Arial"/>
                <a:ea typeface="微软雅黑"/>
              </a:rPr>
              <a:t>章 安全生产规章制度培训的实施与效果</a:t>
            </a:r>
            <a:endParaRPr lang="en-US" sz="3600" b="0" strike="noStrike" spc="-1">
              <a:solidFill>
                <a:schemeClr val="dk1"/>
              </a:solidFill>
              <a:latin typeface="Arial"/>
            </a:endParaRPr>
          </a:p>
        </p:txBody>
      </p:sp>
      <p:sp>
        <p:nvSpPr>
          <p:cNvPr id="220"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https://d.book118.com/818137034010006050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146</Paragraphs>
  <Slides>22</Slides>
  <Notes>6</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22</vt:i4>
      </vt:variant>
    </vt:vector>
  </HeadingPairs>
  <TitlesOfParts>
    <vt:vector baseType="lpstr" size="30">
      <vt:lpstr>Arial</vt:lpstr>
      <vt:lpstr>Calibri</vt:lpstr>
      <vt:lpstr>微软雅黑</vt:lpstr>
      <vt:lpstr>Times New Roman</vt:lpstr>
      <vt:lpstr>Wingdings</vt:lpstr>
      <vt:lpstr>Symbol</vt:lpstr>
      <vt:lpstr>DejaVu Sans</vt:lpstr>
      <vt:lpstr>Office Theme</vt:lpstr>
      <vt:lpstr>科研行业安全生产规章制度培训</vt:lpstr>
      <vt:lpstr>目录</vt:lpstr>
      <vt:lpstr>第一章 研究背景与意义</vt:lpstr>
      <vt:lpstr> </vt:lpstr>
      <vt:lpstr>研究意义</vt:lpstr>
      <vt:lpstr>安全生产规章制度培训的必要性</vt:lpstr>
      <vt:lpstr>研究目的</vt:lpstr>
      <vt:lpstr>第2章 安全生产规章制度概述</vt:lpstr>
      <vt:lpstr>安全生产规章制度定义</vt:lpstr>
      <vt:lpstr> </vt:lpstr>
      <vt:lpstr>规章制度的分类</vt:lpstr>
      <vt:lpstr>规章制度的修订和更新</vt:lpstr>
      <vt:lpstr>安全生产规章制度的重要性</vt:lpstr>
      <vt:lpstr>第3章 安全生产规章制度培训模式</vt:lpstr>
      <vt:lpstr> </vt:lpstr>
      <vt:lpstr>在线培训</vt:lpstr>
      <vt:lpstr>综合培训模式</vt:lpstr>
      <vt:lpstr>综合培训模式</vt:lpstr>
      <vt:lpstr>线下培训</vt:lpstr>
      <vt:lpstr>培训模式概述</vt:lpstr>
      <vt:lpstr>第4章 安全生产规章制度培训的实施与效果</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2024-09-29T14:40:49.758</cp:lastPrinted>
  <dcterms:created xsi:type="dcterms:W3CDTF">2024-09-29T06:40:49Z</dcterms:created>
  <dcterms:modified xsi:type="dcterms:W3CDTF">2024-09-29T06:40:51Z</dcterms:modified>
</cp:coreProperties>
</file>