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4A61B3-B0CE-4471-9F9D-7B34EC1F4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9DC46C-F72B-4E77-8B6C-002F1E159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121189-F56F-4783-A8C3-E1C3F30B7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F1C2C2-ADB4-4901-AE67-2F696A6A4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75EDCE-5772-42FE-86C2-76D3298A07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3E908D-934E-4C03-AFBB-2F1D84907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BFA7A4-1FDE-49F4-8EC8-B22DA7F86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1E78D8-A2DB-4CA6-B76B-3860A7B1A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6C4583-8278-4ADC-8DFD-3ED2F6048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7F9732-E949-44B5-BFE7-D53D71DB8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D5A4B4-0FFC-406A-8AB1-D64CC7058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143063015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胰管结石护理PPT\n## 1.胰管结石概述及病因\n### 1.1胰管结石的定义与分类\n### 1.2胰管结石的发病原因\n### 1.3胰管结石的临床表现\n## 2.胰管结石的诊断方法\n### 2.1影像学检查在胰管结石诊断中的应用\n### 2.2内镜技术在胰管结石诊断中的应用\n### 2.3实验室检查在胰管结石诊断中的应用\n## 3.胰管结石的治疗方法\n### 3.1保守治疗在胰管结石治疗中的应用\n### 3.2内镜技术在胰管结石治疗中的应用\n### 3.3外科手术在胰管结石治疗中的应用\n## 4.胰管结石的护理措施\n### 4.1术前护理在胰管结石治疗中的重要性\n### 4.2术后护理在胰管结石治疗中的重要性\n### 4.3并发症预防与护理在胰管结石治疗中的重要性\n## 5.胰管结石的预防策略\n### 5.1生活习惯改善在胰管结石预防中的作用\n### 5.2饮食调整在胰管结石预防中的作用\n### 5.3定期体检在胰管结石预防中的作用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胰管结石护理PPT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8" name="" descr="{&quot;isTemplate&quot;:true,&quot;type&quot;:1}"/>
        <p:cNvGrpSpPr/>
        <p:nvPr/>
      </p:nvGrpSpPr>
      <p:grpSpPr>
        <a:xfrm>
          <a:off x="0" y="0"/>
          <a:ext cx="0" cy="0"/>
        </a:xfrm>
      </p:grpSpPr>
      <p:sp>
        <p:nvSpPr>
          <p:cNvPr id="99" name="Tencent" descr="{&quot;isTemplate&quot;:false,&quot;type&quot;:&quot;content&quot;,&quot;canOmit&quot;:true,&quot;range&quot;:0}"/>
          <p:cNvSpPr/>
          <p:nvPr/>
        </p:nvSpPr>
        <p:spPr>
          <a:xfrm>
            <a:off x="571500" y="1040007"/>
            <a:ext cx="3903441" cy="923330"/>
          </a:xfrm>
          <a:prstGeom prst="rect">
            <a:avLst/>
          </a:prstGeom>
        </p:spPr>
        <p:txBody>
          <a:bodyPr wrap="none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zh-CN" altLang="zh-CN" sz="5400">
                <a:solidFill>
                  <a:schemeClr val="accent1"/>
                </a:solidFill>
                <a:latin typeface="+mj-ea"/>
                <a:ea typeface="+mj-ea"/>
              </a:rPr>
              <a:t>CONTENTS</a:t>
            </a:r>
            <a:endParaRPr/>
          </a:p>
        </p:txBody>
      </p:sp>
      <p:cxnSp>
        <p:nvCxnSpPr>
          <p:cNvPr id="100" name="直线连接符 2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01" name="" descr="{&quot;isTemplate&quot;:true,&quot;type&quot;:&quot;list&quot;,&quot;alignment&quot;:&quot;left&quot;,&quot;alignmentVertical&quot;:&quot;top&quot;,&quot;canOmit&quot;:false,&quot;scalable&quot;:false,&quot;minItemsCount&quot;:0}"/>
          <p:cNvGrpSpPr/>
          <p:nvPr/>
        </p:nvGrpSpPr>
        <p:grpSpPr>
          <a:xfrm>
            <a:off x="660400" y="3429000"/>
            <a:ext cx="10942476" cy="2435982"/>
            <a:chOff x="660400" y="3429000"/>
            <a:chExt cx="10942476" cy="2435982"/>
          </a:xfrm>
        </p:grpSpPr>
        <p:grpSp>
          <p:nvGrpSpPr>
            <p:cNvPr id="102" name="组合 3"/>
            <p:cNvGrpSpPr/>
            <p:nvPr/>
          </p:nvGrpSpPr>
          <p:grpSpPr>
            <a:xfrm>
              <a:off x="660400" y="3429000"/>
              <a:ext cx="3395445" cy="830997"/>
              <a:chOff x="623911" y="4063666"/>
              <a:chExt cx="3395445" cy="830997"/>
            </a:xfrm>
          </p:grpSpPr>
          <p:sp>
            <p:nvSpPr>
              <p:cNvPr id="103" name="Tencent"/>
              <p:cNvSpPr txBox="1"/>
              <p:nvPr/>
            </p:nvSpPr>
            <p:spPr>
              <a:xfrm>
                <a:off x="623911" y="4063666"/>
                <a:ext cx="906017" cy="830997"/>
              </a:xfrm>
              <a:prstGeom prst="rect">
                <a:avLst/>
              </a:prstGeom>
              <a:noFill/>
            </p:spPr>
            <p:txBody>
              <a:bodyPr wrap="none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800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 lang="zh-CN" altLang="en-US" sz="4800">
                  <a:solidFill>
                    <a:schemeClr val="accent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425479" y="4276553"/>
                <a:ext cx="2593877" cy="393700"/>
              </a:xfrm>
              <a:prstGeom prst="rect">
                <a:avLst/>
              </a:prstGeom>
              <a:noFill/>
            </p:spPr>
            <p:txBody>
              <a:bodyPr wrap="square" lIns="90000" tIns="46800" rIns="90000" bIns="4680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r>
                  <a:rPr lang="zh-CN" sz="2000" b="1">
                    <a:latin typeface="微软雅黑"/>
                    <a:ea typeface="微软雅黑"/>
                  </a:rPr>
                  <a:t>胰管结石概述及病因</a:t>
                </a:r>
                <a:endParaRPr lang="en-US" sz="2000" b="1">
                  <a:latin typeface="微软雅黑"/>
                  <a:ea typeface="微软雅黑"/>
                </a:endParaRPr>
              </a:p>
            </p:txBody>
          </p:sp>
        </p:grpSp>
        <p:grpSp>
          <p:nvGrpSpPr>
            <p:cNvPr id="105" name="组合 3"/>
            <p:cNvGrpSpPr/>
            <p:nvPr/>
          </p:nvGrpSpPr>
          <p:grpSpPr>
            <a:xfrm>
              <a:off x="4433916" y="3429000"/>
              <a:ext cx="3395445" cy="831850"/>
              <a:chOff x="623911" y="4063666"/>
              <a:chExt cx="3395445" cy="831850"/>
            </a:xfrm>
          </p:grpSpPr>
          <p:sp>
            <p:nvSpPr>
              <p:cNvPr id="106" name="Tencent"/>
              <p:cNvSpPr txBox="1"/>
              <p:nvPr/>
            </p:nvSpPr>
            <p:spPr>
              <a:xfrm>
                <a:off x="623911" y="4063666"/>
                <a:ext cx="914400" cy="831850"/>
              </a:xfrm>
              <a:prstGeom prst="rect">
                <a:avLst/>
              </a:prstGeom>
              <a:noFill/>
            </p:spPr>
            <p:txBody>
              <a:bodyPr wrap="none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sz="4800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02</a:t>
                </a:r>
                <a:endParaRPr/>
              </a:p>
            </p:txBody>
          </p:sp>
          <p:sp>
            <p:nvSpPr>
              <p:cNvPr id="1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425479" y="4276553"/>
                <a:ext cx="2593877" cy="393700"/>
              </a:xfrm>
              <a:prstGeom prst="rect">
                <a:avLst/>
              </a:prstGeom>
              <a:noFill/>
            </p:spPr>
            <p:txBody>
              <a:bodyPr wrap="square" lIns="90000" tIns="46800" rIns="90000" bIns="4680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r>
                  <a:rPr lang="zh-CN" sz="2000" b="1">
                    <a:latin typeface="微软雅黑"/>
                    <a:ea typeface="微软雅黑"/>
                  </a:rPr>
                  <a:t>胰管结石的诊断方法</a:t>
                </a:r>
                <a:endParaRPr lang="en-US" sz="2000" b="1">
                  <a:latin typeface="微软雅黑"/>
                  <a:ea typeface="微软雅黑"/>
                </a:endParaRPr>
              </a:p>
            </p:txBody>
          </p:sp>
        </p:grpSp>
        <p:grpSp>
          <p:nvGrpSpPr>
            <p:cNvPr id="108" name="组合 3"/>
            <p:cNvGrpSpPr/>
            <p:nvPr/>
          </p:nvGrpSpPr>
          <p:grpSpPr>
            <a:xfrm>
              <a:off x="8207431" y="3429000"/>
              <a:ext cx="3395445" cy="831850"/>
              <a:chOff x="623911" y="4063666"/>
              <a:chExt cx="3395445" cy="831850"/>
            </a:xfrm>
          </p:grpSpPr>
          <p:sp>
            <p:nvSpPr>
              <p:cNvPr id="109" name="Tencent"/>
              <p:cNvSpPr txBox="1"/>
              <p:nvPr/>
            </p:nvSpPr>
            <p:spPr>
              <a:xfrm>
                <a:off x="623911" y="4063666"/>
                <a:ext cx="914400" cy="831850"/>
              </a:xfrm>
              <a:prstGeom prst="rect">
                <a:avLst/>
              </a:prstGeom>
              <a:noFill/>
            </p:spPr>
            <p:txBody>
              <a:bodyPr wrap="none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sz="4800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03</a:t>
                </a:r>
                <a:endParaRPr/>
              </a:p>
            </p:txBody>
          </p:sp>
          <p:sp>
            <p:nvSpPr>
              <p:cNvPr id="1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425479" y="4276553"/>
                <a:ext cx="2593877" cy="393700"/>
              </a:xfrm>
              <a:prstGeom prst="rect">
                <a:avLst/>
              </a:prstGeom>
              <a:noFill/>
            </p:spPr>
            <p:txBody>
              <a:bodyPr wrap="square" lIns="90000" tIns="46800" rIns="90000" bIns="4680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r>
                  <a:rPr lang="zh-CN" sz="2000" b="1">
                    <a:latin typeface="微软雅黑"/>
                    <a:ea typeface="微软雅黑"/>
                  </a:rPr>
                  <a:t>胰管结石的治疗方法</a:t>
                </a:r>
                <a:endParaRPr lang="en-US" sz="2000" b="1">
                  <a:latin typeface="微软雅黑"/>
                  <a:ea typeface="微软雅黑"/>
                </a:endParaRPr>
              </a:p>
            </p:txBody>
          </p:sp>
        </p:grpSp>
        <p:grpSp>
          <p:nvGrpSpPr>
            <p:cNvPr id="111" name="组合 3"/>
            <p:cNvGrpSpPr/>
            <p:nvPr/>
          </p:nvGrpSpPr>
          <p:grpSpPr>
            <a:xfrm>
              <a:off x="660400" y="5033132"/>
              <a:ext cx="3395445" cy="831850"/>
              <a:chOff x="623911" y="4063666"/>
              <a:chExt cx="3395445" cy="831850"/>
            </a:xfrm>
          </p:grpSpPr>
          <p:sp>
            <p:nvSpPr>
              <p:cNvPr id="112" name="Tencent"/>
              <p:cNvSpPr txBox="1"/>
              <p:nvPr/>
            </p:nvSpPr>
            <p:spPr>
              <a:xfrm>
                <a:off x="623911" y="4063666"/>
                <a:ext cx="914400" cy="831850"/>
              </a:xfrm>
              <a:prstGeom prst="rect">
                <a:avLst/>
              </a:prstGeom>
              <a:noFill/>
            </p:spPr>
            <p:txBody>
              <a:bodyPr wrap="none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sz="4800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04</a:t>
                </a:r>
                <a:endParaRPr/>
              </a:p>
            </p:txBody>
          </p:sp>
          <p:sp>
            <p:nvSpPr>
              <p:cNvPr id="1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425479" y="4276553"/>
                <a:ext cx="2593877" cy="393700"/>
              </a:xfrm>
              <a:prstGeom prst="rect">
                <a:avLst/>
              </a:prstGeom>
              <a:noFill/>
            </p:spPr>
            <p:txBody>
              <a:bodyPr wrap="square" lIns="90000" tIns="46800" rIns="90000" bIns="4680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r>
                  <a:rPr lang="zh-CN" sz="2000" b="1">
                    <a:latin typeface="微软雅黑"/>
                    <a:ea typeface="微软雅黑"/>
                  </a:rPr>
                  <a:t>胰管结石的护理措施</a:t>
                </a:r>
                <a:endParaRPr lang="en-US" sz="2000" b="1">
                  <a:latin typeface="微软雅黑"/>
                  <a:ea typeface="微软雅黑"/>
                </a:endParaRPr>
              </a:p>
            </p:txBody>
          </p:sp>
        </p:grpSp>
        <p:grpSp>
          <p:nvGrpSpPr>
            <p:cNvPr id="114" name="组合 3"/>
            <p:cNvGrpSpPr/>
            <p:nvPr/>
          </p:nvGrpSpPr>
          <p:grpSpPr>
            <a:xfrm>
              <a:off x="4433916" y="5033132"/>
              <a:ext cx="3395445" cy="831850"/>
              <a:chOff x="623911" y="4063666"/>
              <a:chExt cx="3395445" cy="831850"/>
            </a:xfrm>
          </p:grpSpPr>
          <p:sp>
            <p:nvSpPr>
              <p:cNvPr id="115" name="Tencent"/>
              <p:cNvSpPr txBox="1"/>
              <p:nvPr/>
            </p:nvSpPr>
            <p:spPr>
              <a:xfrm>
                <a:off x="623911" y="4063666"/>
                <a:ext cx="914400" cy="831850"/>
              </a:xfrm>
              <a:prstGeom prst="rect">
                <a:avLst/>
              </a:prstGeom>
              <a:noFill/>
            </p:spPr>
            <p:txBody>
              <a:bodyPr wrap="none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sz="4800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05</a:t>
                </a:r>
                <a:endParaRPr/>
              </a:p>
            </p:txBody>
          </p:sp>
          <p:sp>
            <p:nvSpPr>
              <p:cNvPr id="1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425479" y="4276553"/>
                <a:ext cx="2593877" cy="393700"/>
              </a:xfrm>
              <a:prstGeom prst="rect">
                <a:avLst/>
              </a:prstGeom>
              <a:noFill/>
            </p:spPr>
            <p:txBody>
              <a:bodyPr wrap="square" lIns="90000" tIns="46800" rIns="90000" bIns="4680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r>
                  <a:rPr lang="zh-CN" sz="2000" b="1">
                    <a:latin typeface="微软雅黑"/>
                    <a:ea typeface="微软雅黑"/>
                  </a:rPr>
                  <a:t>胰管结石的预防策略</a:t>
                </a:r>
                <a:endParaRPr lang="en-US" sz="2000" b="1">
                  <a:latin typeface="微软雅黑"/>
                  <a:ea typeface="微软雅黑"/>
                </a:endParaRPr>
              </a:p>
            </p:txBody>
          </p:sp>
        </p:grpSp>
      </p:grp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胰管结石概述及病因</a:t>
            </a:r>
            <a:endParaRPr/>
          </a:p>
        </p:txBody>
      </p:sp>
      <p:sp>
        <p:nvSpPr>
          <p:cNvPr id="14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5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5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胰管结石是指发生在胰腺导管内的结石</a:t>
                </a:r>
                <a:endParaRPr/>
              </a:p>
            </p:txBody>
          </p:sp>
          <p:sp>
            <p:nvSpPr>
              <p:cNvPr id="15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胰腺导管是连接胰腺和十二指肠的管道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石头物质沉积在导管内，导致管道狭窄或阻塞</a:t>
                </a:r>
                <a:endParaRPr/>
              </a:p>
            </p:txBody>
          </p:sp>
          <p:sp>
            <p:nvSpPr>
              <p:cNvPr id="15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5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6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胰管结石的分类</a:t>
                </a:r>
                <a:endParaRPr/>
              </a:p>
            </p:txBody>
          </p:sp>
          <p:sp>
            <p:nvSpPr>
              <p:cNvPr id="16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钙化性结石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：主要成分是钙盐，质地较硬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非钙化性结石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：主要成分是蛋白质、脂肪等有机物，质地较软</a:t>
                </a:r>
                <a:endParaRPr/>
              </a:p>
            </p:txBody>
          </p:sp>
          <p:sp>
            <p:nvSpPr>
              <p:cNvPr id="16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胰管结石的定义与分类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169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17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遗传因素：部分患者可能存在家族遗传倾向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71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17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饮食习惯：长期高脂肪、高蛋白饮食可能导致胰管结石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73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17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疾病因素：胰腺炎、胰腺囊性病变等疾病可能导致胰管结石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75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17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生活习惯：久坐、缺乏运动等不良生活习惯可能影响胰管结石的发生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胰管结石的发病原因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胰管结石的临床表现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181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182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腹痛：结石阻塞胰管，导致胰腺分泌物排泄受阻，引起剧烈腹痛</a:t>
                </a:r>
                <a:endParaRPr/>
              </a:p>
            </p:txBody>
          </p:sp>
          <p:cxnSp>
            <p:nvCxnSpPr>
              <p:cNvPr id="185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86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187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89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黄疸：结石阻塞胆总管，导致胆汁流入肠道受阻，出现黄疸</a:t>
                </a:r>
                <a:endParaRPr/>
              </a:p>
            </p:txBody>
          </p:sp>
        </p:grpSp>
        <p:grpSp>
          <p:nvGrpSpPr>
            <p:cNvPr id="191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192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94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消化不良：结石影响胰腺的正常功能，导致消化酶减少，出现消化不良、脂肪泻等症状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胰管结石的诊断方法</a:t>
            </a:r>
            <a:endParaRPr/>
          </a:p>
        </p:txBody>
      </p:sp>
      <p:sp>
        <p:nvSpPr>
          <p:cNvPr id="19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201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02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CT：可以显示胰腺、胰管及结石的形态、位置和大小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3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04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205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MRI：具有较高的软组织分辨率，可以清晰显示胰腺及胰管的解剖结构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6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07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08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超声：简便、无创，可以初步判断胰管结石的位置和大小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9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影像学检查在胰管结石诊断中的应用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内镜技术在胰管结石诊断中的应用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2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214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215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内镜超声（EUS）：可以在内镜下直接观察胰腺、胰管及结石的情况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6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17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218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胰管镜检查：可以直接进入胰管，观察结石的大小、形态和位置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9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血清淀粉酶：胰管结石可能导致血清淀粉酶升高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1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3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血清脂肪酶：胰管结石可能导致血清脂肪酶升高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1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肝功能检查：结石阻塞胆总管，可能导致肝功能异常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实验室检查在胰管结石诊断中的应用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胰管结石的治疗方法</a:t>
            </a:r>
            <a:endParaRPr/>
          </a:p>
        </p:txBody>
      </p:sp>
      <p:sp>
        <p:nvSpPr>
          <p:cNvPr id="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https://d.book118.com/818143063015006037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胰管结石护理PPT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2024-09-16T19:10:46.900</cp:lastPrinted>
  <dcterms:created xsi:type="dcterms:W3CDTF">2024-09-16T11:10:46Z</dcterms:created>
  <dcterms:modified xsi:type="dcterms:W3CDTF">2024-09-16T11:10:48Z</dcterms:modified>
</cp:coreProperties>
</file>