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27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8D8FA-9021-49AE-BE3A-2D1A862F8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A2AC8-D2CB-4B28-89E6-4BF3E66A9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267AD-FBD6-46E9-862D-EBE4FB028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B7F42-2BB5-404D-BD44-DFC7C9207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884B1B-37F6-4F20-92CA-402801E13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6B60F1-5A83-4E37-9E31-590AD6B1D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25229F-9D52-4795-8F5E-913F9AFE7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4DB07-0409-4FDB-8469-66967FD2A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DAD20-E8D2-4C96-BEC6-C8F4ED128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D3C49-9896-46A5-B8F6-7824632C0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5275F-7C07-45ED-8263-667E58E84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tags" Target="../tags/tag1.xml" /><Relationship Id="rId4" Type="http://schemas.openxmlformats.org/officeDocument/2006/relationships/image" Target="../media/image3.jpeg" /><Relationship Id="rId5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tags" Target="../tags/tag3.xml" /><Relationship Id="rId4" Type="http://schemas.openxmlformats.org/officeDocument/2006/relationships/tags" Target="../tags/tag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.xml" /><Relationship Id="rId3" Type="http://schemas.openxmlformats.org/officeDocument/2006/relationships/tags" Target="../tags/tag6.xml" /><Relationship Id="rId4" Type="http://schemas.openxmlformats.org/officeDocument/2006/relationships/tags" Target="../tags/tag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00221410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81710" y="107950"/>
            <a:ext cx="10515600" cy="1325563"/>
          </a:xfrm>
        </p:spPr>
        <p:txBody>
          <a:bodyPr/>
          <a:lstStyle/>
          <a:p>
            <a:pPr algn="ctr"/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苏武传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833120" y="1031240"/>
            <a:ext cx="10730865" cy="113030"/>
          </a:xfrm>
          <a:prstGeom prst="line">
            <a:avLst/>
          </a:prstGeom>
          <a:ln w="190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102" name="图片 101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811655" y="1144270"/>
            <a:ext cx="3890010" cy="54070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3" name="图片 102"/>
          <p:cNvPicPr/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14440" y="1144270"/>
            <a:ext cx="4502785" cy="548068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1345" y="169545"/>
            <a:ext cx="10515600" cy="1325563"/>
          </a:xfrm>
        </p:spPr>
        <p:txBody>
          <a:bodyPr/>
          <a:lstStyle/>
          <a:p>
            <a:pPr algn="ctr"/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苏武牧羊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1234440" y="1339850"/>
            <a:ext cx="10191115" cy="133985"/>
          </a:xfrm>
          <a:prstGeom prst="line">
            <a:avLst/>
          </a:prstGeom>
          <a:ln w="190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" name="内容占位符 3"/>
          <p:cNvSpPr/>
          <p:nvPr>
            <p:ph idx="1"/>
          </p:nvPr>
        </p:nvSpPr>
        <p:spPr>
          <a:xfrm>
            <a:off x="1280160" y="1495425"/>
            <a:ext cx="10145395" cy="435165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altLang="zh-CN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苏武留居匈奴十九年，持节不屈，其爱国忠贞的节</a:t>
            </a:r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>
              <a:buNone/>
            </a:pP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操不仅使其名著当时，且对后世产生深远影响。</a:t>
            </a:r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>
              <a:buNone/>
            </a:pPr>
            <a:r>
              <a:rPr lang="en-US" altLang="zh-CN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《汉书》赞其“使于四方，不辱君命” 。</a:t>
            </a:r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>
              <a:buNone/>
            </a:pP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“苏武牧羊”亦成为后世坚贞不屈的象征，体现了中</a:t>
            </a:r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>
              <a:buNone/>
            </a:pP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华民族忠君爱国，崇尚气节，秉持威武不屈、富贵不淫、</a:t>
            </a:r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>
              <a:buNone/>
            </a:pP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贫贱不移之人格精神的文化传统。</a:t>
            </a:r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497580" y="878205"/>
            <a:ext cx="8766810" cy="1325880"/>
          </a:xfrm>
        </p:spPr>
        <p:txBody>
          <a:bodyPr/>
          <a:lstStyle/>
          <a:p>
            <a:pPr algn="ctr"/>
            <a:r>
              <a:rPr lang="zh-CN" altLang="en-US" sz="4000" b="1">
                <a:latin typeface="宋体" panose="02010600030101010101" pitchFamily="2" charset="-122"/>
                <a:ea typeface="宋体" panose="02010600030101010101" pitchFamily="2" charset="-122"/>
              </a:rPr>
              <a:t>题苏武忠节图</a:t>
            </a:r>
            <a:b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</a:b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</a:rPr>
              <a:t>宋</a:t>
            </a:r>
            <a:r>
              <a:rPr lang="en-US" altLang="zh-CN" sz="360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</a:rPr>
              <a:t>文天祥</a:t>
            </a:r>
            <a:endParaRPr lang="zh-CN" altLang="en-US" sz="36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4907280" y="2266315"/>
            <a:ext cx="6125210" cy="51435"/>
          </a:xfrm>
          <a:prstGeom prst="line">
            <a:avLst/>
          </a:prstGeom>
          <a:ln w="190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" name="内容占位符 3"/>
          <p:cNvSpPr/>
          <p:nvPr>
            <p:ph idx="1"/>
          </p:nvPr>
        </p:nvSpPr>
        <p:spPr>
          <a:xfrm>
            <a:off x="4575810" y="2506345"/>
            <a:ext cx="7200265" cy="4351655"/>
          </a:xfrm>
        </p:spPr>
        <p:txBody>
          <a:bodyPr>
            <a:normAutofit/>
          </a:bodyPr>
          <a:lstStyle/>
          <a:p>
            <a:pPr marL="0" indent="0" algn="ctr">
              <a:buFont typeface="Wingdings" panose="05000000000000000000" charset="0"/>
              <a:buNone/>
            </a:pP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独伴羝羊海上游，相逢血泪向天流。</a:t>
            </a:r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 algn="ctr">
              <a:buFont typeface="Wingdings" panose="05000000000000000000" charset="0"/>
              <a:buNone/>
            </a:pP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忠贞已向生前定，老节须从死后休。</a:t>
            </a:r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 algn="ctr">
              <a:buFont typeface="Wingdings" panose="05000000000000000000" charset="0"/>
              <a:buNone/>
            </a:pP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不死未论生可喜，虽生何恨死堪忧。</a:t>
            </a:r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 algn="ctr">
              <a:buFont typeface="Wingdings" panose="05000000000000000000" charset="0"/>
              <a:buNone/>
            </a:pP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甘心卖国人何处，曾识苏公义胆不。</a:t>
            </a:r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05" name="图片 104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967740" y="158750"/>
            <a:ext cx="3046730" cy="525399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内容占位符 3"/>
          <p:cNvSpPr/>
          <p:nvPr>
            <p:custDataLst>
              <p:tags r:id="rId4"/>
            </p:custDataLst>
          </p:nvPr>
        </p:nvSpPr>
        <p:spPr>
          <a:xfrm>
            <a:off x="626110" y="5558155"/>
            <a:ext cx="4022090" cy="4470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" panose="05000000000000000000" charset="0"/>
              <a:buNone/>
            </a:pP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任伯年《苏武牧羊图》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1345" y="169545"/>
            <a:ext cx="10515600" cy="1325563"/>
          </a:xfrm>
        </p:spPr>
        <p:txBody>
          <a:bodyPr/>
          <a:lstStyle/>
          <a:p>
            <a:pPr algn="ctr"/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班固与《汉书》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1234440" y="1339850"/>
            <a:ext cx="10191115" cy="133985"/>
          </a:xfrm>
          <a:prstGeom prst="line">
            <a:avLst/>
          </a:prstGeom>
          <a:ln w="190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" name="内容占位符 3"/>
          <p:cNvSpPr/>
          <p:nvPr>
            <p:ph idx="1"/>
          </p:nvPr>
        </p:nvSpPr>
        <p:spPr>
          <a:xfrm>
            <a:off x="1280160" y="1495425"/>
            <a:ext cx="10145395" cy="435165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altLang="zh-CN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班固，字孟坚，扶风安陵人，东汉史学家，与司马</a:t>
            </a:r>
            <a:endParaRPr lang="zh-CN" sz="32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>
              <a:buNone/>
            </a:pPr>
            <a:r>
              <a:rPr lang="zh-CN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迁并称</a:t>
            </a:r>
            <a:r>
              <a:rPr lang="en-US" altLang="zh-CN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班马</a:t>
            </a:r>
            <a:r>
              <a:rPr lang="en-US" altLang="zh-CN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</a:t>
            </a: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>
              <a:buNone/>
            </a:pPr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>
              <a:buNone/>
            </a:pPr>
            <a:r>
              <a:rPr lang="en-US" altLang="zh-CN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《汉书》是我国第一部纪传体断代史，全面地展现</a:t>
            </a:r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>
              <a:buNone/>
            </a:pP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了西汉的景象和风貌。</a:t>
            </a:r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76835"/>
            <a:ext cx="10515600" cy="1325563"/>
          </a:xfrm>
        </p:spPr>
        <p:txBody>
          <a:bodyPr/>
          <a:lstStyle/>
          <a:p>
            <a:pPr algn="ctr"/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苏武传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1925955" y="1061720"/>
            <a:ext cx="8798560" cy="45720"/>
          </a:xfrm>
          <a:prstGeom prst="line">
            <a:avLst/>
          </a:prstGeom>
          <a:ln w="190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" name="内容占位符 3"/>
          <p:cNvSpPr/>
          <p:nvPr>
            <p:ph idx="1"/>
          </p:nvPr>
        </p:nvSpPr>
        <p:spPr>
          <a:xfrm>
            <a:off x="2329180" y="1402080"/>
            <a:ext cx="7769860" cy="4352290"/>
          </a:xfrm>
        </p:spPr>
        <p:txBody>
          <a:bodyPr>
            <a:normAutofit/>
          </a:bodyPr>
          <a:lstStyle/>
          <a:p>
            <a:pPr marL="0" indent="0" algn="l">
              <a:buFont typeface="Wingdings" panose="05000000000000000000" charset="0"/>
              <a:buNone/>
            </a:pPr>
            <a:r>
              <a:rPr lang="en-US" alt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  </a:t>
            </a: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班固的笔下，苏武是一个怎样的人，</a:t>
            </a:r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才能在历史长河中光辉璀璨？</a:t>
            </a:r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76835"/>
            <a:ext cx="10515600" cy="1325563"/>
          </a:xfrm>
        </p:spPr>
        <p:txBody>
          <a:bodyPr/>
          <a:lstStyle/>
          <a:p>
            <a:pPr algn="ctr"/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苏武传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1925955" y="1061720"/>
            <a:ext cx="8798560" cy="45720"/>
          </a:xfrm>
          <a:prstGeom prst="line">
            <a:avLst/>
          </a:prstGeom>
          <a:ln w="190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" name="内容占位符 3"/>
          <p:cNvSpPr/>
          <p:nvPr>
            <p:ph idx="1"/>
          </p:nvPr>
        </p:nvSpPr>
        <p:spPr>
          <a:xfrm>
            <a:off x="838200" y="1402715"/>
            <a:ext cx="10515600" cy="4351338"/>
          </a:xfrm>
        </p:spPr>
        <p:txBody>
          <a:bodyPr>
            <a:normAutofit/>
          </a:bodyPr>
          <a:lstStyle/>
          <a:p>
            <a:pPr algn="ctr">
              <a:buFont typeface="Wingdings" panose="05000000000000000000" charset="0"/>
              <a:buChar char="u"/>
            </a:pP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梳理脉络</a:t>
            </a:r>
            <a:r>
              <a:rPr lang="en-US" altLang="zh-CN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概括情节</a:t>
            </a:r>
            <a:endParaRPr lang="zh-CN" altLang="en-US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ctr">
              <a:buFont typeface="Wingdings" panose="05000000000000000000" charset="0"/>
              <a:buChar char="u"/>
            </a:pP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分析形象</a:t>
            </a:r>
            <a:r>
              <a:rPr lang="en-US" altLang="zh-CN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学习精神</a:t>
            </a:r>
            <a:endParaRPr lang="zh-CN" altLang="en-US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ctr">
              <a:buFont typeface="Wingdings" panose="05000000000000000000" charset="0"/>
              <a:buChar char="u"/>
            </a:pP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叙事艺术</a:t>
            </a:r>
            <a:r>
              <a:rPr lang="en-US" altLang="zh-CN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理解情志</a:t>
            </a:r>
            <a:endParaRPr lang="zh-CN" altLang="en-US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 algn="ctr">
              <a:buFont typeface="Wingdings" panose="05000000000000000000" charset="0"/>
              <a:buNone/>
            </a:pPr>
            <a:endParaRPr lang="zh-CN" altLang="en-US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76835"/>
            <a:ext cx="10515600" cy="1325563"/>
          </a:xfrm>
        </p:spPr>
        <p:txBody>
          <a:bodyPr/>
          <a:lstStyle/>
          <a:p>
            <a:pPr algn="ctr"/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学习任务一：梳理脉络</a:t>
            </a:r>
            <a:r>
              <a:rPr lang="en-US" altLang="zh-CN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概括情节</a:t>
            </a:r>
            <a:endParaRPr lang="zh-CN" altLang="en-US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1925955" y="1061720"/>
            <a:ext cx="8798560" cy="45720"/>
          </a:xfrm>
          <a:prstGeom prst="line">
            <a:avLst/>
          </a:prstGeom>
          <a:ln w="190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" name="内容占位符 3"/>
          <p:cNvSpPr/>
          <p:nvPr>
            <p:ph idx="1"/>
          </p:nvPr>
        </p:nvSpPr>
        <p:spPr>
          <a:xfrm>
            <a:off x="3420110" y="1402715"/>
            <a:ext cx="6153785" cy="4351655"/>
          </a:xfrm>
        </p:spPr>
        <p:txBody>
          <a:bodyPr>
            <a:normAutofit/>
          </a:bodyPr>
          <a:lstStyle/>
          <a:p>
            <a:pPr algn="l">
              <a:buFont typeface="Wingdings" panose="05000000000000000000" charset="0"/>
              <a:buChar char="Ø"/>
            </a:pPr>
            <a:r>
              <a:rPr lang="zh-CN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苏武为何入匈奴？</a:t>
            </a:r>
            <a:endParaRPr lang="zh-CN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buFont typeface="Wingdings" panose="05000000000000000000" charset="0"/>
              <a:buChar char="Ø"/>
            </a:pPr>
            <a:endParaRPr lang="zh-CN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buFont typeface="Wingdings" panose="05000000000000000000" charset="0"/>
              <a:buChar char="Ø"/>
            </a:pPr>
            <a:r>
              <a:rPr lang="zh-CN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有何遭遇？</a:t>
            </a:r>
            <a:endParaRPr lang="zh-CN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buFont typeface="Wingdings" panose="05000000000000000000" charset="0"/>
              <a:buChar char="Ø"/>
            </a:pPr>
            <a:endParaRPr lang="zh-CN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buFont typeface="Wingdings" panose="05000000000000000000" charset="0"/>
              <a:buChar char="Ø"/>
            </a:pPr>
            <a:r>
              <a:rPr lang="zh-CN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结局如何</a:t>
            </a:r>
            <a:endParaRPr lang="zh-CN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76835"/>
            <a:ext cx="10515600" cy="1325563"/>
          </a:xfrm>
        </p:spPr>
        <p:txBody>
          <a:bodyPr/>
          <a:lstStyle/>
          <a:p>
            <a:pPr algn="ctr"/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梳理脉络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概括情节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1925955" y="1061720"/>
            <a:ext cx="8798560" cy="45720"/>
          </a:xfrm>
          <a:prstGeom prst="line">
            <a:avLst/>
          </a:prstGeom>
          <a:ln w="190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" name="内容占位符 3"/>
          <p:cNvSpPr/>
          <p:nvPr>
            <p:ph idx="1"/>
          </p:nvPr>
        </p:nvSpPr>
        <p:spPr>
          <a:xfrm>
            <a:off x="2164715" y="1392555"/>
            <a:ext cx="3170555" cy="658495"/>
          </a:xfrm>
        </p:spPr>
        <p:txBody>
          <a:bodyPr>
            <a:normAutofit/>
          </a:bodyPr>
          <a:lstStyle/>
          <a:p>
            <a:pPr marL="0" indent="0" algn="l">
              <a:buFont typeface="Wingdings" panose="05000000000000000000" charset="0"/>
              <a:buNone/>
            </a:pPr>
            <a:r>
              <a:rPr lang="zh-CN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奉命出使</a:t>
            </a:r>
            <a:endParaRPr lang="zh-CN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5" name="右箭头 4"/>
          <p:cNvSpPr/>
          <p:nvPr/>
        </p:nvSpPr>
        <p:spPr>
          <a:xfrm>
            <a:off x="4311015" y="1648460"/>
            <a:ext cx="596265" cy="92710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内容占位符 3"/>
          <p:cNvSpPr/>
          <p:nvPr/>
        </p:nvSpPr>
        <p:spPr>
          <a:xfrm>
            <a:off x="5034280" y="1402715"/>
            <a:ext cx="3170555" cy="6584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Font typeface="Wingdings" panose="05000000000000000000" charset="0"/>
              <a:buNone/>
            </a:pPr>
            <a:r>
              <a:rPr lang="zh-CN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因变被扣</a:t>
            </a:r>
            <a:endParaRPr lang="zh-CN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7" name="右箭头 6"/>
          <p:cNvSpPr/>
          <p:nvPr/>
        </p:nvSpPr>
        <p:spPr>
          <a:xfrm>
            <a:off x="7180580" y="1658620"/>
            <a:ext cx="596265" cy="92710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内容占位符 3"/>
          <p:cNvSpPr/>
          <p:nvPr/>
        </p:nvSpPr>
        <p:spPr>
          <a:xfrm>
            <a:off x="7929880" y="1402715"/>
            <a:ext cx="3170555" cy="6584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Font typeface="Wingdings" panose="05000000000000000000" charset="0"/>
              <a:buNone/>
            </a:pPr>
            <a:r>
              <a:rPr lang="zh-CN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自杀殉汉</a:t>
            </a:r>
            <a:endParaRPr lang="zh-CN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9" name="右箭头 8"/>
          <p:cNvSpPr/>
          <p:nvPr/>
        </p:nvSpPr>
        <p:spPr>
          <a:xfrm>
            <a:off x="10076180" y="1658620"/>
            <a:ext cx="596265" cy="92710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内容占位符 3"/>
          <p:cNvSpPr/>
          <p:nvPr/>
        </p:nvSpPr>
        <p:spPr>
          <a:xfrm>
            <a:off x="2102485" y="2486660"/>
            <a:ext cx="3170555" cy="6584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Font typeface="Wingdings" panose="05000000000000000000" charset="0"/>
              <a:buNone/>
            </a:pPr>
            <a:r>
              <a:rPr lang="zh-CN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卫律劝降</a:t>
            </a:r>
            <a:endParaRPr lang="zh-CN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1" name="右箭头 10"/>
          <p:cNvSpPr/>
          <p:nvPr/>
        </p:nvSpPr>
        <p:spPr>
          <a:xfrm>
            <a:off x="4311015" y="2742565"/>
            <a:ext cx="596265" cy="92710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内容占位符 3"/>
          <p:cNvSpPr/>
          <p:nvPr/>
        </p:nvSpPr>
        <p:spPr>
          <a:xfrm>
            <a:off x="5034280" y="2486660"/>
            <a:ext cx="3170555" cy="6584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Font typeface="Wingdings" panose="05000000000000000000" charset="0"/>
              <a:buNone/>
            </a:pPr>
            <a:r>
              <a:rPr lang="zh-CN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幽置大窖</a:t>
            </a:r>
            <a:endParaRPr lang="zh-CN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3" name="右箭头 12"/>
          <p:cNvSpPr/>
          <p:nvPr/>
        </p:nvSpPr>
        <p:spPr>
          <a:xfrm>
            <a:off x="7180580" y="2742565"/>
            <a:ext cx="596265" cy="92710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内容占位符 3"/>
          <p:cNvSpPr/>
          <p:nvPr/>
        </p:nvSpPr>
        <p:spPr>
          <a:xfrm>
            <a:off x="7929880" y="2486660"/>
            <a:ext cx="3170555" cy="6584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Font typeface="Wingdings" panose="05000000000000000000" charset="0"/>
              <a:buNone/>
            </a:pPr>
            <a:r>
              <a:rPr lang="zh-CN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北海牧羊</a:t>
            </a:r>
            <a:endParaRPr lang="zh-CN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5" name="右箭头 14"/>
          <p:cNvSpPr/>
          <p:nvPr/>
        </p:nvSpPr>
        <p:spPr>
          <a:xfrm>
            <a:off x="10076180" y="2742565"/>
            <a:ext cx="596265" cy="92710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内容占位符 3"/>
          <p:cNvSpPr/>
          <p:nvPr/>
        </p:nvSpPr>
        <p:spPr>
          <a:xfrm>
            <a:off x="2164715" y="3726180"/>
            <a:ext cx="3170555" cy="6584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Font typeface="Wingdings" panose="05000000000000000000" charset="0"/>
              <a:buNone/>
            </a:pPr>
            <a:r>
              <a:rPr lang="zh-CN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李陵劝降</a:t>
            </a:r>
            <a:endParaRPr lang="zh-CN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7" name="右箭头 16"/>
          <p:cNvSpPr/>
          <p:nvPr/>
        </p:nvSpPr>
        <p:spPr>
          <a:xfrm>
            <a:off x="4311015" y="3982085"/>
            <a:ext cx="596265" cy="92710"/>
          </a:xfrm>
          <a:prstGeom prst="rightArrow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内容占位符 3"/>
          <p:cNvSpPr/>
          <p:nvPr/>
        </p:nvSpPr>
        <p:spPr>
          <a:xfrm>
            <a:off x="5034280" y="3700145"/>
            <a:ext cx="3170555" cy="6584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Font typeface="Wingdings" panose="05000000000000000000" charset="0"/>
              <a:buNone/>
            </a:pPr>
            <a:r>
              <a:rPr lang="zh-CN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获释归汉</a:t>
            </a:r>
            <a:endParaRPr lang="zh-CN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3" grpId="0"/>
      <p:bldP spid="12" grpId="0"/>
      <p:bldP spid="15" grpId="0"/>
      <p:bldP spid="14" grpId="0"/>
      <p:bldP spid="16" grpId="0"/>
      <p:bldP spid="17" grpId="0"/>
      <p:bldP spid="18" grpId="0"/>
      <p:bldP spid="4" grpId="0" build="p"/>
      <p:bldP spid="5" grpId="0"/>
      <p:bldP spid="7" grpId="0"/>
      <p:bldP spid="9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-61595"/>
            <a:ext cx="10515600" cy="1325563"/>
          </a:xfrm>
        </p:spPr>
        <p:txBody>
          <a:bodyPr/>
          <a:lstStyle/>
          <a:p>
            <a:pPr algn="ctr"/>
            <a:r>
              <a:rPr lang="zh-CN" sz="4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奉命出使（</a:t>
            </a:r>
            <a:r>
              <a:rPr lang="en-US" altLang="zh-CN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1</a:t>
            </a:r>
            <a:r>
              <a:rPr lang="zh-CN" sz="4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</a:t>
            </a:r>
            <a:endParaRPr lang="zh-CN" sz="40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1925955" y="928370"/>
            <a:ext cx="8798560" cy="45720"/>
          </a:xfrm>
          <a:prstGeom prst="line">
            <a:avLst/>
          </a:prstGeom>
          <a:ln w="190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" name="内容占位符 3"/>
          <p:cNvSpPr/>
          <p:nvPr>
            <p:ph idx="1"/>
          </p:nvPr>
        </p:nvSpPr>
        <p:spPr>
          <a:xfrm>
            <a:off x="1599565" y="1104900"/>
            <a:ext cx="10083165" cy="4649470"/>
          </a:xfrm>
        </p:spPr>
        <p:txBody>
          <a:bodyPr>
            <a:normAutofit/>
          </a:bodyPr>
          <a:lstStyle/>
          <a:p>
            <a:pPr algn="l">
              <a:buFont typeface="Wingdings" panose="05000000000000000000" charset="0"/>
              <a:buChar char="Ø"/>
            </a:pPr>
            <a:r>
              <a:rPr 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正音：栘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y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í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)</a:t>
            </a:r>
            <a:r>
              <a:rPr 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中厩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ji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ù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)</a:t>
            </a:r>
            <a:r>
              <a:rPr 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监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数（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shu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ò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)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通使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相当（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d</a:t>
            </a:r>
            <a:r>
              <a:rPr lang="zh-CN" altLang="en-US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à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ng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丈人行（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háng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algn="l">
              <a:buFont typeface="Wingdings" panose="05000000000000000000" charset="0"/>
              <a:buChar char="Ø"/>
            </a:pP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algn="l">
              <a:buFont typeface="Wingdings" panose="05000000000000000000" charset="0"/>
              <a:buChar char="Ø"/>
            </a:pP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句式：乃遣武以中郎将使持节送匈奴使留在汉者（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汉天子我丈人行也。（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武与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……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常惠等募士斥候百余人俱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9712325" y="2597785"/>
            <a:ext cx="19704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定语后置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8171815" y="3646805"/>
            <a:ext cx="60960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（</a:t>
            </a: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去</a:t>
            </a:r>
            <a:r>
              <a:rPr lang="en-US" altLang="zh-CN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</a:t>
            </a: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）</a:t>
            </a:r>
            <a:endParaRPr lang="zh-CN" altLang="en-US" sz="2800" b="1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581775" y="3124835"/>
            <a:ext cx="141478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判断句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9826625" y="3646805"/>
            <a:ext cx="141478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省略句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-61595"/>
            <a:ext cx="10515600" cy="1325563"/>
          </a:xfrm>
        </p:spPr>
        <p:txBody>
          <a:bodyPr/>
          <a:lstStyle/>
          <a:p>
            <a:pPr algn="ctr"/>
            <a:r>
              <a:rPr lang="zh-CN" sz="4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因变被扣（</a:t>
            </a:r>
            <a:r>
              <a:rPr lang="en-US" altLang="zh-CN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2-3</a:t>
            </a:r>
            <a:r>
              <a:rPr lang="zh-CN" sz="4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</a:t>
            </a:r>
            <a:endParaRPr lang="zh-CN" sz="40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1925955" y="928370"/>
            <a:ext cx="8798560" cy="45720"/>
          </a:xfrm>
          <a:prstGeom prst="line">
            <a:avLst/>
          </a:prstGeom>
          <a:ln w="190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" name="内容占位符 3"/>
          <p:cNvSpPr/>
          <p:nvPr>
            <p:ph idx="1"/>
          </p:nvPr>
        </p:nvSpPr>
        <p:spPr>
          <a:xfrm>
            <a:off x="1599565" y="1104900"/>
            <a:ext cx="10083165" cy="4649470"/>
          </a:xfrm>
        </p:spPr>
        <p:txBody>
          <a:bodyPr>
            <a:normAutofit/>
          </a:bodyPr>
          <a:lstStyle/>
          <a:p>
            <a:pPr algn="l">
              <a:buFont typeface="Wingdings" panose="05000000000000000000" charset="0"/>
              <a:buChar char="Ø"/>
            </a:pPr>
            <a:r>
              <a:rPr 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正音：以状语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(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y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ù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)</a:t>
            </a:r>
            <a:r>
              <a:rPr 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武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重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(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zh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òng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)</a:t>
            </a:r>
            <a:r>
              <a:rPr 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负国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左伊秩訾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z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ī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)</a:t>
            </a:r>
            <a:endParaRPr lang="en-US" altLang="zh-CN">
              <a:latin typeface="宋体" panose="02010600030101010101" pitchFamily="2" charset="-122"/>
              <a:ea typeface="宋体" panose="02010600030101010101" pitchFamily="2" charset="-122"/>
              <a:cs typeface="Arial" pitchFamily="34" charset="0"/>
              <a:sym typeface="+mn-ea"/>
            </a:endParaRPr>
          </a:p>
          <a:p>
            <a:pPr algn="l">
              <a:buFont typeface="Wingdings" panose="05000000000000000000" charset="0"/>
              <a:buChar char="Ø"/>
            </a:pPr>
            <a:endParaRPr lang="en-US" altLang="zh-CN">
              <a:latin typeface="宋体" panose="02010600030101010101" pitchFamily="2" charset="-122"/>
              <a:ea typeface="宋体" panose="02010600030101010101" pitchFamily="2" charset="-122"/>
              <a:cs typeface="Arial" pitchFamily="34" charset="0"/>
              <a:sym typeface="+mn-ea"/>
            </a:endParaRPr>
          </a:p>
          <a:p>
            <a:pPr algn="l">
              <a:buFont typeface="Wingdings" panose="05000000000000000000" charset="0"/>
              <a:buChar char="Ø"/>
            </a:pP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句式：见犯乃死（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即谋单于，何以复加？（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algn="l">
              <a:buFont typeface="Wingdings" panose="05000000000000000000" charset="0"/>
              <a:buChar char="Ø"/>
            </a:pP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一词多义：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方欲</a:t>
            </a:r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发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使送武等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      </a:t>
            </a:r>
            <a:r>
              <a:rPr 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单于子弟</a:t>
            </a:r>
            <a:r>
              <a:rPr 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发</a:t>
            </a:r>
            <a:r>
              <a:rPr 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兵与战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恐前语</a:t>
            </a:r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发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endParaRPr lang="zh-CN" altLang="en-US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742815" y="2075815"/>
            <a:ext cx="19704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被动句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880225" y="2597785"/>
            <a:ext cx="170243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宾语前置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10" name="左大括号 9"/>
          <p:cNvSpPr/>
          <p:nvPr/>
        </p:nvSpPr>
        <p:spPr>
          <a:xfrm>
            <a:off x="3467100" y="3582670"/>
            <a:ext cx="287655" cy="1821180"/>
          </a:xfrm>
          <a:prstGeom prst="leftBrac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>
            <p:custDataLst>
              <p:tags r:id="rId2"/>
            </p:custDataLst>
          </p:nvPr>
        </p:nvSpPr>
        <p:spPr>
          <a:xfrm>
            <a:off x="7973695" y="3582670"/>
            <a:ext cx="170243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派遣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3"/>
            </p:custDataLst>
          </p:nvPr>
        </p:nvSpPr>
        <p:spPr>
          <a:xfrm>
            <a:off x="7973695" y="4104640"/>
            <a:ext cx="170243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发动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4"/>
            </p:custDataLst>
          </p:nvPr>
        </p:nvSpPr>
        <p:spPr>
          <a:xfrm>
            <a:off x="8056245" y="4626610"/>
            <a:ext cx="170243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暴露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-61595"/>
            <a:ext cx="10515600" cy="1325563"/>
          </a:xfrm>
        </p:spPr>
        <p:txBody>
          <a:bodyPr/>
          <a:lstStyle/>
          <a:p>
            <a:pPr algn="ctr"/>
            <a:r>
              <a:rPr lang="zh-CN" sz="4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因变被扣（</a:t>
            </a:r>
            <a:r>
              <a:rPr lang="en-US" altLang="zh-CN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2-3</a:t>
            </a:r>
            <a:r>
              <a:rPr lang="zh-CN" sz="4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</a:t>
            </a:r>
            <a:endParaRPr lang="zh-CN" sz="40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1925955" y="928370"/>
            <a:ext cx="8798560" cy="45720"/>
          </a:xfrm>
          <a:prstGeom prst="line">
            <a:avLst/>
          </a:prstGeom>
          <a:ln w="190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" name="内容占位符 3"/>
          <p:cNvSpPr/>
          <p:nvPr>
            <p:ph idx="1"/>
          </p:nvPr>
        </p:nvSpPr>
        <p:spPr>
          <a:xfrm>
            <a:off x="1599565" y="1104900"/>
            <a:ext cx="10083165" cy="4649470"/>
          </a:xfrm>
        </p:spPr>
        <p:txBody>
          <a:bodyPr>
            <a:normAutofit/>
          </a:bodyPr>
          <a:lstStyle/>
          <a:p>
            <a:pPr algn="l">
              <a:buFont typeface="Wingdings" panose="05000000000000000000" charset="0"/>
              <a:buChar char="Ø"/>
            </a:pP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一词多义：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      </a:t>
            </a:r>
            <a:r>
              <a:rPr 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幸蒙其赏赐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      </a:t>
            </a:r>
            <a:r>
              <a:rPr 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妇女无所幸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故幸来告良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endParaRPr lang="zh-CN" altLang="en-US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10" name="左大括号 9"/>
          <p:cNvSpPr/>
          <p:nvPr/>
        </p:nvSpPr>
        <p:spPr>
          <a:xfrm>
            <a:off x="3179445" y="1607820"/>
            <a:ext cx="287655" cy="1821180"/>
          </a:xfrm>
          <a:prstGeom prst="leftBrac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文本框 10"/>
          <p:cNvSpPr txBox="1"/>
          <p:nvPr>
            <p:custDataLst>
              <p:tags r:id="rId2"/>
            </p:custDataLst>
          </p:nvPr>
        </p:nvSpPr>
        <p:spPr>
          <a:xfrm>
            <a:off x="6862445" y="1504950"/>
            <a:ext cx="170243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希望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3"/>
            </p:custDataLst>
          </p:nvPr>
        </p:nvSpPr>
        <p:spPr>
          <a:xfrm>
            <a:off x="6353810" y="2129155"/>
            <a:ext cx="170243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宠幸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4"/>
            </p:custDataLst>
          </p:nvPr>
        </p:nvSpPr>
        <p:spPr>
          <a:xfrm>
            <a:off x="6646545" y="2557780"/>
            <a:ext cx="170243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幸亏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-61595"/>
            <a:ext cx="10515600" cy="1325563"/>
          </a:xfrm>
        </p:spPr>
        <p:txBody>
          <a:bodyPr/>
          <a:lstStyle/>
          <a:p>
            <a:pPr algn="ctr"/>
            <a:r>
              <a:rPr lang="zh-CN" sz="4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自杀殉汉（</a:t>
            </a:r>
            <a:r>
              <a:rPr lang="en-US" altLang="zh-CN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3-4</a:t>
            </a:r>
            <a:r>
              <a:rPr lang="zh-CN" sz="4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</a:t>
            </a:r>
            <a:endParaRPr lang="zh-CN" sz="40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1925955" y="928370"/>
            <a:ext cx="8798560" cy="45720"/>
          </a:xfrm>
          <a:prstGeom prst="line">
            <a:avLst/>
          </a:prstGeom>
          <a:ln w="190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" name="内容占位符 3"/>
          <p:cNvSpPr/>
          <p:nvPr>
            <p:ph idx="1"/>
          </p:nvPr>
        </p:nvSpPr>
        <p:spPr>
          <a:xfrm>
            <a:off x="1599565" y="1104900"/>
            <a:ext cx="10083165" cy="4649470"/>
          </a:xfrm>
        </p:spPr>
        <p:txBody>
          <a:bodyPr>
            <a:normAutofit/>
          </a:bodyPr>
          <a:lstStyle/>
          <a:p>
            <a:pPr algn="l">
              <a:buFont typeface="Wingdings" panose="05000000000000000000" charset="0"/>
              <a:buChar char="Ø"/>
            </a:pPr>
            <a:r>
              <a:rPr 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正音：置煴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(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y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ūn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)</a:t>
            </a:r>
            <a:r>
              <a:rPr 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火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舆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y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ú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)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归营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收系（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x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</a:rPr>
              <a:t>ì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）张胜</a:t>
            </a:r>
            <a:endParaRPr lang="en-US" altLang="zh-CN">
              <a:latin typeface="宋体" panose="02010600030101010101" pitchFamily="2" charset="-122"/>
              <a:ea typeface="宋体" panose="02010600030101010101" pitchFamily="2" charset="-122"/>
              <a:cs typeface="Arial" pitchFamily="34" charset="0"/>
              <a:sym typeface="+mn-ea"/>
            </a:endParaRPr>
          </a:p>
          <a:p>
            <a:pPr algn="l">
              <a:buFont typeface="Wingdings" panose="05000000000000000000" charset="0"/>
              <a:buChar char="Ø"/>
            </a:pPr>
            <a:endParaRPr lang="en-US" altLang="zh-CN">
              <a:latin typeface="宋体" panose="02010600030101010101" pitchFamily="2" charset="-122"/>
              <a:ea typeface="宋体" panose="02010600030101010101" pitchFamily="2" charset="-122"/>
              <a:cs typeface="Arial" pitchFamily="34" charset="0"/>
              <a:sym typeface="+mn-ea"/>
            </a:endParaRPr>
          </a:p>
          <a:p>
            <a:pPr algn="l">
              <a:buFont typeface="Wingdings" panose="05000000000000000000" charset="0"/>
              <a:buChar char="Ø"/>
            </a:pP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通假字：蹈其背以出血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     </a:t>
            </a:r>
            <a:endParaRPr lang="zh-CN" altLang="en-US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477000" y="2075815"/>
            <a:ext cx="19704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“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蹈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”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同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“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搯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”</a:t>
            </a:r>
            <a:endParaRPr lang="en-US" altLang="zh-CN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-61595"/>
            <a:ext cx="10515600" cy="1325563"/>
          </a:xfrm>
        </p:spPr>
        <p:txBody>
          <a:bodyPr/>
          <a:lstStyle/>
          <a:p>
            <a:pPr algn="ctr"/>
            <a:r>
              <a:rPr lang="zh-CN" sz="4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卫律劝降（</a:t>
            </a:r>
            <a:r>
              <a:rPr lang="en-US" altLang="zh-CN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5</a:t>
            </a:r>
            <a:r>
              <a:rPr lang="zh-CN" sz="4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</a:t>
            </a:r>
            <a:endParaRPr lang="zh-CN" sz="40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1925955" y="928370"/>
            <a:ext cx="8798560" cy="45720"/>
          </a:xfrm>
          <a:prstGeom prst="line">
            <a:avLst/>
          </a:prstGeom>
          <a:ln w="190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" name="内容占位符 3"/>
          <p:cNvSpPr/>
          <p:nvPr>
            <p:ph idx="1"/>
          </p:nvPr>
        </p:nvSpPr>
        <p:spPr>
          <a:xfrm>
            <a:off x="1374140" y="1104900"/>
            <a:ext cx="10308590" cy="5544185"/>
          </a:xfrm>
        </p:spPr>
        <p:txBody>
          <a:bodyPr>
            <a:normAutofit fontScale="90000"/>
          </a:bodyPr>
          <a:lstStyle/>
          <a:p>
            <a:pPr algn="l">
              <a:buFont typeface="Wingdings" panose="05000000000000000000" charset="0"/>
              <a:buChar char="Ø"/>
            </a:pPr>
            <a:r>
              <a:rPr 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正音：当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(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d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āng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)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相坐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膏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g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ào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)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草野</a:t>
            </a:r>
            <a:endParaRPr lang="en-US" altLang="zh-CN">
              <a:latin typeface="宋体" panose="02010600030101010101" pitchFamily="2" charset="-122"/>
              <a:ea typeface="宋体" panose="02010600030101010101" pitchFamily="2" charset="-122"/>
              <a:cs typeface="Arial" pitchFamily="34" charset="0"/>
              <a:sym typeface="+mn-ea"/>
            </a:endParaRPr>
          </a:p>
          <a:p>
            <a:pPr algn="l">
              <a:buFont typeface="Wingdings" panose="05000000000000000000" charset="0"/>
              <a:buChar char="Ø"/>
            </a:pP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通假字：畔主背亲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algn="l">
              <a:buFont typeface="Wingdings" panose="05000000000000000000" charset="0"/>
              <a:buChar char="Ø"/>
            </a:pP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algn="l">
              <a:buFont typeface="Wingdings" panose="05000000000000000000" charset="0"/>
              <a:buChar char="Ø"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句式：为降虏于蛮夷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algn="l">
              <a:buFont typeface="Wingdings" panose="05000000000000000000" charset="0"/>
              <a:buChar char="Ø"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一词多义：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欲</a:t>
            </a:r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因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此时降武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       </a:t>
            </a:r>
            <a:r>
              <a:rPr 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君</a:t>
            </a:r>
            <a:r>
              <a:rPr 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因</a:t>
            </a:r>
            <a:r>
              <a:rPr 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我降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       </a:t>
            </a:r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因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厚赂单于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endParaRPr lang="zh-CN" altLang="en-US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   </a:t>
            </a:r>
            <a:endParaRPr lang="zh-CN" altLang="en-US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866640" y="1554480"/>
            <a:ext cx="19704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“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畔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”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同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“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叛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”</a:t>
            </a:r>
            <a:endParaRPr lang="en-US" altLang="zh-CN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10" name="左大括号 9"/>
          <p:cNvSpPr/>
          <p:nvPr>
            <p:custDataLst>
              <p:tags r:id="rId2"/>
            </p:custDataLst>
          </p:nvPr>
        </p:nvSpPr>
        <p:spPr>
          <a:xfrm>
            <a:off x="2943225" y="4046220"/>
            <a:ext cx="380365" cy="1101725"/>
          </a:xfrm>
          <a:prstGeom prst="leftBrace">
            <a:avLst>
              <a:gd name="adj1" fmla="val 158278"/>
              <a:gd name="adj2" fmla="val 50000"/>
            </a:avLst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5147310" y="2440305"/>
            <a:ext cx="257746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介词结构后置</a:t>
            </a:r>
            <a:endParaRPr lang="zh-CN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7103110" y="4809490"/>
            <a:ext cx="19704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于是，就</a:t>
            </a:r>
            <a:endParaRPr lang="zh-CN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5"/>
            </p:custDataLst>
          </p:nvPr>
        </p:nvSpPr>
        <p:spPr>
          <a:xfrm>
            <a:off x="6683375" y="4287520"/>
            <a:ext cx="19704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通过</a:t>
            </a:r>
            <a:endParaRPr lang="zh-CN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6"/>
            </p:custDataLst>
          </p:nvPr>
        </p:nvSpPr>
        <p:spPr>
          <a:xfrm>
            <a:off x="6683375" y="3848100"/>
            <a:ext cx="19704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趁机</a:t>
            </a:r>
            <a:endParaRPr lang="zh-CN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-61595"/>
            <a:ext cx="10515600" cy="1325563"/>
          </a:xfrm>
        </p:spPr>
        <p:txBody>
          <a:bodyPr/>
          <a:lstStyle/>
          <a:p>
            <a:pPr algn="ctr"/>
            <a:r>
              <a:rPr lang="zh-CN" sz="4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幽置大窖</a:t>
            </a:r>
            <a:r>
              <a:rPr lang="en-US" altLang="zh-CN" sz="4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</a:t>
            </a:r>
            <a:r>
              <a:rPr lang="zh-CN" altLang="en-US" sz="4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北海牧羊</a:t>
            </a:r>
            <a:r>
              <a:rPr lang="zh-CN" sz="4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6</a:t>
            </a:r>
            <a:r>
              <a:rPr lang="zh-CN" sz="4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</a:t>
            </a:r>
            <a:endParaRPr lang="zh-CN" sz="40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1925955" y="928370"/>
            <a:ext cx="8798560" cy="45720"/>
          </a:xfrm>
          <a:prstGeom prst="line">
            <a:avLst/>
          </a:prstGeom>
          <a:ln w="190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" name="内容占位符 3"/>
          <p:cNvSpPr/>
          <p:nvPr>
            <p:ph idx="1"/>
          </p:nvPr>
        </p:nvSpPr>
        <p:spPr>
          <a:xfrm>
            <a:off x="1599565" y="1104900"/>
            <a:ext cx="10083165" cy="4649470"/>
          </a:xfrm>
        </p:spPr>
        <p:txBody>
          <a:bodyPr>
            <a:normAutofit fontScale="90000" lnSpcReduction="10000"/>
          </a:bodyPr>
          <a:lstStyle/>
          <a:p>
            <a:pPr algn="l">
              <a:buFont typeface="Wingdings" panose="05000000000000000000" charset="0"/>
              <a:buChar char="Ø"/>
            </a:pPr>
            <a:r>
              <a:rPr 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正音：啮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ni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è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)</a:t>
            </a:r>
            <a:r>
              <a:rPr 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雪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与旃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zh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ā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n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)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毛并咽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y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à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n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)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之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en-US" altLang="zh-CN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廪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lǐn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)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食不至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节旄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m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á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o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)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尽落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纺缴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zhuó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) </a:t>
            </a:r>
            <a:endParaRPr lang="en-US" altLang="zh-CN">
              <a:latin typeface="宋体" panose="02010600030101010101" pitchFamily="2" charset="-122"/>
              <a:ea typeface="宋体" panose="02010600030101010101" pitchFamily="2" charset="-122"/>
              <a:cs typeface="Arial" pitchFamily="34" charset="0"/>
              <a:sym typeface="+mn-ea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       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檠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q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í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ng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)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弓弩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 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使牧羝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d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ī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) 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给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jǐ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)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其衣食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buFont typeface="Wingdings" panose="05000000000000000000" charset="0"/>
              <a:buChar char="Ø"/>
            </a:pPr>
            <a:endParaRPr lang="en-US" altLang="zh-CN">
              <a:latin typeface="宋体" panose="02010600030101010101" pitchFamily="2" charset="-122"/>
              <a:ea typeface="宋体" panose="02010600030101010101" pitchFamily="2" charset="-122"/>
              <a:cs typeface="Arial" pitchFamily="34" charset="0"/>
              <a:sym typeface="+mn-ea"/>
            </a:endParaRPr>
          </a:p>
          <a:p>
            <a:pPr algn="l">
              <a:buFont typeface="Wingdings" panose="05000000000000000000" charset="0"/>
              <a:buChar char="Ø"/>
            </a:pPr>
            <a:endParaRPr lang="en-US" altLang="zh-CN">
              <a:latin typeface="宋体" panose="02010600030101010101" pitchFamily="2" charset="-122"/>
              <a:ea typeface="宋体" panose="02010600030101010101" pitchFamily="2" charset="-122"/>
              <a:cs typeface="Arial" pitchFamily="34" charset="0"/>
              <a:sym typeface="+mn-ea"/>
            </a:endParaRPr>
          </a:p>
          <a:p>
            <a:pPr algn="l">
              <a:buFont typeface="Wingdings" panose="05000000000000000000" charset="0"/>
              <a:buChar char="Ø"/>
            </a:pP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通假字：掘野鼠去草实而食之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algn="l">
              <a:buFont typeface="Wingdings" panose="05000000000000000000" charset="0"/>
              <a:buChar char="Ø"/>
            </a:pP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endParaRPr lang="zh-CN" altLang="en-US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   </a:t>
            </a:r>
            <a:endParaRPr lang="zh-CN" altLang="en-US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2"/>
            </p:custDataLst>
          </p:nvPr>
        </p:nvSpPr>
        <p:spPr>
          <a:xfrm>
            <a:off x="6626225" y="3168650"/>
            <a:ext cx="19704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“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去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”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同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“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弆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”</a:t>
            </a:r>
            <a:endParaRPr lang="en-US" altLang="zh-CN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-61595"/>
            <a:ext cx="10515600" cy="1325563"/>
          </a:xfrm>
        </p:spPr>
        <p:txBody>
          <a:bodyPr/>
          <a:lstStyle/>
          <a:p>
            <a:pPr algn="ctr"/>
            <a:r>
              <a:rPr lang="zh-CN" sz="4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李陵劝降（</a:t>
            </a:r>
            <a:r>
              <a:rPr lang="en-US" altLang="zh-CN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7-8</a:t>
            </a:r>
            <a:r>
              <a:rPr lang="zh-CN" sz="4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</a:t>
            </a:r>
            <a:endParaRPr lang="zh-CN" sz="40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1925955" y="928370"/>
            <a:ext cx="8798560" cy="45720"/>
          </a:xfrm>
          <a:prstGeom prst="line">
            <a:avLst/>
          </a:prstGeom>
          <a:ln w="190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" name="内容占位符 3"/>
          <p:cNvSpPr/>
          <p:nvPr>
            <p:ph idx="1"/>
          </p:nvPr>
        </p:nvSpPr>
        <p:spPr>
          <a:xfrm>
            <a:off x="1599565" y="1104900"/>
            <a:ext cx="10083165" cy="5636895"/>
          </a:xfrm>
        </p:spPr>
        <p:txBody>
          <a:bodyPr>
            <a:normAutofit lnSpcReduction="10000"/>
          </a:bodyPr>
          <a:lstStyle/>
          <a:p>
            <a:pPr algn="l">
              <a:buFont typeface="Wingdings" panose="05000000000000000000" charset="0"/>
              <a:buChar char="Ø"/>
            </a:pPr>
            <a:r>
              <a:rPr 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正音：劾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hé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)</a:t>
            </a:r>
            <a:r>
              <a:rPr 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大不敬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宦骑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q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í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)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饮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yǐn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)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药而死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en-US" altLang="zh-CN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      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斧钺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yu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è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)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汤镬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hu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ò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)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喟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ku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ì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)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然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沾衿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（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j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ī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n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Arial" pitchFamily="34" charset="0"/>
                <a:sym typeface="+mn-ea"/>
              </a:rPr>
              <a:t>)</a:t>
            </a:r>
            <a:endParaRPr lang="en-US" altLang="zh-CN">
              <a:latin typeface="宋体" panose="02010600030101010101" pitchFamily="2" charset="-122"/>
              <a:ea typeface="宋体" panose="02010600030101010101" pitchFamily="2" charset="-122"/>
              <a:cs typeface="Arial" pitchFamily="34" charset="0"/>
              <a:sym typeface="+mn-ea"/>
            </a:endParaRPr>
          </a:p>
          <a:p>
            <a:pPr algn="l">
              <a:buFont typeface="Wingdings" panose="05000000000000000000" charset="0"/>
              <a:buChar char="Ø"/>
            </a:pPr>
            <a:endParaRPr lang="en-US" altLang="zh-CN">
              <a:latin typeface="宋体" panose="02010600030101010101" pitchFamily="2" charset="-122"/>
              <a:ea typeface="宋体" panose="02010600030101010101" pitchFamily="2" charset="-122"/>
              <a:cs typeface="Arial" pitchFamily="34" charset="0"/>
              <a:sym typeface="+mn-ea"/>
            </a:endParaRPr>
          </a:p>
          <a:p>
            <a:pPr algn="l">
              <a:buFont typeface="Wingdings" panose="05000000000000000000" charset="0"/>
              <a:buChar char="Ø"/>
            </a:pP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通假字：空自苦亡人之地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信义安所见乎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决去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algn="l">
              <a:buFont typeface="Wingdings" panose="05000000000000000000" charset="0"/>
              <a:buChar char="Ø"/>
            </a:pP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algn="l">
              <a:buFont typeface="Wingdings" panose="05000000000000000000" charset="0"/>
              <a:buChar char="Ø"/>
            </a:pP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古今异义：皆为陛下所</a:t>
            </a:r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成就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）</a:t>
            </a:r>
            <a:endParaRPr lang="en-US" altLang="zh-CN"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      </a:t>
            </a:r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明年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扶辇下</a:t>
            </a:r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除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）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endParaRPr lang="zh-CN" altLang="en-US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   </a:t>
            </a:r>
            <a:endParaRPr lang="zh-CN" altLang="en-US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2"/>
            </p:custDataLst>
          </p:nvPr>
        </p:nvSpPr>
        <p:spPr>
          <a:xfrm>
            <a:off x="6461125" y="2448560"/>
            <a:ext cx="19704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“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亡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”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同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“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无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”</a:t>
            </a:r>
            <a:endParaRPr lang="en-US" altLang="zh-CN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176010" y="2907030"/>
            <a:ext cx="19704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“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见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”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同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“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现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”</a:t>
            </a:r>
            <a:endParaRPr lang="en-US" altLang="zh-CN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6910705" y="4260215"/>
            <a:ext cx="19704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栽培，提拔</a:t>
            </a:r>
            <a:endParaRPr lang="zh-CN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6982460" y="4782185"/>
            <a:ext cx="19704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第二年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6910705" y="5211445"/>
            <a:ext cx="19704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宫殿的台阶</a:t>
            </a:r>
            <a:endParaRPr lang="zh-CN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7"/>
            </p:custDataLst>
          </p:nvPr>
        </p:nvSpPr>
        <p:spPr>
          <a:xfrm>
            <a:off x="6257925" y="3354705"/>
            <a:ext cx="19704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“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决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”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同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“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诀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”</a:t>
            </a:r>
            <a:endParaRPr lang="en-US" altLang="zh-CN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6" grpId="0"/>
      <p:bldP spid="8" grpId="0"/>
      <p:bldP spid="9" grpId="0"/>
      <p:bldP spid="10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-61595"/>
            <a:ext cx="10515600" cy="1325563"/>
          </a:xfrm>
        </p:spPr>
        <p:txBody>
          <a:bodyPr/>
          <a:lstStyle/>
          <a:p>
            <a:pPr algn="ctr"/>
            <a:r>
              <a:rPr lang="zh-CN" sz="4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获释归汉（</a:t>
            </a:r>
            <a:r>
              <a:rPr lang="en-US" altLang="zh-CN" sz="32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9-10</a:t>
            </a:r>
            <a:r>
              <a:rPr lang="zh-CN" sz="40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）</a:t>
            </a:r>
            <a:endParaRPr lang="zh-CN" sz="40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1925955" y="928370"/>
            <a:ext cx="8798560" cy="45720"/>
          </a:xfrm>
          <a:prstGeom prst="line">
            <a:avLst/>
          </a:prstGeom>
          <a:ln w="190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" name="内容占位符 3"/>
          <p:cNvSpPr/>
          <p:nvPr>
            <p:ph idx="1"/>
          </p:nvPr>
        </p:nvSpPr>
        <p:spPr>
          <a:xfrm>
            <a:off x="1599565" y="1104900"/>
            <a:ext cx="10083165" cy="5636895"/>
          </a:xfrm>
        </p:spPr>
        <p:txBody>
          <a:bodyPr>
            <a:normAutofit/>
          </a:bodyPr>
          <a:lstStyle/>
          <a:p>
            <a:pPr algn="l">
              <a:buFont typeface="Wingdings" panose="05000000000000000000" charset="0"/>
              <a:buChar char="Ø"/>
            </a:pP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通假字：前以降及物故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  <a:p>
            <a:pPr algn="l">
              <a:buFont typeface="Wingdings" panose="05000000000000000000" charset="0"/>
              <a:buChar char="Ø"/>
            </a:pP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重要词语：如惠语以</a:t>
            </a:r>
            <a:r>
              <a:rPr lang="zh-CN" altLang="en-US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让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单于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）</a:t>
            </a:r>
            <a:endParaRPr lang="en-US" altLang="zh-CN"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      </a:t>
            </a:r>
            <a:r>
              <a:rPr 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谢</a:t>
            </a:r>
            <a:r>
              <a:rPr lang="zh-CN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汉使曰</a:t>
            </a:r>
            <a:r>
              <a:rPr lang="en-US" altLang="zh-CN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</a:t>
            </a:r>
            <a:r>
              <a:rPr lang="en-US" altLang="zh-CN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（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       </a:t>
            </a: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）</a:t>
            </a:r>
            <a:endParaRPr lang="zh-CN" altLang="en-US"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  <a:p>
            <a:pPr marL="0" indent="0" algn="l">
              <a:buFont typeface="Wingdings" panose="05000000000000000000" charset="0"/>
              <a:buNone/>
            </a:pPr>
            <a:r>
              <a:rPr lang="zh-CN" altLang="en-US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                  </a:t>
            </a:r>
            <a:r>
              <a:rPr lang="en-US" altLang="zh-CN"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                 </a:t>
            </a:r>
            <a:endParaRPr lang="zh-CN" altLang="en-US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2"/>
            </p:custDataLst>
          </p:nvPr>
        </p:nvSpPr>
        <p:spPr>
          <a:xfrm>
            <a:off x="6104255" y="1060450"/>
            <a:ext cx="19704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“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以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”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同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“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已</a:t>
            </a:r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”</a:t>
            </a:r>
            <a:endParaRPr lang="en-US" altLang="zh-CN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3"/>
            </p:custDataLst>
          </p:nvPr>
        </p:nvSpPr>
        <p:spPr>
          <a:xfrm>
            <a:off x="6848475" y="2140585"/>
            <a:ext cx="19704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责备</a:t>
            </a:r>
            <a:endParaRPr lang="zh-CN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5829935" y="2600325"/>
            <a:ext cx="19704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 </a:t>
            </a:r>
            <a:r>
              <a:rPr lang="zh-CN" altLang="en-US" sz="28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Arial" pitchFamily="34" charset="0"/>
                <a:sym typeface="+mn-ea"/>
              </a:rPr>
              <a:t>道歉</a:t>
            </a:r>
            <a:endParaRPr lang="zh-CN" altLang="en-US" sz="28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cs typeface="Arial" pitchFamily="3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8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76835"/>
            <a:ext cx="10515600" cy="1325563"/>
          </a:xfrm>
        </p:spPr>
        <p:txBody>
          <a:bodyPr/>
          <a:lstStyle/>
          <a:p>
            <a:pPr algn="ctr"/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苏武的形象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1925955" y="1061720"/>
            <a:ext cx="8798560" cy="45720"/>
          </a:xfrm>
          <a:prstGeom prst="line">
            <a:avLst/>
          </a:prstGeom>
          <a:ln w="190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" name="内容占位符 3"/>
          <p:cNvSpPr/>
          <p:nvPr>
            <p:ph idx="1"/>
          </p:nvPr>
        </p:nvSpPr>
        <p:spPr>
          <a:xfrm>
            <a:off x="694055" y="1475105"/>
            <a:ext cx="10515600" cy="4351338"/>
          </a:xfrm>
        </p:spPr>
        <p:txBody>
          <a:bodyPr>
            <a:normAutofit/>
          </a:bodyPr>
          <a:lstStyle/>
          <a:p>
            <a:pPr marL="0" indent="0" algn="ctr">
              <a:buFont typeface="Wingdings" panose="05000000000000000000" charset="0"/>
              <a:buNone/>
            </a:pP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卫律劝降</a:t>
            </a:r>
            <a:endParaRPr lang="zh-CN" altLang="en-US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 algn="ctr">
              <a:buFont typeface="Wingdings" panose="05000000000000000000" charset="0"/>
              <a:buNone/>
            </a:pPr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李陵劝降</a:t>
            </a:r>
            <a:endParaRPr lang="zh-CN" altLang="en-US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76835"/>
            <a:ext cx="10515600" cy="1325563"/>
          </a:xfrm>
        </p:spPr>
        <p:txBody>
          <a:bodyPr/>
          <a:lstStyle/>
          <a:p>
            <a:pPr algn="ctr"/>
            <a:r>
              <a:rPr lang="zh-CN" altLang="en-US" sz="3200">
                <a:latin typeface="宋体" panose="02010600030101010101" pitchFamily="2" charset="-122"/>
                <a:ea typeface="宋体" panose="02010600030101010101" pitchFamily="2" charset="-122"/>
              </a:rPr>
              <a:t>学习任务二：比较两次劝降，完成表格</a:t>
            </a:r>
            <a:endParaRPr lang="zh-CN" altLang="en-US" sz="32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1925955" y="1061720"/>
            <a:ext cx="8798560" cy="45720"/>
          </a:xfrm>
          <a:prstGeom prst="line">
            <a:avLst/>
          </a:prstGeom>
          <a:ln w="190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" name="内容占位符 3"/>
          <p:cNvSpPr/>
          <p:nvPr>
            <p:ph idx="1"/>
          </p:nvPr>
        </p:nvSpPr>
        <p:spPr>
          <a:xfrm>
            <a:off x="838200" y="1402715"/>
            <a:ext cx="10515600" cy="4351338"/>
          </a:xfrm>
        </p:spPr>
        <p:txBody>
          <a:bodyPr>
            <a:normAutofit/>
          </a:bodyPr>
          <a:lstStyle/>
          <a:p>
            <a:pPr marL="0" indent="0" algn="ctr">
              <a:buFont typeface="Wingdings" panose="05000000000000000000" charset="0"/>
              <a:buNone/>
            </a:pPr>
            <a:endParaRPr lang="zh-CN" altLang="en-US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 algn="ctr">
              <a:buFont typeface="Wingdings" panose="05000000000000000000" charset="0"/>
              <a:buNone/>
            </a:pPr>
            <a:endParaRPr lang="zh-CN" altLang="en-US" sz="36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1694180" y="1402080"/>
          <a:ext cx="9098280" cy="44710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74570"/>
                <a:gridCol w="2274570"/>
                <a:gridCol w="2274570"/>
                <a:gridCol w="2274570"/>
              </a:tblGrid>
              <a:tr h="149034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/>
                        <a:t>人物</a:t>
                      </a: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/>
                        <a:t>语言、动作</a:t>
                      </a: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/>
                        <a:t>方式</a:t>
                      </a: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/>
                        <a:t>苏武的反应</a:t>
                      </a:r>
                      <a:endParaRPr lang="zh-CN" altLang="en-US" sz="2800"/>
                    </a:p>
                  </a:txBody>
                  <a:tcPr anchor="ctr"/>
                </a:tc>
              </a:tr>
              <a:tr h="149034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/>
                        <a:t>卫律</a:t>
                      </a: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800"/>
                    </a:p>
                  </a:txBody>
                  <a:tcPr anchor="ctr"/>
                </a:tc>
              </a:tr>
              <a:tr h="1490345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800"/>
                        <a:t>李陵</a:t>
                      </a: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8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 sz="280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76835"/>
            <a:ext cx="10515600" cy="1325563"/>
          </a:xfrm>
        </p:spPr>
        <p:txBody>
          <a:bodyPr/>
          <a:lstStyle/>
          <a:p>
            <a:pPr algn="ctr"/>
            <a:r>
              <a:rPr lang="zh-CN" altLang="en-US" sz="3600">
                <a:latin typeface="宋体" panose="02010600030101010101" pitchFamily="2" charset="-122"/>
                <a:ea typeface="宋体" panose="02010600030101010101" pitchFamily="2" charset="-122"/>
              </a:rPr>
              <a:t>卫律劝降</a:t>
            </a:r>
            <a:endParaRPr lang="zh-CN" altLang="en-US" sz="3600"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 flipV="1">
            <a:off x="1925955" y="1061720"/>
            <a:ext cx="8798560" cy="45720"/>
          </a:xfrm>
          <a:prstGeom prst="line">
            <a:avLst/>
          </a:prstGeom>
          <a:ln w="19050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" name="内容占位符 3"/>
          <p:cNvSpPr/>
          <p:nvPr>
            <p:ph idx="1"/>
          </p:nvPr>
        </p:nvSpPr>
        <p:spPr>
          <a:xfrm>
            <a:off x="2000250" y="1475105"/>
            <a:ext cx="9209405" cy="4351655"/>
          </a:xfrm>
        </p:spPr>
        <p:txBody>
          <a:bodyPr>
            <a:normAutofit/>
          </a:bodyPr>
          <a:lstStyle/>
          <a:p>
            <a:pPr algn="l">
              <a:buFont typeface="Wingdings" panose="05000000000000000000" charset="0"/>
              <a:buChar char="Ø"/>
            </a:pP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劝降的时机：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zh-CN" altLang="en-US">
                <a:solidFill>
                  <a:srgbClr val="FFFF00"/>
                </a:solidFill>
                <a:highlight>
                  <a:srgbClr val="0000FF"/>
                </a:highlight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会论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虞常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</a:t>
            </a:r>
            <a:endParaRPr lang="en-US" altLang="zh-CN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buFont typeface="Wingdings" panose="05000000000000000000" charset="0"/>
              <a:buChar char="Ø"/>
            </a:pPr>
            <a:endParaRPr lang="en-US" altLang="zh-CN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buFont typeface="Wingdings" panose="05000000000000000000" charset="0"/>
              <a:buChar char="Ø"/>
            </a:pP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第一步：剑斩虞常</a:t>
            </a:r>
            <a:endParaRPr lang="zh-CN" altLang="en-US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buFont typeface="Wingdings" panose="05000000000000000000" charset="0"/>
              <a:buChar char="Ø"/>
            </a:pP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第二步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汉使张胜谋杀单于近臣，当死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”“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举剑欲击之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</a:t>
            </a:r>
            <a:endParaRPr lang="en-US" altLang="zh-CN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buFont typeface="Wingdings" panose="05000000000000000000" charset="0"/>
              <a:buChar char="Ø"/>
            </a:pP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第三步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副有罪，当相坐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”“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举剑拟之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</a:t>
            </a:r>
            <a:endParaRPr lang="en-US" altLang="zh-CN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l">
              <a:buFont typeface="Wingdings" panose="05000000000000000000" charset="0"/>
              <a:buChar char="Ø"/>
            </a:pPr>
            <a:endParaRPr lang="en-US" altLang="zh-CN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5" name="内容占位符 3"/>
          <p:cNvSpPr/>
          <p:nvPr/>
        </p:nvSpPr>
        <p:spPr>
          <a:xfrm>
            <a:off x="1774825" y="4693285"/>
            <a:ext cx="9578975" cy="1349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" panose="05000000000000000000" charset="0"/>
              <a:buNone/>
            </a:pPr>
            <a:r>
              <a:rPr lang="zh-CN" altLang="en-US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苏武的反应：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zh-CN" altLang="en-US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武不动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”“</a:t>
            </a:r>
            <a:r>
              <a:rPr lang="zh-CN" altLang="en-US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本无谋，又非亲属，何谓相坐</a:t>
            </a:r>
            <a:r>
              <a:rPr lang="en-US" altLang="zh-CN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</a:t>
            </a:r>
            <a:endParaRPr lang="en-US" altLang="zh-CN">
              <a:solidFill>
                <a:srgbClr val="FF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https://d.book118.com/825002214104011124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TABLE_ENDDRAG_ORIGIN_RECT" val="716*352"/>
  <p:tag name="TABLE_ENDDRAG_RECT" val="133*110*716*352"/>
</p:tagLst>
</file>

<file path=ppt/tags/tag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6">
      <vt:lpstr>Arial</vt:lpstr>
      <vt:lpstr>Calibri</vt:lpstr>
      <vt:lpstr>微软雅黑</vt:lpstr>
      <vt:lpstr>宋体</vt:lpstr>
      <vt:lpstr>Wingdings</vt:lpstr>
      <vt:lpstr>Office Theme</vt:lpstr>
      <vt:lpstr>苏武传</vt:lpstr>
      <vt:lpstr>苏武牧羊</vt:lpstr>
      <vt:lpstr>题苏武忠节图宋 文天祥</vt:lpstr>
      <vt:lpstr>班固与《汉书》</vt:lpstr>
      <vt:lpstr>苏武传</vt:lpstr>
      <vt:lpstr>苏武传</vt:lpstr>
      <vt:lpstr>学习任务一：梳理脉络 概括情节</vt:lpstr>
      <vt:lpstr>梳理脉络 概括情节</vt:lpstr>
      <vt:lpstr>奉命出使（1）</vt:lpstr>
      <vt:lpstr>因变被扣（2-3）</vt:lpstr>
      <vt:lpstr>因变被扣（2-3）</vt:lpstr>
      <vt:lpstr>自杀殉汉（3-4）</vt:lpstr>
      <vt:lpstr>卫律劝降（5）</vt:lpstr>
      <vt:lpstr>幽置大窖 北海牧羊（6）</vt:lpstr>
      <vt:lpstr>李陵劝降（7-8）</vt:lpstr>
      <vt:lpstr>获释归汉（9-10）</vt:lpstr>
      <vt:lpstr>苏武的形象</vt:lpstr>
      <vt:lpstr>学习任务二：比较两次劝降，完成表格</vt:lpstr>
      <vt:lpstr>卫律劝降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2024-09-28T11:36:43.152</cp:lastPrinted>
  <dcterms:created xsi:type="dcterms:W3CDTF">2024-09-28T03:36:43Z</dcterms:created>
  <dcterms:modified xsi:type="dcterms:W3CDTF">2024-09-28T03:36:45Z</dcterms:modified>
</cp:coreProperties>
</file>