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ARGKK+MS-UIGothic"/>
      <p:regular r:id="rId18"/>
    </p:embeddedFont>
    <p:embeddedFont>
      <p:font typeface="GKQGRA+WWBWKQ+MicrosoftYaHei-Bold"/>
      <p:regular r:id="rId19"/>
    </p:embeddedFont>
    <p:embeddedFont>
      <p:font typeface="NITRCJ+DFFNDU+ArialMT"/>
      <p:regular r:id="rId20"/>
    </p:embeddedFont>
    <p:embeddedFont>
      <p:font typeface="VERMWT+JODAAM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44E54-27A0-4DFB-AE4E-EB22BB9FE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885CE-7017-442B-9334-0634533EF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76F9E-38FE-4825-9F85-ECFE5F41F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1C785-068F-4E22-910B-F7FB86E02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5BEFB-7693-4D8B-8092-96C7F03AB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D4FC4E-A11E-4E32-88F5-F1EE7F000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47391-D497-4F3F-BF02-58A9818D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618C9-FA6C-47AD-9037-915AB2B96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386A9-4D6C-4E84-B4A4-218708AF6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DCB2B-5BDC-4851-8961-BACA32165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F8A38-F891-420D-8F7E-FC39B780E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2001321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10614" y="1741959"/>
            <a:ext cx="11464384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0AF57"/>
                </a:solidFill>
                <a:latin typeface="KARGKK+MS-UIGothic"/>
                <a:cs typeface="KARGKK+MS-UIGothic"/>
              </a:rPr>
              <a:t>无菌粉</a:t>
            </a:r>
            <a:r>
              <a:rPr sz="5150" spc="18">
                <a:solidFill>
                  <a:srgbClr val="00AF57"/>
                </a:solidFill>
                <a:latin typeface="SimSun"/>
                <a:cs typeface="SimSun"/>
              </a:rPr>
              <a:t>针剂</a:t>
            </a:r>
            <a:r>
              <a:rPr sz="5150" spc="20">
                <a:solidFill>
                  <a:srgbClr val="00AF57"/>
                </a:solidFill>
                <a:latin typeface="KARGKK+MS-UIGothic"/>
                <a:cs typeface="KARGKK+MS-UIGothic"/>
              </a:rPr>
              <a:t>分装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过</a:t>
            </a:r>
            <a:r>
              <a:rPr sz="5150" spc="20">
                <a:solidFill>
                  <a:srgbClr val="00AF57"/>
                </a:solidFill>
                <a:latin typeface="KARGKK+MS-UIGothic"/>
                <a:cs typeface="KARGKK+MS-UIGothic"/>
              </a:rPr>
              <a:t>程的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验证</a:t>
            </a:r>
            <a:r>
              <a:rPr sz="5150" spc="18">
                <a:solidFill>
                  <a:srgbClr val="00AF57"/>
                </a:solidFill>
                <a:latin typeface="GKQGRA+WWBWKQ+MicrosoftYaHei-Bold"/>
                <a:cs typeface="GKQGRA+WWBWKQ+MicrosoftYaHei-Bold"/>
              </a:rPr>
              <a:t>jie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AF57"/>
                </a:solidFill>
                <a:latin typeface="KARGKK+MS-UIGothic"/>
                <a:cs typeface="KARGK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NITRCJ+DFFNDU+ArialMT"/>
                <a:cs typeface="NITRCJ+DFFNDU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KARGKK+MS-UIGothic"/>
                <a:cs typeface="KARGKK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NITRCJ+DFFNDU+ArialMT"/>
                <a:cs typeface="NITRCJ+DFFNDU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验证</a:t>
            </a:r>
            <a:r>
              <a:rPr sz="2400">
                <a:solidFill>
                  <a:srgbClr val="59AE93"/>
                </a:solidFill>
                <a:latin typeface="KARGKK+MS-UIGothic"/>
                <a:cs typeface="KARGKK+MS-UIGothic"/>
              </a:rPr>
              <a:t>准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NITRCJ+DFFNDU+ArialMT"/>
                <a:cs typeface="NITRCJ+DFFNDU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验证实</a:t>
            </a:r>
            <a:r>
              <a:rPr sz="2400">
                <a:solidFill>
                  <a:srgbClr val="59AE93"/>
                </a:solidFill>
                <a:latin typeface="KARGKK+MS-UIGothic"/>
                <a:cs typeface="KARGKK+MS-UIGothic"/>
              </a:rPr>
              <a:t>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2795328" cy="18813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NITRCJ+DFFNDU+ArialMT"/>
                <a:cs typeface="NITRCJ+DFFNDU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验证结</a:t>
            </a:r>
            <a:r>
              <a:rPr sz="2400">
                <a:solidFill>
                  <a:srgbClr val="59AE93"/>
                </a:solidFill>
                <a:latin typeface="KARGKK+MS-UIGothic"/>
                <a:cs typeface="KARGKK+MS-UIGothic"/>
              </a:rPr>
              <a:t>果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59AE93"/>
                </a:solidFill>
                <a:latin typeface="KARGKK+MS-UIGothic"/>
                <a:cs typeface="KARGKK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NITRCJ+DFFNDU+ArialMT"/>
                <a:cs typeface="NITRCJ+DFFNDU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59AE93"/>
                </a:solidFill>
                <a:latin typeface="KARGKK+MS-UIGothic"/>
                <a:cs typeface="KARGKK+MS-UIGothic"/>
              </a:rPr>
              <a:t>与展望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NITRCJ+DFFNDU+ArialMT"/>
                <a:cs typeface="NITRCJ+DFFNDU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KARGKK+MS-UIGothic"/>
                <a:cs typeface="KARGKK+MS-UIGothic"/>
              </a:rPr>
              <a:t>参考文献与附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GKQGRA+WWBWKQ+MicrosoftYaHei-Bold"/>
                <a:cs typeface="GKQGRA+WWBWK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KARGKK+MS-UIGothic"/>
                <a:cs typeface="KARGKK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什么是无菌粉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针剂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分装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验证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无菌粉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针剂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分装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无菌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针剂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行全面的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估，以确保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该过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程能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安全、有效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地生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出符合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KARGKK+MS-UIGothic"/>
                <a:cs typeface="KARGKK+MS-UIGothic"/>
              </a:rPr>
              <a:t>品。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该验证过</a:t>
            </a:r>
            <a:r>
              <a:rPr sz="1350">
                <a:solidFill>
                  <a:srgbClr val="FFFFFF"/>
                </a:solidFill>
                <a:latin typeface="KARGKK+MS-UIGothic"/>
                <a:cs typeface="KARGKK+MS-UIGothic"/>
              </a:rPr>
              <a:t>程旨在确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KARGKK+MS-UIGothic"/>
                <a:cs typeface="KARGKK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FFFFF"/>
                </a:solidFill>
                <a:latin typeface="KARGKK+MS-UIGothic"/>
                <a:cs typeface="KARGKK+MS-UIGothic"/>
              </a:rPr>
              <a:t>程的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KARGKK+MS-UIGothic"/>
                <a:cs typeface="KARGKK+MS-UIGothic"/>
              </a:rPr>
              <a:t>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ARGKK+MS-UIGothic"/>
                <a:cs typeface="KARGKK+MS-UIGothic"/>
              </a:rPr>
              <a:t>性和可靠性，以及确保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KARGKK+MS-UIGothic"/>
                <a:cs typeface="KARGKK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KARGKK+MS-UIGothic"/>
                <a:cs typeface="KARGKK+MS-UIGothic"/>
              </a:rPr>
              <a:t>量的一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ARGKK+MS-UIGothic"/>
                <a:cs typeface="KARGKK+MS-UIGothic"/>
              </a:rPr>
              <a:t>致性。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8867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什么要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行无菌粉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针剂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分装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验证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58414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无菌粉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针剂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分装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是保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证药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量和安全的关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键环节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过验证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和解决生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程中可能出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品受到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染、交叉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染、降解等影响，确保患者使用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品的安全性和有效性。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8849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过验证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可以提高生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程的效率和成本控制，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业带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来更多的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4485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无菌粉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针剂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分装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验证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的流程和内容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无菌粉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针剂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分装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主要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6538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ERMWT+JODAAM+MicrosoftYaHei"/>
                <a:cs typeface="VERMWT+JODAAM+MicrosoftYaHei"/>
              </a:rPr>
              <a:t>1. 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验证计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划：明确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目的、范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、人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等，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并准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和材料。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ERMWT+JODAAM+MicrosoftYaHei"/>
                <a:cs typeface="VERMWT+JODAAM+MicrosoftYaHei"/>
              </a:rPr>
              <a:t>2. 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安装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调试设备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分装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行全面的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调试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，确保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其正常运行和符合生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要求。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包括以下流程和内容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4485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无菌粉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针剂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分装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验证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的流程和内容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KQGRA+WWBWKQ+MicrosoftYaHei-Bold"/>
                <a:cs typeface="GKQGRA+WWBWK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KQGRA+WWBWKQ+MicrosoftYaHei-Bold"/>
                <a:cs typeface="GKQGRA+WWBWK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KQGRA+WWBWKQ+MicrosoftYaHei-Bold"/>
                <a:cs typeface="GKQGRA+WWBWK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71526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GKQGRA+WWBWKQ+MicrosoftYaHei-Bold"/>
                <a:cs typeface="GKQGRA+WWBWKQ+MicrosoftYaHei-Bold"/>
              </a:rPr>
              <a:t>3.</a:t>
            </a:r>
            <a:r>
              <a:rPr sz="2000" spc="95">
                <a:solidFill>
                  <a:srgbClr val="59AE93"/>
                </a:solidFill>
                <a:latin typeface="GKQGRA+WWBWKQ+MicrosoftYaHei-Bold"/>
                <a:cs typeface="GKQGRA+WWBWKQ+MicrosoftYaHei-Bold"/>
              </a:rPr>
              <a:t> </a:t>
            </a:r>
            <a:r>
              <a:rPr sz="2000" spc="25">
                <a:solidFill>
                  <a:srgbClr val="59AE93"/>
                </a:solidFill>
                <a:latin typeface="KARGKK+MS-UIGothic"/>
                <a:cs typeface="KARGKK+MS-UIGothic"/>
              </a:rPr>
              <a:t>准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备</a:t>
            </a:r>
            <a:r>
              <a:rPr sz="2000" spc="25">
                <a:solidFill>
                  <a:srgbClr val="59AE93"/>
                </a:solidFill>
                <a:latin typeface="KARGKK+MS-UIGothic"/>
                <a:cs typeface="KARGKK+MS-UIGothic"/>
              </a:rPr>
              <a:t>物料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71526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GKQGRA+WWBWKQ+MicrosoftYaHei-Bold"/>
                <a:cs typeface="GKQGRA+WWBWKQ+MicrosoftYaHei-Bold"/>
              </a:rPr>
              <a:t>4.</a:t>
            </a:r>
            <a:r>
              <a:rPr sz="2000" spc="95">
                <a:solidFill>
                  <a:srgbClr val="59AE93"/>
                </a:solidFill>
                <a:latin typeface="GKQGRA+WWBWKQ+MicrosoftYaHei-Bold"/>
                <a:cs typeface="GKQGRA+WWBWKQ+MicrosoftYaHei-Bold"/>
              </a:rPr>
              <a:t> </a:t>
            </a:r>
            <a:r>
              <a:rPr sz="2000" spc="25">
                <a:solidFill>
                  <a:srgbClr val="59AE93"/>
                </a:solidFill>
                <a:latin typeface="KARGKK+MS-UIGothic"/>
                <a:cs typeface="KARGKK+MS-UIGothic"/>
              </a:rPr>
              <a:t>生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产样</a:t>
            </a:r>
            <a:r>
              <a:rPr sz="2000">
                <a:solidFill>
                  <a:srgbClr val="59AE93"/>
                </a:solidFill>
                <a:latin typeface="KARGKK+MS-UIGothic"/>
                <a:cs typeface="KARGKK+MS-UIGothic"/>
              </a:rPr>
              <a:t>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71526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GKQGRA+WWBWKQ+MicrosoftYaHei-Bold"/>
                <a:cs typeface="GKQGRA+WWBWKQ+MicrosoftYaHei-Bold"/>
              </a:rPr>
              <a:t>5.</a:t>
            </a:r>
            <a:r>
              <a:rPr sz="2000" spc="95">
                <a:solidFill>
                  <a:srgbClr val="59AE93"/>
                </a:solidFill>
                <a:latin typeface="GKQGRA+WWBWKQ+MicrosoftYaHei-Bold"/>
                <a:cs typeface="GKQGRA+WWBWKQ+MicrosoftYaHei-Bold"/>
              </a:rPr>
              <a:t> 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进</a:t>
            </a:r>
            <a:r>
              <a:rPr sz="2000" spc="23">
                <a:solidFill>
                  <a:srgbClr val="59AE93"/>
                </a:solidFill>
                <a:latin typeface="KARGKK+MS-UIGothic"/>
                <a:cs typeface="KARGKK+MS-UIGothic"/>
              </a:rPr>
              <a:t>行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检验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无菌粉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针剂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的原料、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料、包装材料等，并确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保其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量和合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定的生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和方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法，生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一定数量的无菌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针剂样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品。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对样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行全面的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，包括外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、含量、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定性等指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，确保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其符合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4485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无菌粉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针剂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分装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验证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的流程和内容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59AE93"/>
                </a:solidFill>
                <a:latin typeface="GKQGRA+WWBWKQ+MicrosoftYaHei-Bold"/>
                <a:cs typeface="GKQGRA+WWBWKQ+MicrosoftYaHei-Bold"/>
              </a:rPr>
              <a:t>6.</a:t>
            </a:r>
            <a:r>
              <a:rPr sz="2300" spc="110">
                <a:solidFill>
                  <a:srgbClr val="59AE93"/>
                </a:solidFill>
                <a:latin typeface="GKQGRA+WWBWKQ+MicrosoftYaHei-Bold"/>
                <a:cs typeface="GKQGRA+WWBWKQ+MicrosoftYaHei-Bold"/>
              </a:rPr>
              <a:t> </a:t>
            </a:r>
            <a:r>
              <a:rPr sz="2300" spc="25">
                <a:solidFill>
                  <a:srgbClr val="59AE93"/>
                </a:solidFill>
                <a:latin typeface="KARGKK+MS-UIGothic"/>
                <a:cs typeface="KARGKK+MS-UIGothic"/>
              </a:rPr>
              <a:t>分析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59AE93"/>
                </a:solidFill>
                <a:latin typeface="KARGKK+MS-UIGothic"/>
                <a:cs typeface="KARGKK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程和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行全面的分析和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估，包括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的运行状况、物料的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性、生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定性等，以及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量指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是否符合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准要求。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7050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59AE93"/>
                </a:solidFill>
                <a:latin typeface="GKQGRA+WWBWKQ+MicrosoftYaHei-Bold"/>
                <a:cs typeface="GKQGRA+WWBWKQ+MicrosoftYaHei-Bold"/>
              </a:rPr>
              <a:t>7.</a:t>
            </a:r>
            <a:r>
              <a:rPr sz="2300" spc="110">
                <a:solidFill>
                  <a:srgbClr val="59AE93"/>
                </a:solidFill>
                <a:latin typeface="GKQGRA+WWBWKQ+MicrosoftYaHei-Bold"/>
                <a:cs typeface="GKQGRA+WWBWKQ+MicrosoftYaHei-Bold"/>
              </a:rPr>
              <a:t> 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总结报</a:t>
            </a:r>
            <a:r>
              <a:rPr sz="2300">
                <a:solidFill>
                  <a:srgbClr val="59AE93"/>
                </a:solidFill>
                <a:latin typeface="KARGKK+MS-UIGothic"/>
                <a:cs typeface="KARGKK+MS-UIGothic"/>
              </a:rPr>
              <a:t>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验证结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总结报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告，明确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是否通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针对发现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提出改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措施和建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，将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验证结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案存档，作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的依据和参考。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GKQGRA+WWBWKQ+MicrosoftYaHei-Bold"/>
                <a:cs typeface="GKQGRA+WWBWK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验证</a:t>
            </a:r>
            <a:r>
              <a:rPr sz="5150" spc="25">
                <a:solidFill>
                  <a:srgbClr val="00AF57"/>
                </a:solidFill>
                <a:latin typeface="KARGKK+MS-UIGothic"/>
                <a:cs typeface="KARGKK+MS-UIGothic"/>
              </a:rPr>
              <a:t>准</a:t>
            </a:r>
            <a:r>
              <a:rPr sz="5150">
                <a:solidFill>
                  <a:srgbClr val="00AF57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确定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验证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的目的和范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，明确需要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程和特性。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1267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数据的收集、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分析和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划和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表，明确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的步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0000"/>
                </a:solidFill>
                <a:latin typeface="KARGKK+MS-UIGothic"/>
                <a:cs typeface="KARGKK+MS-UIGothic"/>
              </a:rPr>
              <a:t>和要求。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备验证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所需的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和材料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无菌粉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针剂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分装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、原料、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包装材料等必要的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和材料。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检查设备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和材料的性能和精度，</a:t>
            </a:r>
          </a:p>
          <a:p>
            <a:pPr marL="381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确保其符合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消毒用品，确保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和</a:t>
            </a:r>
          </a:p>
          <a:p>
            <a:pPr marL="571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境的清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洁卫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确定取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方法和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检验标</a:t>
            </a:r>
            <a:r>
              <a:rPr sz="3000">
                <a:solidFill>
                  <a:srgbClr val="59AE93"/>
                </a:solidFill>
                <a:latin typeface="KARGKK+MS-UIGothic"/>
                <a:cs typeface="KARGKK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确定取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方法和抽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方案，确保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品的代表性和可靠性。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确定无菌性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准和方法，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确定各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检验项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准操作流程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和判定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57420" y="4915908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包括微生物限度、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菌内毒素等</a:t>
            </a:r>
          </a:p>
          <a:p>
            <a:pPr marL="857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检验项</a:t>
            </a:r>
            <a:r>
              <a:rPr sz="1500">
                <a:solidFill>
                  <a:srgbClr val="FFFFFF"/>
                </a:solidFill>
                <a:latin typeface="KARGKK+MS-UIGothic"/>
                <a:cs typeface="KARGKK+MS-UIGothic"/>
              </a:rPr>
              <a:t>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GKQGRA+WWBWKQ+MicrosoftYaHei-Bold"/>
                <a:cs typeface="GKQGRA+WWBWK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验证实</a:t>
            </a:r>
            <a:r>
              <a:rPr sz="5150">
                <a:solidFill>
                  <a:srgbClr val="00AF57"/>
                </a:solidFill>
                <a:latin typeface="KARGKK+MS-UIGothic"/>
                <a:cs typeface="KARGKK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https://d.book118.com/825020013214011114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KARGKK+MS-UIGothic</vt:lpstr>
      <vt:lpstr>SimSun</vt:lpstr>
      <vt:lpstr>GKQGRA+WWBWKQ+MicrosoftYaHei-Bold</vt:lpstr>
      <vt:lpstr>NITRCJ+DFFNDU+ArialMT</vt:lpstr>
      <vt:lpstr>Times New Roman</vt:lpstr>
      <vt:lpstr>VERMWT+JODAAM+MicrosoftYaHei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2024-09-21T17:59:56.934</cp:lastPrinted>
  <dcterms:created xsi:type="dcterms:W3CDTF">2024-09-21T09:59:56Z</dcterms:created>
  <dcterms:modified xsi:type="dcterms:W3CDTF">2024-09-21T09:59:58Z</dcterms:modified>
</cp:coreProperties>
</file>