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269C7-3224-4A4C-8885-CD7130C51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F59DE-B2A9-4DFE-A9BD-CC20A963F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2E4ED-7ED5-4B38-991E-B1E1AB8F1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27569-E4BD-444D-97AE-60E54FA99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ECFB21-925F-421A-B350-AE6B7A72C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3C15BA-F3F5-41E8-8C05-FDDEB5286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ADBD1E-1C46-49B4-9BBC-A068F610B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48EA4-4639-4102-810F-4E59E6EDA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380B5-EF69-48AF-9AC4-D566952D1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A680E-4636-4CF1-AA08-E8BB5E928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3BADF-D3E4-47C5-8C40-853F90B89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78852" y="739457"/>
            <a:ext cx="7340600" cy="11226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006666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006666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006666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006666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3200400" cy="6858000"/>
          </a:xfrm>
          <a:custGeom>
            <a:rect l="l" t="t" r="r" b="b"/>
            <a:pathLst>
              <a:path w="3200400" h="6858000">
                <a:moveTo>
                  <a:pt x="3200400" y="0"/>
                </a:moveTo>
                <a:lnTo>
                  <a:pt x="762000" y="0"/>
                </a:lnTo>
                <a:lnTo>
                  <a:pt x="457187" y="0"/>
                </a:lnTo>
                <a:lnTo>
                  <a:pt x="0" y="0"/>
                </a:lnTo>
                <a:lnTo>
                  <a:pt x="0" y="6858000"/>
                </a:lnTo>
                <a:lnTo>
                  <a:pt x="762000" y="6858000"/>
                </a:lnTo>
                <a:lnTo>
                  <a:pt x="762000" y="1057160"/>
                </a:lnTo>
                <a:lnTo>
                  <a:pt x="764794" y="1029893"/>
                </a:lnTo>
                <a:lnTo>
                  <a:pt x="775169" y="975131"/>
                </a:lnTo>
                <a:lnTo>
                  <a:pt x="796378" y="919988"/>
                </a:lnTo>
                <a:lnTo>
                  <a:pt x="828421" y="866254"/>
                </a:lnTo>
                <a:lnTo>
                  <a:pt x="870470" y="822502"/>
                </a:lnTo>
                <a:lnTo>
                  <a:pt x="922502" y="788720"/>
                </a:lnTo>
                <a:lnTo>
                  <a:pt x="1019162" y="762000"/>
                </a:lnTo>
                <a:lnTo>
                  <a:pt x="1060437" y="765175"/>
                </a:lnTo>
                <a:lnTo>
                  <a:pt x="3200400" y="762000"/>
                </a:lnTo>
                <a:lnTo>
                  <a:pt x="3200400" y="0"/>
                </a:lnTo>
                <a:close/>
              </a:path>
            </a:pathLst>
          </a:custGeom>
          <a:solidFill>
            <a:srgbClr val="99CC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228599" y="1981199"/>
            <a:ext cx="7391400" cy="319405"/>
          </a:xfrm>
          <a:custGeom>
            <a:rect l="l" t="t" r="r" b="b"/>
            <a:pathLst>
              <a:path w="7391400" h="319405">
                <a:moveTo>
                  <a:pt x="7391400" y="0"/>
                </a:moveTo>
                <a:lnTo>
                  <a:pt x="393700" y="0"/>
                </a:lnTo>
                <a:lnTo>
                  <a:pt x="380987" y="0"/>
                </a:lnTo>
                <a:lnTo>
                  <a:pt x="196850" y="0"/>
                </a:lnTo>
                <a:lnTo>
                  <a:pt x="144513" y="5702"/>
                </a:lnTo>
                <a:lnTo>
                  <a:pt x="97485" y="21793"/>
                </a:lnTo>
                <a:lnTo>
                  <a:pt x="57645" y="46736"/>
                </a:lnTo>
                <a:lnTo>
                  <a:pt x="26873" y="79019"/>
                </a:lnTo>
                <a:lnTo>
                  <a:pt x="7023" y="117132"/>
                </a:lnTo>
                <a:lnTo>
                  <a:pt x="0" y="159550"/>
                </a:lnTo>
                <a:lnTo>
                  <a:pt x="7023" y="201968"/>
                </a:lnTo>
                <a:lnTo>
                  <a:pt x="26873" y="240080"/>
                </a:lnTo>
                <a:lnTo>
                  <a:pt x="57645" y="272364"/>
                </a:lnTo>
                <a:lnTo>
                  <a:pt x="97485" y="297307"/>
                </a:lnTo>
                <a:lnTo>
                  <a:pt x="144513" y="313397"/>
                </a:lnTo>
                <a:lnTo>
                  <a:pt x="196837" y="319087"/>
                </a:lnTo>
                <a:lnTo>
                  <a:pt x="393700" y="319087"/>
                </a:lnTo>
                <a:lnTo>
                  <a:pt x="393700" y="317500"/>
                </a:lnTo>
                <a:lnTo>
                  <a:pt x="7391400" y="317500"/>
                </a:lnTo>
                <a:lnTo>
                  <a:pt x="7391400" y="0"/>
                </a:lnTo>
                <a:close/>
              </a:path>
            </a:pathLst>
          </a:custGeom>
          <a:solidFill>
            <a:srgbClr val="00336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64540" y="668019"/>
            <a:ext cx="7797800" cy="11226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006666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9534" y="2300053"/>
            <a:ext cx="8964930" cy="4333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10100431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8524875" cy="6393815"/>
            <a:chExt cx="8524875" cy="639381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962400" y="762000"/>
              <a:ext cx="1403475" cy="1052607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8524854" cy="6393641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1482089" y="3903345"/>
            <a:ext cx="939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u="heavy">
                <a:solidFill>
                  <a:srgbClr val="003366"/>
                </a:solidFill>
                <a:uFill>
                  <a:solidFill>
                    <a:srgbClr val="003366"/>
                  </a:solidFill>
                </a:uFill>
                <a:latin typeface="宋体"/>
                <a:cs typeface="宋体"/>
              </a:rPr>
              <a:t>（一</a:t>
            </a:r>
            <a:r>
              <a:rPr sz="2400" u="heavy" spc="-50">
                <a:solidFill>
                  <a:srgbClr val="003366"/>
                </a:solidFill>
                <a:uFill>
                  <a:solidFill>
                    <a:srgbClr val="003366"/>
                  </a:solidFill>
                </a:uFill>
                <a:latin typeface="宋体"/>
                <a:cs typeface="宋体"/>
              </a:rPr>
              <a:t>）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003040" y="3903345"/>
            <a:ext cx="939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u="heavy">
                <a:solidFill>
                  <a:srgbClr val="003366"/>
                </a:solidFill>
                <a:uFill>
                  <a:solidFill>
                    <a:srgbClr val="003366"/>
                  </a:solidFill>
                </a:uFill>
                <a:latin typeface="宋体"/>
                <a:cs typeface="宋体"/>
              </a:rPr>
              <a:t>（二</a:t>
            </a:r>
            <a:r>
              <a:rPr sz="2400" u="heavy" spc="-50">
                <a:solidFill>
                  <a:srgbClr val="003366"/>
                </a:solidFill>
                <a:uFill>
                  <a:solidFill>
                    <a:srgbClr val="003366"/>
                  </a:solidFill>
                </a:uFill>
                <a:latin typeface="宋体"/>
                <a:cs typeface="宋体"/>
              </a:rPr>
              <a:t>）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784340" y="3928745"/>
            <a:ext cx="939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u="heavy">
                <a:solidFill>
                  <a:srgbClr val="003366"/>
                </a:solidFill>
                <a:uFill>
                  <a:solidFill>
                    <a:srgbClr val="003366"/>
                  </a:solidFill>
                </a:uFill>
                <a:latin typeface="宋体"/>
                <a:cs typeface="宋体"/>
              </a:rPr>
              <a:t>（三</a:t>
            </a:r>
            <a:r>
              <a:rPr sz="2400" u="heavy" spc="-50">
                <a:solidFill>
                  <a:srgbClr val="003366"/>
                </a:solidFill>
                <a:uFill>
                  <a:solidFill>
                    <a:srgbClr val="003366"/>
                  </a:solidFill>
                </a:uFill>
                <a:latin typeface="宋体"/>
                <a:cs typeface="宋体"/>
              </a:rPr>
              <a:t>）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058351" y="962501"/>
            <a:ext cx="68834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5">
                <a:solidFill>
                  <a:srgbClr val="FF6600"/>
                </a:solidFill>
              </a:rPr>
              <a:t>分数百分数应用题复习</a:t>
            </a:r>
            <a:endParaRPr sz="5400"/>
          </a:p>
        </p:txBody>
      </p:sp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962306" cy="335264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96536" y="887715"/>
            <a:ext cx="271272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89785"/>
              </a:tabLst>
            </a:pPr>
            <a:r>
              <a:rPr sz="3200" b="1">
                <a:solidFill>
                  <a:srgbClr val="006666"/>
                </a:solidFill>
                <a:latin typeface="Microsoft JhengHei"/>
                <a:cs typeface="Microsoft JhengHei"/>
              </a:rPr>
              <a:t>选数填</a:t>
            </a:r>
            <a:r>
              <a:rPr sz="3200" b="1" spc="-50">
                <a:solidFill>
                  <a:srgbClr val="006666"/>
                </a:solidFill>
                <a:latin typeface="Microsoft JhengHei"/>
                <a:cs typeface="Microsoft JhengHei"/>
              </a:rPr>
              <a:t>空</a:t>
            </a:r>
            <a:r>
              <a:rPr sz="3200" b="1">
                <a:solidFill>
                  <a:srgbClr val="006666"/>
                </a:solidFill>
                <a:latin typeface="Microsoft JhengHei"/>
                <a:cs typeface="Microsoft JhengHei"/>
              </a:rPr>
              <a:t>	</a:t>
            </a:r>
            <a:r>
              <a:rPr sz="2400" b="1" spc="-25">
                <a:solidFill>
                  <a:srgbClr val="006666"/>
                </a:solidFill>
                <a:latin typeface="Arial"/>
                <a:cs typeface="Arial"/>
              </a:rPr>
              <a:t>60%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50290" y="6300674"/>
            <a:ext cx="632714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SzPct val="76562"/>
              <a:buFont typeface="Wingdings"/>
              <a:buChar char=""/>
              <a:tabLst>
                <a:tab pos="355600"/>
                <a:tab pos="3491865"/>
                <a:tab pos="6065520"/>
              </a:tabLst>
            </a:pPr>
            <a:r>
              <a:rPr sz="3200">
                <a:solidFill>
                  <a:srgbClr val="003366"/>
                </a:solidFill>
                <a:latin typeface="宋体"/>
                <a:cs typeface="宋体"/>
              </a:rPr>
              <a:t>一根铁丝用去</a:t>
            </a:r>
            <a:r>
              <a:rPr sz="3200" spc="-50">
                <a:solidFill>
                  <a:srgbClr val="003366"/>
                </a:solidFill>
                <a:latin typeface="Arial"/>
                <a:cs typeface="Arial"/>
              </a:rPr>
              <a:t>(</a:t>
            </a:r>
            <a:r>
              <a:rPr sz="3200">
                <a:solidFill>
                  <a:srgbClr val="003366"/>
                </a:solidFill>
                <a:latin typeface="Arial"/>
                <a:cs typeface="Arial"/>
              </a:rPr>
              <a:t>	)</a:t>
            </a:r>
            <a:r>
              <a:rPr sz="3200">
                <a:solidFill>
                  <a:srgbClr val="003366"/>
                </a:solidFill>
                <a:latin typeface="宋体"/>
                <a:cs typeface="宋体"/>
              </a:rPr>
              <a:t>米</a:t>
            </a:r>
            <a:r>
              <a:rPr sz="3200">
                <a:solidFill>
                  <a:srgbClr val="003366"/>
                </a:solidFill>
                <a:latin typeface="Arial"/>
                <a:cs typeface="Arial"/>
              </a:rPr>
              <a:t>,</a:t>
            </a:r>
            <a:r>
              <a:rPr sz="3200">
                <a:solidFill>
                  <a:srgbClr val="003366"/>
                </a:solidFill>
                <a:latin typeface="宋体"/>
                <a:cs typeface="宋体"/>
              </a:rPr>
              <a:t>还剩余</a:t>
            </a:r>
            <a:r>
              <a:rPr sz="3200" spc="-50">
                <a:solidFill>
                  <a:srgbClr val="003366"/>
                </a:solidFill>
                <a:latin typeface="Arial"/>
                <a:cs typeface="Arial"/>
              </a:rPr>
              <a:t>(</a:t>
            </a:r>
            <a:r>
              <a:rPr sz="3200">
                <a:solidFill>
                  <a:srgbClr val="003366"/>
                </a:solidFill>
                <a:latin typeface="Arial"/>
                <a:cs typeface="Arial"/>
              </a:rPr>
              <a:t>	</a:t>
            </a:r>
            <a:r>
              <a:rPr sz="3200" spc="-25">
                <a:solidFill>
                  <a:srgbClr val="003366"/>
                </a:solidFill>
                <a:latin typeface="Arial"/>
                <a:cs typeface="Arial"/>
              </a:rPr>
              <a:t>).</a:t>
            </a:r>
            <a:endParaRPr sz="32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3851275" y="836612"/>
            <a:ext cx="355600" cy="649287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4140200" y="2420938"/>
            <a:ext cx="306387" cy="865188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6522402" y="2661438"/>
            <a:ext cx="63563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solidFill>
                  <a:srgbClr val="003366"/>
                </a:solidFill>
                <a:latin typeface="Arial"/>
                <a:cs typeface="Arial"/>
              </a:rPr>
              <a:t>60%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96536" y="1244900"/>
            <a:ext cx="4902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分数</a:t>
            </a:r>
            <a:r>
              <a:rPr>
                <a:latin typeface="Arial"/>
                <a:cs typeface="Arial"/>
              </a:rPr>
              <a:t>(</a:t>
            </a:r>
            <a:r>
              <a:rPr/>
              <a:t>百分数</a:t>
            </a:r>
            <a:r>
              <a:rPr>
                <a:latin typeface="Arial"/>
                <a:cs typeface="Arial"/>
              </a:rPr>
              <a:t>)</a:t>
            </a:r>
            <a:r>
              <a:rPr spc="-10"/>
              <a:t>三类应用题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34390" y="2301075"/>
            <a:ext cx="7531100" cy="28054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003366"/>
              </a:buClr>
              <a:buSzPct val="7708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>
                <a:solidFill>
                  <a:srgbClr val="000099"/>
                </a:solidFill>
                <a:latin typeface="Microsoft JhengHei"/>
                <a:cs typeface="Microsoft JhengHei"/>
              </a:rPr>
              <a:t>求一种数是另一种数旳几</a:t>
            </a:r>
            <a:r>
              <a:rPr sz="2400" b="1">
                <a:solidFill>
                  <a:srgbClr val="000099"/>
                </a:solidFill>
                <a:latin typeface="Arial"/>
                <a:cs typeface="Arial"/>
              </a:rPr>
              <a:t>(</a:t>
            </a:r>
            <a:r>
              <a:rPr sz="2400" b="1">
                <a:solidFill>
                  <a:srgbClr val="000099"/>
                </a:solidFill>
                <a:latin typeface="Microsoft JhengHei"/>
                <a:cs typeface="Microsoft JhengHei"/>
              </a:rPr>
              <a:t>百</a:t>
            </a:r>
            <a:r>
              <a:rPr sz="2400" b="1">
                <a:solidFill>
                  <a:srgbClr val="000099"/>
                </a:solidFill>
                <a:latin typeface="Arial"/>
                <a:cs typeface="Arial"/>
              </a:rPr>
              <a:t>)</a:t>
            </a:r>
            <a:r>
              <a:rPr sz="2400" b="1" spc="-10">
                <a:solidFill>
                  <a:srgbClr val="000099"/>
                </a:solidFill>
                <a:latin typeface="Microsoft JhengHei"/>
                <a:cs typeface="Microsoft JhengHei"/>
              </a:rPr>
              <a:t>分之几旳应用题</a:t>
            </a:r>
            <a:endParaRPr sz="2400">
              <a:latin typeface="Microsoft JhengHei"/>
              <a:cs typeface="Microsoft JhengHei"/>
            </a:endParaRPr>
          </a:p>
          <a:p>
            <a:pPr marL="435609">
              <a:lnSpc>
                <a:spcPct val="100000"/>
              </a:lnSpc>
            </a:pPr>
            <a:r>
              <a:rPr sz="2400">
                <a:latin typeface="宋体"/>
                <a:cs typeface="宋体"/>
              </a:rPr>
              <a:t>单位</a:t>
            </a:r>
            <a:r>
              <a:rPr sz="2400">
                <a:latin typeface="Arial"/>
                <a:cs typeface="Arial"/>
              </a:rPr>
              <a:t>“1”</a:t>
            </a:r>
            <a:r>
              <a:rPr sz="2400" spc="30">
                <a:latin typeface="宋体"/>
                <a:cs typeface="宋体"/>
              </a:rPr>
              <a:t>旳量作 </a:t>
            </a:r>
            <a:r>
              <a:rPr sz="2400">
                <a:latin typeface="Arial"/>
                <a:cs typeface="Arial"/>
              </a:rPr>
              <a:t>“</a:t>
            </a:r>
            <a:r>
              <a:rPr sz="2400" b="1">
                <a:latin typeface="Microsoft JhengHei"/>
                <a:cs typeface="Microsoft JhengHei"/>
              </a:rPr>
              <a:t>除数</a:t>
            </a:r>
            <a:r>
              <a:rPr sz="2400" b="1" spc="-50">
                <a:latin typeface="Arial"/>
                <a:cs typeface="Arial"/>
              </a:rPr>
              <a:t>”</a:t>
            </a:r>
            <a:endParaRPr sz="2400">
              <a:latin typeface="Arial"/>
              <a:cs typeface="Arial"/>
            </a:endParaRPr>
          </a:p>
          <a:p>
            <a:pPr marL="351155">
              <a:lnSpc>
                <a:spcPct val="100000"/>
              </a:lnSpc>
            </a:pPr>
            <a:r>
              <a:rPr sz="2400" b="1">
                <a:solidFill>
                  <a:srgbClr val="000099"/>
                </a:solidFill>
                <a:latin typeface="Microsoft JhengHei"/>
                <a:cs typeface="Microsoft JhengHei"/>
              </a:rPr>
              <a:t>求一种数旳几</a:t>
            </a:r>
            <a:r>
              <a:rPr sz="2400" b="1">
                <a:solidFill>
                  <a:srgbClr val="000099"/>
                </a:solidFill>
                <a:latin typeface="Arial"/>
                <a:cs typeface="Arial"/>
              </a:rPr>
              <a:t>(</a:t>
            </a:r>
            <a:r>
              <a:rPr sz="2400" b="1">
                <a:solidFill>
                  <a:srgbClr val="000099"/>
                </a:solidFill>
                <a:latin typeface="Microsoft JhengHei"/>
                <a:cs typeface="Microsoft JhengHei"/>
              </a:rPr>
              <a:t>百</a:t>
            </a:r>
            <a:r>
              <a:rPr sz="2400" b="1">
                <a:solidFill>
                  <a:srgbClr val="000099"/>
                </a:solidFill>
                <a:latin typeface="Arial"/>
                <a:cs typeface="Arial"/>
              </a:rPr>
              <a:t>)</a:t>
            </a:r>
            <a:r>
              <a:rPr sz="2400" b="1" spc="-5">
                <a:solidFill>
                  <a:srgbClr val="000099"/>
                </a:solidFill>
                <a:latin typeface="Microsoft JhengHei"/>
                <a:cs typeface="Microsoft JhengHei"/>
              </a:rPr>
              <a:t>分之几是多少旳应用题</a:t>
            </a:r>
            <a:endParaRPr sz="2400">
              <a:latin typeface="Microsoft JhengHei"/>
              <a:cs typeface="Microsoft JhengHei"/>
            </a:endParaRPr>
          </a:p>
          <a:p>
            <a:pPr marL="355600" marR="169545" indent="-4445">
              <a:lnSpc>
                <a:spcPct val="104900"/>
              </a:lnSpc>
              <a:spcBef>
                <a:spcPts val="434"/>
              </a:spcBef>
            </a:pPr>
            <a:r>
              <a:rPr sz="2400">
                <a:latin typeface="宋体"/>
                <a:cs typeface="宋体"/>
              </a:rPr>
              <a:t>解题措施一般是用</a:t>
            </a:r>
            <a:r>
              <a:rPr sz="2400" b="1">
                <a:latin typeface="Microsoft JhengHei"/>
                <a:cs typeface="Microsoft JhengHei"/>
              </a:rPr>
              <a:t>原则量</a:t>
            </a:r>
            <a:r>
              <a:rPr sz="2400" b="1">
                <a:latin typeface="Arial"/>
                <a:cs typeface="Arial"/>
              </a:rPr>
              <a:t>(</a:t>
            </a:r>
            <a:r>
              <a:rPr sz="2400" b="1">
                <a:latin typeface="Microsoft JhengHei"/>
                <a:cs typeface="Microsoft JhengHei"/>
              </a:rPr>
              <a:t>单位</a:t>
            </a:r>
            <a:r>
              <a:rPr sz="2400" b="1">
                <a:latin typeface="Arial"/>
                <a:cs typeface="Arial"/>
              </a:rPr>
              <a:t>“1”</a:t>
            </a:r>
            <a:r>
              <a:rPr sz="2400" b="1">
                <a:latin typeface="Microsoft JhengHei"/>
                <a:cs typeface="Microsoft JhengHei"/>
              </a:rPr>
              <a:t>旳量</a:t>
            </a:r>
            <a:r>
              <a:rPr sz="2400" b="1">
                <a:latin typeface="Arial"/>
                <a:cs typeface="Arial"/>
              </a:rPr>
              <a:t>)</a:t>
            </a:r>
            <a:r>
              <a:rPr sz="1800">
                <a:latin typeface="宋体"/>
                <a:cs typeface="宋体"/>
              </a:rPr>
              <a:t>乘</a:t>
            </a:r>
            <a:r>
              <a:rPr sz="2400" spc="-10">
                <a:latin typeface="宋体"/>
                <a:cs typeface="宋体"/>
              </a:rPr>
              <a:t>要求量旳相</a:t>
            </a:r>
            <a:r>
              <a:rPr sz="2400" spc="-5">
                <a:latin typeface="宋体"/>
                <a:cs typeface="宋体"/>
              </a:rPr>
              <a:t>应分率。解题旳关键是拟定所求数量旳相应分率。</a:t>
            </a:r>
            <a:endParaRPr sz="2400">
              <a:latin typeface="宋体"/>
              <a:cs typeface="宋体"/>
            </a:endParaRPr>
          </a:p>
          <a:p>
            <a:pPr marL="266700" marR="5080" indent="-254635">
              <a:lnSpc>
                <a:spcPts val="3460"/>
              </a:lnSpc>
              <a:buClr>
                <a:srgbClr val="003366"/>
              </a:buClr>
              <a:buSzPct val="77083"/>
              <a:buFont typeface="Wingdings"/>
              <a:buChar char=""/>
              <a:tabLst>
                <a:tab pos="524510"/>
                <a:tab pos="525145"/>
              </a:tabLst>
            </a:pPr>
            <a:r>
              <a:rPr/>
              <a:t>	</a:t>
            </a:r>
            <a:r>
              <a:rPr sz="2400" b="1">
                <a:solidFill>
                  <a:srgbClr val="000099"/>
                </a:solidFill>
                <a:latin typeface="Microsoft JhengHei"/>
                <a:cs typeface="Microsoft JhengHei"/>
              </a:rPr>
              <a:t>已知一种数旳几</a:t>
            </a:r>
            <a:r>
              <a:rPr sz="2400" b="1">
                <a:solidFill>
                  <a:srgbClr val="000099"/>
                </a:solidFill>
                <a:latin typeface="Arial"/>
                <a:cs typeface="Arial"/>
              </a:rPr>
              <a:t>(</a:t>
            </a:r>
            <a:r>
              <a:rPr sz="2400" b="1">
                <a:solidFill>
                  <a:srgbClr val="000099"/>
                </a:solidFill>
                <a:latin typeface="Microsoft JhengHei"/>
                <a:cs typeface="Microsoft JhengHei"/>
              </a:rPr>
              <a:t>百</a:t>
            </a:r>
            <a:r>
              <a:rPr sz="2400" b="1">
                <a:solidFill>
                  <a:srgbClr val="000099"/>
                </a:solidFill>
                <a:latin typeface="Arial"/>
                <a:cs typeface="Arial"/>
              </a:rPr>
              <a:t>)</a:t>
            </a:r>
            <a:r>
              <a:rPr sz="2400" b="1">
                <a:solidFill>
                  <a:srgbClr val="000099"/>
                </a:solidFill>
                <a:latin typeface="Microsoft JhengHei"/>
                <a:cs typeface="Microsoft JhengHei"/>
              </a:rPr>
              <a:t>分之几是多少</a:t>
            </a:r>
            <a:r>
              <a:rPr sz="2400" b="1">
                <a:solidFill>
                  <a:srgbClr val="000099"/>
                </a:solidFill>
                <a:latin typeface="Arial"/>
                <a:cs typeface="Arial"/>
              </a:rPr>
              <a:t>,</a:t>
            </a:r>
            <a:r>
              <a:rPr sz="2400" b="1" spc="-10">
                <a:solidFill>
                  <a:srgbClr val="000099"/>
                </a:solidFill>
                <a:latin typeface="Microsoft JhengHei"/>
                <a:cs typeface="Microsoft JhengHei"/>
              </a:rPr>
              <a:t>求这个数旳应用题</a:t>
            </a:r>
            <a:r>
              <a:rPr sz="2400" b="1">
                <a:solidFill>
                  <a:srgbClr val="003366"/>
                </a:solidFill>
                <a:latin typeface="Microsoft JhengHei"/>
                <a:cs typeface="Microsoft JhengHei"/>
              </a:rPr>
              <a:t>分率相应量</a:t>
            </a:r>
            <a:r>
              <a:rPr sz="2400" b="1">
                <a:latin typeface="Microsoft JhengHei"/>
                <a:cs typeface="Microsoft JhengHei"/>
              </a:rPr>
              <a:t>除以</a:t>
            </a:r>
            <a:r>
              <a:rPr sz="2400" b="1">
                <a:solidFill>
                  <a:srgbClr val="003366"/>
                </a:solidFill>
                <a:latin typeface="Microsoft JhengHei"/>
                <a:cs typeface="Microsoft JhengHei"/>
              </a:rPr>
              <a:t>分率等于</a:t>
            </a:r>
            <a:r>
              <a:rPr sz="2400">
                <a:latin typeface="宋体"/>
                <a:cs typeface="宋体"/>
              </a:rPr>
              <a:t>单位</a:t>
            </a:r>
            <a:r>
              <a:rPr sz="2400">
                <a:latin typeface="Arial"/>
                <a:cs typeface="Arial"/>
              </a:rPr>
              <a:t>“1”</a:t>
            </a:r>
            <a:r>
              <a:rPr sz="2400">
                <a:latin typeface="宋体"/>
                <a:cs typeface="宋体"/>
              </a:rPr>
              <a:t>旳量</a:t>
            </a:r>
            <a:r>
              <a:rPr sz="2400" b="1">
                <a:latin typeface="Microsoft JhengHei"/>
                <a:cs typeface="Microsoft JhengHei"/>
              </a:rPr>
              <a:t>或者</a:t>
            </a:r>
            <a:r>
              <a:rPr sz="2400" spc="-10">
                <a:latin typeface="宋体"/>
                <a:cs typeface="宋体"/>
              </a:rPr>
              <a:t>用方程解题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96536" y="1244900"/>
            <a:ext cx="62236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判断单位</a:t>
            </a:r>
            <a:r>
              <a:rPr>
                <a:latin typeface="Arial"/>
                <a:cs typeface="Arial"/>
              </a:rPr>
              <a:t>“1”</a:t>
            </a:r>
            <a:r>
              <a:rPr spc="-10"/>
              <a:t>，说出数量关系式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78852" y="3833506"/>
            <a:ext cx="229870" cy="353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50">
                <a:solidFill>
                  <a:srgbClr val="003366"/>
                </a:solidFill>
                <a:latin typeface="Wingdings"/>
                <a:cs typeface="Wingdings"/>
              </a:rPr>
              <a:t></a:t>
            </a:r>
            <a:endParaRPr sz="2150">
              <a:latin typeface="Wingdings"/>
              <a:cs typeface="Wingding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5580062" y="2565400"/>
            <a:ext cx="576262" cy="792162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5219700" y="3500437"/>
            <a:ext cx="646112" cy="863600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978852" y="2812172"/>
            <a:ext cx="48844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83565" indent="-570865">
              <a:lnSpc>
                <a:spcPct val="100000"/>
              </a:lnSpc>
              <a:spcBef>
                <a:spcPts val="100"/>
              </a:spcBef>
              <a:buClr>
                <a:srgbClr val="003366"/>
              </a:buClr>
              <a:buSzPct val="76785"/>
              <a:buFont typeface="Wingdings"/>
              <a:buChar char=""/>
              <a:tabLst>
                <a:tab pos="583565"/>
                <a:tab pos="584200"/>
                <a:tab pos="1315085"/>
              </a:tabLst>
            </a:pPr>
            <a:r>
              <a:rPr sz="2800" spc="-50">
                <a:latin typeface="黑体"/>
                <a:cs typeface="黑体"/>
              </a:rPr>
              <a:t>①</a:t>
            </a:r>
            <a:r>
              <a:rPr sz="2800">
                <a:latin typeface="黑体"/>
                <a:cs typeface="黑体"/>
              </a:rPr>
              <a:t>	</a:t>
            </a:r>
            <a:r>
              <a:rPr sz="2800" spc="-260">
                <a:latin typeface="黑体"/>
                <a:cs typeface="黑体"/>
              </a:rPr>
              <a:t>苹果旳单价是</a:t>
            </a:r>
            <a:r>
              <a:rPr sz="4200" spc="44" baseline="-1984">
                <a:latin typeface="黑体"/>
                <a:cs typeface="黑体"/>
              </a:rPr>
              <a:t>梨单价 </a:t>
            </a:r>
            <a:r>
              <a:rPr sz="2800" spc="-50">
                <a:latin typeface="黑体"/>
                <a:cs typeface="黑体"/>
              </a:rPr>
              <a:t>旳</a:t>
            </a:r>
            <a:endParaRPr sz="2800">
              <a:latin typeface="黑体"/>
              <a:cs typeface="黑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78852" y="3760470"/>
            <a:ext cx="5595620" cy="23253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84200">
              <a:lnSpc>
                <a:spcPct val="100000"/>
              </a:lnSpc>
              <a:spcBef>
                <a:spcPts val="100"/>
              </a:spcBef>
              <a:tabLst>
                <a:tab pos="1315085"/>
              </a:tabLst>
            </a:pPr>
            <a:r>
              <a:rPr sz="2800" spc="-50">
                <a:latin typeface="黑体"/>
                <a:cs typeface="黑体"/>
              </a:rPr>
              <a:t>②</a:t>
            </a:r>
            <a:r>
              <a:rPr sz="2800">
                <a:latin typeface="黑体"/>
                <a:cs typeface="黑体"/>
              </a:rPr>
              <a:t>	</a:t>
            </a:r>
            <a:r>
              <a:rPr sz="2800" spc="-1720">
                <a:latin typeface="黑体"/>
                <a:cs typeface="黑体"/>
              </a:rPr>
              <a:t>种</a:t>
            </a:r>
            <a:r>
              <a:rPr sz="2800" spc="60">
                <a:latin typeface="黑体"/>
                <a:cs typeface="黑体"/>
              </a:rPr>
              <a:t>一批柏树 </a:t>
            </a:r>
            <a:r>
              <a:rPr sz="2800" spc="-15">
                <a:latin typeface="黑体"/>
                <a:cs typeface="黑体"/>
              </a:rPr>
              <a:t>，已种了</a:t>
            </a:r>
            <a:endParaRPr sz="28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100">
              <a:latin typeface="黑体"/>
              <a:cs typeface="黑体"/>
            </a:endParaRPr>
          </a:p>
          <a:p>
            <a:pPr marL="583565" indent="-570865">
              <a:lnSpc>
                <a:spcPct val="100000"/>
              </a:lnSpc>
              <a:buClr>
                <a:srgbClr val="003366"/>
              </a:buClr>
              <a:buSzPct val="76785"/>
              <a:buFont typeface="Wingdings"/>
              <a:buChar char=""/>
              <a:tabLst>
                <a:tab pos="583565"/>
                <a:tab pos="584200"/>
              </a:tabLst>
            </a:pPr>
            <a:r>
              <a:rPr sz="2800" spc="60">
                <a:latin typeface="黑体"/>
                <a:cs typeface="黑体"/>
              </a:rPr>
              <a:t>③</a:t>
            </a:r>
            <a:r>
              <a:rPr sz="2800" spc="30">
                <a:latin typeface="黑体"/>
                <a:cs typeface="黑体"/>
              </a:rPr>
              <a:t>茶苗 </a:t>
            </a:r>
            <a:r>
              <a:rPr sz="2800">
                <a:latin typeface="黑体"/>
                <a:cs typeface="黑体"/>
              </a:rPr>
              <a:t>旳成活率是</a:t>
            </a:r>
            <a:r>
              <a:rPr sz="2800" spc="-25">
                <a:latin typeface="黑体"/>
                <a:cs typeface="黑体"/>
              </a:rPr>
              <a:t>95%</a:t>
            </a:r>
            <a:endParaRPr sz="28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003366"/>
              </a:buClr>
              <a:buFont typeface="Wingdings"/>
              <a:buChar char=""/>
            </a:pPr>
            <a:endParaRPr sz="3100">
              <a:latin typeface="黑体"/>
              <a:cs typeface="黑体"/>
            </a:endParaRPr>
          </a:p>
          <a:p>
            <a:pPr marL="583565" indent="-570865">
              <a:lnSpc>
                <a:spcPct val="100000"/>
              </a:lnSpc>
              <a:buClr>
                <a:srgbClr val="003366"/>
              </a:buClr>
              <a:buSzPct val="76785"/>
              <a:buFont typeface="Wingdings"/>
              <a:buChar char=""/>
              <a:tabLst>
                <a:tab pos="583565"/>
                <a:tab pos="584200"/>
              </a:tabLst>
            </a:pPr>
            <a:r>
              <a:rPr sz="2800" spc="15">
                <a:latin typeface="黑体"/>
                <a:cs typeface="黑体"/>
              </a:rPr>
              <a:t>④ 今年旳菜价</a:t>
            </a:r>
            <a:r>
              <a:rPr sz="2800" spc="-1845">
                <a:latin typeface="黑体"/>
                <a:cs typeface="黑体"/>
              </a:rPr>
              <a:t>比</a:t>
            </a:r>
            <a:r>
              <a:rPr sz="2800" spc="145">
                <a:latin typeface="黑体"/>
                <a:cs typeface="黑体"/>
              </a:rPr>
              <a:t>去年 </a:t>
            </a:r>
            <a:r>
              <a:rPr sz="2800">
                <a:latin typeface="黑体"/>
                <a:cs typeface="黑体"/>
              </a:rPr>
              <a:t>提升了</a:t>
            </a:r>
            <a:r>
              <a:rPr sz="2800" spc="-25">
                <a:latin typeface="黑体"/>
                <a:cs typeface="黑体"/>
              </a:rPr>
              <a:t>20%</a:t>
            </a:r>
            <a:endParaRPr sz="2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96536" y="1269426"/>
            <a:ext cx="1854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基本练习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40" y="2344339"/>
            <a:ext cx="7545070" cy="3439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45465" indent="-532765">
              <a:lnSpc>
                <a:spcPts val="2210"/>
              </a:lnSpc>
              <a:spcBef>
                <a:spcPts val="100"/>
              </a:spcBef>
              <a:buSzPct val="77500"/>
              <a:buFont typeface="Wingdings"/>
              <a:buChar char=""/>
              <a:tabLst>
                <a:tab pos="545465"/>
                <a:tab pos="546100"/>
              </a:tabLst>
            </a:pP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去年植树</a:t>
            </a:r>
            <a:r>
              <a:rPr sz="2000" spc="-10">
                <a:solidFill>
                  <a:srgbClr val="003366"/>
                </a:solidFill>
                <a:latin typeface="Arial"/>
                <a:cs typeface="Arial"/>
              </a:rPr>
              <a:t>200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棵，今年植树</a:t>
            </a:r>
            <a:r>
              <a:rPr sz="2000" spc="-10">
                <a:solidFill>
                  <a:srgbClr val="003366"/>
                </a:solidFill>
                <a:latin typeface="Arial"/>
                <a:cs typeface="Arial"/>
              </a:rPr>
              <a:t>250</a:t>
            </a:r>
            <a:r>
              <a:rPr sz="2000" spc="-5">
                <a:solidFill>
                  <a:srgbClr val="003366"/>
                </a:solidFill>
                <a:latin typeface="宋体"/>
                <a:cs typeface="宋体"/>
              </a:rPr>
              <a:t>棵，今年比去年增长了百分之几</a:t>
            </a:r>
            <a:endParaRPr sz="2000">
              <a:latin typeface="宋体"/>
              <a:cs typeface="宋体"/>
            </a:endParaRPr>
          </a:p>
          <a:p>
            <a:pPr marL="546100">
              <a:lnSpc>
                <a:spcPts val="2160"/>
              </a:lnSpc>
            </a:pP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？</a:t>
            </a:r>
            <a:endParaRPr sz="2000">
              <a:latin typeface="宋体"/>
              <a:cs typeface="宋体"/>
            </a:endParaRPr>
          </a:p>
          <a:p>
            <a:pPr marL="545465" indent="-532765">
              <a:lnSpc>
                <a:spcPts val="2350"/>
              </a:lnSpc>
              <a:buSzPct val="77500"/>
              <a:buFont typeface="Wingdings"/>
              <a:buChar char=""/>
              <a:tabLst>
                <a:tab pos="545465"/>
                <a:tab pos="546100"/>
              </a:tabLst>
            </a:pP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去年植树</a:t>
            </a:r>
            <a:r>
              <a:rPr sz="2000" spc="-10">
                <a:solidFill>
                  <a:srgbClr val="003366"/>
                </a:solidFill>
                <a:latin typeface="Arial"/>
                <a:cs typeface="Arial"/>
              </a:rPr>
              <a:t>200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棵，今年比去年增长</a:t>
            </a:r>
            <a:r>
              <a:rPr sz="2000" spc="-10">
                <a:solidFill>
                  <a:srgbClr val="003366"/>
                </a:solidFill>
                <a:latin typeface="Arial"/>
                <a:cs typeface="Arial"/>
              </a:rPr>
              <a:t>20%</a:t>
            </a:r>
            <a:r>
              <a:rPr sz="2000" spc="-10">
                <a:solidFill>
                  <a:srgbClr val="003366"/>
                </a:solidFill>
                <a:latin typeface="宋体"/>
                <a:cs typeface="宋体"/>
              </a:rPr>
              <a:t>，今年植树多少棵？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003366"/>
              </a:buClr>
              <a:buFont typeface="Wingdings"/>
              <a:buChar char=""/>
            </a:pPr>
            <a:endParaRPr sz="1850">
              <a:latin typeface="宋体"/>
              <a:cs typeface="宋体"/>
            </a:endParaRPr>
          </a:p>
          <a:p>
            <a:pPr marL="545465" indent="-532765">
              <a:lnSpc>
                <a:spcPct val="100000"/>
              </a:lnSpc>
              <a:spcBef>
                <a:spcPts val="5"/>
              </a:spcBef>
              <a:buSzPct val="77500"/>
              <a:buFont typeface="Wingdings"/>
              <a:buChar char=""/>
              <a:tabLst>
                <a:tab pos="545465"/>
                <a:tab pos="546100"/>
              </a:tabLst>
            </a:pP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今年植树</a:t>
            </a:r>
            <a:r>
              <a:rPr sz="2000" spc="-10">
                <a:solidFill>
                  <a:srgbClr val="003366"/>
                </a:solidFill>
                <a:latin typeface="Arial"/>
                <a:cs typeface="Arial"/>
              </a:rPr>
              <a:t>300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棵，今年比去年增长了</a:t>
            </a:r>
            <a:r>
              <a:rPr sz="2000" spc="-10">
                <a:solidFill>
                  <a:srgbClr val="003366"/>
                </a:solidFill>
                <a:latin typeface="Arial"/>
                <a:cs typeface="Arial"/>
              </a:rPr>
              <a:t>20%</a:t>
            </a:r>
            <a:r>
              <a:rPr sz="2000" spc="-10">
                <a:solidFill>
                  <a:srgbClr val="003366"/>
                </a:solidFill>
                <a:latin typeface="宋体"/>
                <a:cs typeface="宋体"/>
              </a:rPr>
              <a:t>，去年植树多少棵？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03366"/>
              </a:buClr>
              <a:buFont typeface="Wingdings"/>
              <a:buChar char=""/>
            </a:pPr>
            <a:endParaRPr sz="2200">
              <a:latin typeface="宋体"/>
              <a:cs typeface="宋体"/>
            </a:endParaRPr>
          </a:p>
          <a:p>
            <a:pPr marL="545465" marR="132080" indent="-532765">
              <a:lnSpc>
                <a:spcPct val="82000"/>
              </a:lnSpc>
              <a:buSzPct val="77500"/>
              <a:buFont typeface="Wingdings"/>
              <a:buChar char=""/>
              <a:tabLst>
                <a:tab pos="545465"/>
                <a:tab pos="546100"/>
              </a:tabLst>
            </a:pP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今年植树旳棵数占计划植树总数旳</a:t>
            </a:r>
            <a:r>
              <a:rPr sz="2000" spc="-10">
                <a:solidFill>
                  <a:srgbClr val="003366"/>
                </a:solidFill>
                <a:latin typeface="Arial"/>
                <a:cs typeface="Arial"/>
              </a:rPr>
              <a:t>50%</a:t>
            </a:r>
            <a:r>
              <a:rPr sz="2000" spc="-10">
                <a:solidFill>
                  <a:srgbClr val="003366"/>
                </a:solidFill>
                <a:latin typeface="宋体"/>
                <a:cs typeface="宋体"/>
              </a:rPr>
              <a:t>，去年植树旳棵数占计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划植树总数旳</a:t>
            </a:r>
            <a:r>
              <a:rPr sz="2000" spc="-10">
                <a:solidFill>
                  <a:srgbClr val="003366"/>
                </a:solidFill>
                <a:latin typeface="Arial"/>
                <a:cs typeface="Arial"/>
              </a:rPr>
              <a:t>30%</a:t>
            </a:r>
            <a:r>
              <a:rPr sz="2000" spc="-5">
                <a:solidFill>
                  <a:srgbClr val="003366"/>
                </a:solidFill>
                <a:latin typeface="宋体"/>
                <a:cs typeface="宋体"/>
              </a:rPr>
              <a:t>，已知今年比去年多植</a:t>
            </a:r>
            <a:r>
              <a:rPr sz="2000" spc="-10">
                <a:solidFill>
                  <a:srgbClr val="003366"/>
                </a:solidFill>
                <a:latin typeface="Arial"/>
                <a:cs typeface="Arial"/>
              </a:rPr>
              <a:t>200</a:t>
            </a:r>
            <a:r>
              <a:rPr sz="2000" spc="-10">
                <a:solidFill>
                  <a:srgbClr val="003366"/>
                </a:solidFill>
                <a:latin typeface="宋体"/>
                <a:cs typeface="宋体"/>
              </a:rPr>
              <a:t>棵，问计划植树</a:t>
            </a:r>
            <a:r>
              <a:rPr sz="2000" spc="-15">
                <a:solidFill>
                  <a:srgbClr val="003366"/>
                </a:solidFill>
                <a:latin typeface="宋体"/>
                <a:cs typeface="宋体"/>
              </a:rPr>
              <a:t>多少棵？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Clr>
                <a:srgbClr val="003366"/>
              </a:buClr>
              <a:buFont typeface="Wingdings"/>
              <a:buChar char=""/>
            </a:pPr>
            <a:endParaRPr sz="2150">
              <a:latin typeface="宋体"/>
              <a:cs typeface="宋体"/>
            </a:endParaRPr>
          </a:p>
          <a:p>
            <a:pPr marL="545465" marR="5080" indent="-532765">
              <a:lnSpc>
                <a:spcPct val="80000"/>
              </a:lnSpc>
              <a:buSzPct val="77500"/>
              <a:buFont typeface="Wingdings"/>
              <a:buChar char=""/>
              <a:tabLst>
                <a:tab pos="545465"/>
                <a:tab pos="546100"/>
              </a:tabLst>
            </a:pP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小红将</a:t>
            </a:r>
            <a:r>
              <a:rPr sz="2000" spc="-10">
                <a:solidFill>
                  <a:srgbClr val="003366"/>
                </a:solidFill>
                <a:latin typeface="Arial"/>
                <a:cs typeface="Arial"/>
              </a:rPr>
              <a:t>300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元钱存三年定时，年利率为</a:t>
            </a:r>
            <a:r>
              <a:rPr sz="2000" spc="-10">
                <a:solidFill>
                  <a:srgbClr val="003366"/>
                </a:solidFill>
                <a:latin typeface="Arial"/>
                <a:cs typeface="Arial"/>
              </a:rPr>
              <a:t>5.00%</a:t>
            </a:r>
            <a:r>
              <a:rPr sz="2000" spc="-15">
                <a:solidFill>
                  <a:srgbClr val="003366"/>
                </a:solidFill>
                <a:latin typeface="宋体"/>
                <a:cs typeface="宋体"/>
              </a:rPr>
              <a:t>，到期后将钱全部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取出，捐给</a:t>
            </a:r>
            <a:r>
              <a:rPr sz="2000">
                <a:solidFill>
                  <a:srgbClr val="003366"/>
                </a:solidFill>
                <a:latin typeface="Arial"/>
                <a:cs typeface="Arial"/>
              </a:rPr>
              <a:t>“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希望小学</a:t>
            </a:r>
            <a:r>
              <a:rPr sz="2000">
                <a:solidFill>
                  <a:srgbClr val="003366"/>
                </a:solidFill>
                <a:latin typeface="Arial"/>
                <a:cs typeface="Arial"/>
              </a:rPr>
              <a:t>”</a:t>
            </a:r>
            <a:r>
              <a:rPr sz="2000" spc="-10">
                <a:solidFill>
                  <a:srgbClr val="003366"/>
                </a:solidFill>
                <a:latin typeface="宋体"/>
                <a:cs typeface="宋体"/>
              </a:rPr>
              <a:t>，问他能捐多少钱？</a:t>
            </a:r>
            <a:endParaRPr sz="2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89580" rIns="0" bIns="0" rtlCol="0">
            <a:spAutoFit/>
          </a:bodyPr>
          <a:lstStyle/>
          <a:p>
            <a:pPr marL="144145">
              <a:lnSpc>
                <a:spcPct val="100000"/>
              </a:lnSpc>
              <a:spcBef>
                <a:spcPts val="100"/>
              </a:spcBef>
            </a:pPr>
            <a:r>
              <a:rPr/>
              <a:t>分数百分数旳解题思绪</a:t>
            </a:r>
            <a:r>
              <a:rPr spc="-50">
                <a:latin typeface="Arial"/>
                <a:cs typeface="Arial"/>
              </a:rPr>
              <a:t>: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40" y="2300053"/>
            <a:ext cx="7276465" cy="3524885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770"/>
              </a:spcBef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spc="-90">
                <a:solidFill>
                  <a:srgbClr val="003366"/>
                </a:solidFill>
                <a:latin typeface="宋体"/>
                <a:cs typeface="宋体"/>
              </a:rPr>
              <a:t>精确判断单位 </a:t>
            </a:r>
            <a:r>
              <a:rPr sz="2800" spc="-25">
                <a:solidFill>
                  <a:srgbClr val="003366"/>
                </a:solidFill>
                <a:latin typeface="Arial"/>
                <a:cs typeface="Arial"/>
              </a:rPr>
              <a:t>“1”</a:t>
            </a:r>
            <a:endParaRPr sz="28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搞清要求数量与单位</a:t>
            </a:r>
            <a:r>
              <a:rPr sz="2800">
                <a:solidFill>
                  <a:srgbClr val="003366"/>
                </a:solidFill>
                <a:latin typeface="Arial"/>
                <a:cs typeface="Arial"/>
              </a:rPr>
              <a:t>“1”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之间旳关系</a:t>
            </a:r>
            <a:r>
              <a:rPr sz="2800" spc="-50">
                <a:solidFill>
                  <a:srgbClr val="003366"/>
                </a:solidFill>
                <a:latin typeface="Arial"/>
                <a:cs typeface="Arial"/>
              </a:rPr>
              <a:t>.</a:t>
            </a:r>
            <a:endParaRPr sz="28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找准数量相应旳分率</a:t>
            </a:r>
            <a:r>
              <a:rPr sz="2800" spc="-50">
                <a:solidFill>
                  <a:srgbClr val="003366"/>
                </a:solidFill>
                <a:latin typeface="Arial"/>
                <a:cs typeface="Arial"/>
              </a:rPr>
              <a:t>.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4050">
              <a:latin typeface="Arial"/>
              <a:cs typeface="Arial"/>
            </a:endParaRPr>
          </a:p>
          <a:p>
            <a:pPr marL="506095">
              <a:lnSpc>
                <a:spcPct val="100000"/>
              </a:lnSpc>
            </a:pPr>
            <a:r>
              <a:rPr sz="2800" spc="-125">
                <a:solidFill>
                  <a:srgbClr val="003366"/>
                </a:solidFill>
                <a:latin typeface="宋体"/>
                <a:cs typeface="宋体"/>
              </a:rPr>
              <a:t>假如单位 </a:t>
            </a:r>
            <a:r>
              <a:rPr sz="2800">
                <a:solidFill>
                  <a:srgbClr val="003366"/>
                </a:solidFill>
                <a:latin typeface="Arial"/>
                <a:cs typeface="Arial"/>
              </a:rPr>
              <a:t>“1”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旳量已知</a:t>
            </a:r>
            <a:r>
              <a:rPr sz="2800">
                <a:solidFill>
                  <a:srgbClr val="003366"/>
                </a:solidFill>
                <a:latin typeface="Arial"/>
                <a:cs typeface="Arial"/>
              </a:rPr>
              <a:t>,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就用乘法计算</a:t>
            </a:r>
            <a:r>
              <a:rPr sz="2800" spc="-50">
                <a:solidFill>
                  <a:srgbClr val="003366"/>
                </a:solidFill>
                <a:latin typeface="Arial"/>
                <a:cs typeface="Arial"/>
              </a:rPr>
              <a:t>,</a:t>
            </a:r>
            <a:endParaRPr sz="2800">
              <a:latin typeface="Arial"/>
              <a:cs typeface="Arial"/>
            </a:endParaRPr>
          </a:p>
          <a:p>
            <a:pPr marL="355600" marR="5080" indent="842644">
              <a:lnSpc>
                <a:spcPct val="100000"/>
              </a:lnSpc>
              <a:spcBef>
                <a:spcPts val="675"/>
              </a:spcBef>
            </a:pPr>
            <a:r>
              <a:rPr sz="2800" spc="-210">
                <a:solidFill>
                  <a:srgbClr val="003366"/>
                </a:solidFill>
                <a:latin typeface="宋体"/>
                <a:cs typeface="宋体"/>
              </a:rPr>
              <a:t>单位 </a:t>
            </a:r>
            <a:r>
              <a:rPr sz="2800">
                <a:solidFill>
                  <a:srgbClr val="003366"/>
                </a:solidFill>
                <a:latin typeface="Arial"/>
                <a:cs typeface="Arial"/>
              </a:rPr>
              <a:t>“1”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旳量未知</a:t>
            </a:r>
            <a:r>
              <a:rPr sz="2800">
                <a:solidFill>
                  <a:srgbClr val="003366"/>
                </a:solidFill>
                <a:latin typeface="Arial"/>
                <a:cs typeface="Arial"/>
              </a:rPr>
              <a:t>,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就用除法计算</a:t>
            </a:r>
            <a:r>
              <a:rPr sz="2800">
                <a:solidFill>
                  <a:srgbClr val="003366"/>
                </a:solidFill>
                <a:latin typeface="Arial"/>
                <a:cs typeface="Arial"/>
              </a:rPr>
              <a:t>,</a:t>
            </a:r>
            <a:r>
              <a:rPr sz="2800" spc="-20">
                <a:solidFill>
                  <a:srgbClr val="003366"/>
                </a:solidFill>
                <a:latin typeface="宋体"/>
                <a:cs typeface="宋体"/>
              </a:rPr>
              <a:t>或用方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程解答</a:t>
            </a:r>
            <a:r>
              <a:rPr sz="2800" spc="-50">
                <a:solidFill>
                  <a:srgbClr val="003366"/>
                </a:solidFill>
                <a:latin typeface="Arial"/>
                <a:cs typeface="Arial"/>
              </a:rPr>
              <a:t>.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89580" rIns="0" bIns="0" rtlCol="0">
            <a:spAutoFit/>
          </a:bodyPr>
          <a:lstStyle/>
          <a:p>
            <a:pPr marL="144145">
              <a:lnSpc>
                <a:spcPct val="100000"/>
              </a:lnSpc>
              <a:spcBef>
                <a:spcPts val="100"/>
              </a:spcBef>
            </a:pPr>
            <a:r>
              <a:rPr spc="15"/>
              <a:t>提升练习 </a:t>
            </a:r>
            <a:r>
              <a:rPr>
                <a:latin typeface="Arial"/>
                <a:cs typeface="Arial"/>
              </a:rPr>
              <a:t>(</a:t>
            </a:r>
            <a:r>
              <a:rPr/>
              <a:t>选做题</a:t>
            </a:r>
            <a:r>
              <a:rPr spc="-50">
                <a:latin typeface="Arial"/>
                <a:cs typeface="Arial"/>
              </a:rPr>
              <a:t>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40" y="2366271"/>
            <a:ext cx="7495540" cy="337820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354965" marR="5080" indent="-342265">
              <a:lnSpc>
                <a:spcPts val="2160"/>
              </a:lnSpc>
              <a:spcBef>
                <a:spcPts val="370"/>
              </a:spcBef>
              <a:buSzPct val="7750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从学校到文化宫</a:t>
            </a:r>
            <a:r>
              <a:rPr sz="2000">
                <a:solidFill>
                  <a:srgbClr val="003366"/>
                </a:solidFill>
                <a:latin typeface="Arial"/>
                <a:cs typeface="Arial"/>
              </a:rPr>
              <a:t>,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甲要</a:t>
            </a:r>
            <a:r>
              <a:rPr sz="2000" spc="-10">
                <a:solidFill>
                  <a:srgbClr val="003366"/>
                </a:solidFill>
                <a:latin typeface="Arial"/>
                <a:cs typeface="Arial"/>
              </a:rPr>
              <a:t>20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分钟</a:t>
            </a:r>
            <a:r>
              <a:rPr sz="2000">
                <a:solidFill>
                  <a:srgbClr val="003366"/>
                </a:solidFill>
                <a:latin typeface="Arial"/>
                <a:cs typeface="Arial"/>
              </a:rPr>
              <a:t>,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乙要</a:t>
            </a:r>
            <a:r>
              <a:rPr sz="2000" spc="-10">
                <a:solidFill>
                  <a:srgbClr val="003366"/>
                </a:solidFill>
                <a:latin typeface="Arial"/>
                <a:cs typeface="Arial"/>
              </a:rPr>
              <a:t>16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分钟</a:t>
            </a:r>
            <a:r>
              <a:rPr sz="2000">
                <a:solidFill>
                  <a:srgbClr val="003366"/>
                </a:solidFill>
                <a:latin typeface="Arial"/>
                <a:cs typeface="Arial"/>
              </a:rPr>
              <a:t>.</a:t>
            </a:r>
            <a:r>
              <a:rPr sz="2000" spc="-5">
                <a:solidFill>
                  <a:srgbClr val="003366"/>
                </a:solidFill>
                <a:latin typeface="宋体"/>
                <a:cs typeface="宋体"/>
              </a:rPr>
              <a:t>乙所用旳时间比甲少百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分之几</a:t>
            </a:r>
            <a:r>
              <a:rPr sz="2000">
                <a:solidFill>
                  <a:srgbClr val="003366"/>
                </a:solidFill>
                <a:latin typeface="Arial"/>
                <a:cs typeface="Arial"/>
              </a:rPr>
              <a:t>?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乙旳速度比甲快百分之几</a:t>
            </a:r>
            <a:r>
              <a:rPr sz="2000" spc="-50">
                <a:solidFill>
                  <a:srgbClr val="003366"/>
                </a:solidFill>
                <a:latin typeface="Arial"/>
                <a:cs typeface="Arial"/>
              </a:rPr>
              <a:t>?</a:t>
            </a:r>
            <a:endParaRPr sz="2000">
              <a:latin typeface="Arial"/>
              <a:cs typeface="Arial"/>
            </a:endParaRPr>
          </a:p>
          <a:p>
            <a:pPr marL="354965" marR="104139" indent="-342265">
              <a:lnSpc>
                <a:spcPts val="2160"/>
              </a:lnSpc>
              <a:spcBef>
                <a:spcPts val="480"/>
              </a:spcBef>
              <a:buSzPct val="7750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小朋友游乐场旳门票原来每张</a:t>
            </a:r>
            <a:r>
              <a:rPr sz="2000" spc="-10">
                <a:solidFill>
                  <a:srgbClr val="003366"/>
                </a:solidFill>
                <a:latin typeface="Arial"/>
                <a:cs typeface="Arial"/>
              </a:rPr>
              <a:t>30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元</a:t>
            </a:r>
            <a:r>
              <a:rPr sz="2000">
                <a:solidFill>
                  <a:srgbClr val="003366"/>
                </a:solidFill>
                <a:latin typeface="Arial"/>
                <a:cs typeface="Arial"/>
              </a:rPr>
              <a:t>,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春节期间八折优惠</a:t>
            </a:r>
            <a:r>
              <a:rPr sz="2000">
                <a:solidFill>
                  <a:srgbClr val="003366"/>
                </a:solidFill>
                <a:latin typeface="Arial"/>
                <a:cs typeface="Arial"/>
              </a:rPr>
              <a:t>,</a:t>
            </a:r>
            <a:r>
              <a:rPr sz="2000" spc="-15">
                <a:solidFill>
                  <a:srgbClr val="003366"/>
                </a:solidFill>
                <a:latin typeface="宋体"/>
                <a:cs typeface="宋体"/>
              </a:rPr>
              <a:t>刘老师一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家</a:t>
            </a:r>
            <a:r>
              <a:rPr sz="2000">
                <a:solidFill>
                  <a:srgbClr val="003366"/>
                </a:solidFill>
                <a:latin typeface="Arial"/>
                <a:cs typeface="Arial"/>
              </a:rPr>
              <a:t>3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口去游乐场玩</a:t>
            </a:r>
            <a:r>
              <a:rPr sz="2000">
                <a:solidFill>
                  <a:srgbClr val="003366"/>
                </a:solidFill>
                <a:latin typeface="Arial"/>
                <a:cs typeface="Arial"/>
              </a:rPr>
              <a:t>,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购置门票一共能省多少元</a:t>
            </a:r>
            <a:r>
              <a:rPr sz="2000" spc="-50">
                <a:solidFill>
                  <a:srgbClr val="003366"/>
                </a:solidFill>
                <a:latin typeface="Arial"/>
                <a:cs typeface="Arial"/>
              </a:rPr>
              <a:t>?</a:t>
            </a:r>
            <a:endParaRPr sz="20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210"/>
              </a:spcBef>
              <a:buSzPct val="7750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录音机每台降价</a:t>
            </a:r>
            <a:r>
              <a:rPr sz="2000" spc="-10">
                <a:solidFill>
                  <a:srgbClr val="003366"/>
                </a:solidFill>
                <a:latin typeface="Arial"/>
                <a:cs typeface="Arial"/>
              </a:rPr>
              <a:t>30%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后</a:t>
            </a:r>
            <a:r>
              <a:rPr sz="2000">
                <a:solidFill>
                  <a:srgbClr val="003366"/>
                </a:solidFill>
                <a:latin typeface="Arial"/>
                <a:cs typeface="Arial"/>
              </a:rPr>
              <a:t>,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售价</a:t>
            </a:r>
            <a:r>
              <a:rPr sz="2000" spc="-10">
                <a:solidFill>
                  <a:srgbClr val="003366"/>
                </a:solidFill>
                <a:latin typeface="Arial"/>
                <a:cs typeface="Arial"/>
              </a:rPr>
              <a:t>350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元</a:t>
            </a:r>
            <a:r>
              <a:rPr sz="2000">
                <a:solidFill>
                  <a:srgbClr val="003366"/>
                </a:solidFill>
                <a:latin typeface="Arial"/>
                <a:cs typeface="Arial"/>
              </a:rPr>
              <a:t>,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这种录音机原来售价多少元</a:t>
            </a:r>
            <a:r>
              <a:rPr sz="2000" spc="-50">
                <a:solidFill>
                  <a:srgbClr val="003366"/>
                </a:solidFill>
                <a:latin typeface="Arial"/>
                <a:cs typeface="Arial"/>
              </a:rPr>
              <a:t>?</a:t>
            </a:r>
            <a:endParaRPr sz="2000">
              <a:latin typeface="Arial"/>
              <a:cs typeface="Arial"/>
            </a:endParaRPr>
          </a:p>
          <a:p>
            <a:pPr marL="354965" marR="104139" indent="-342265">
              <a:lnSpc>
                <a:spcPts val="2160"/>
              </a:lnSpc>
              <a:spcBef>
                <a:spcPts val="509"/>
              </a:spcBef>
              <a:buSzPct val="7750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甲乙两车同步从两地相向而行</a:t>
            </a:r>
            <a:r>
              <a:rPr sz="2000">
                <a:solidFill>
                  <a:srgbClr val="003366"/>
                </a:solidFill>
                <a:latin typeface="Arial"/>
                <a:cs typeface="Arial"/>
              </a:rPr>
              <a:t>,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在距中点</a:t>
            </a:r>
            <a:r>
              <a:rPr sz="2000" spc="-10">
                <a:solidFill>
                  <a:srgbClr val="003366"/>
                </a:solidFill>
                <a:latin typeface="Arial"/>
                <a:cs typeface="Arial"/>
              </a:rPr>
              <a:t>30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千米处相遇</a:t>
            </a:r>
            <a:r>
              <a:rPr sz="2000">
                <a:solidFill>
                  <a:srgbClr val="003366"/>
                </a:solidFill>
                <a:latin typeface="Arial"/>
                <a:cs typeface="Arial"/>
              </a:rPr>
              <a:t>,</a:t>
            </a:r>
            <a:r>
              <a:rPr sz="2000" spc="-15">
                <a:solidFill>
                  <a:srgbClr val="003366"/>
                </a:solidFill>
                <a:latin typeface="宋体"/>
                <a:cs typeface="宋体"/>
              </a:rPr>
              <a:t>相遇时甲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车行了全程旳</a:t>
            </a:r>
            <a:r>
              <a:rPr sz="2000" spc="-10">
                <a:solidFill>
                  <a:srgbClr val="003366"/>
                </a:solidFill>
                <a:latin typeface="Arial"/>
                <a:cs typeface="Arial"/>
              </a:rPr>
              <a:t>45%,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两地相距多少千米</a:t>
            </a:r>
            <a:r>
              <a:rPr sz="2000" spc="-50">
                <a:solidFill>
                  <a:srgbClr val="003366"/>
                </a:solidFill>
                <a:latin typeface="Arial"/>
                <a:cs typeface="Arial"/>
              </a:rPr>
              <a:t>?</a:t>
            </a:r>
            <a:endParaRPr sz="2000">
              <a:latin typeface="Arial"/>
              <a:cs typeface="Arial"/>
            </a:endParaRPr>
          </a:p>
          <a:p>
            <a:pPr marL="354965" marR="132080" indent="-342265">
              <a:lnSpc>
                <a:spcPts val="2160"/>
              </a:lnSpc>
              <a:spcBef>
                <a:spcPts val="480"/>
              </a:spcBef>
              <a:buSzPct val="7750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一辆汽车运一堆水泥</a:t>
            </a:r>
            <a:r>
              <a:rPr sz="2000">
                <a:solidFill>
                  <a:srgbClr val="003366"/>
                </a:solidFill>
                <a:latin typeface="Arial"/>
                <a:cs typeface="Arial"/>
              </a:rPr>
              <a:t>,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运走了总数旳</a:t>
            </a:r>
            <a:r>
              <a:rPr sz="2000" spc="-10">
                <a:solidFill>
                  <a:srgbClr val="003366"/>
                </a:solidFill>
                <a:latin typeface="Arial"/>
                <a:cs typeface="Arial"/>
              </a:rPr>
              <a:t>35%,</a:t>
            </a:r>
            <a:r>
              <a:rPr sz="2000" spc="-5">
                <a:solidFill>
                  <a:srgbClr val="003366"/>
                </a:solidFill>
                <a:latin typeface="宋体"/>
                <a:cs typeface="宋体"/>
              </a:rPr>
              <a:t>这时剩余旳比运走旳还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多</a:t>
            </a:r>
            <a:r>
              <a:rPr sz="2000" spc="-10">
                <a:solidFill>
                  <a:srgbClr val="003366"/>
                </a:solidFill>
                <a:latin typeface="Arial"/>
                <a:cs typeface="Arial"/>
              </a:rPr>
              <a:t>18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吨</a:t>
            </a:r>
            <a:r>
              <a:rPr sz="2000">
                <a:solidFill>
                  <a:srgbClr val="003366"/>
                </a:solidFill>
                <a:latin typeface="Arial"/>
                <a:cs typeface="Arial"/>
              </a:rPr>
              <a:t>.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原来这堆水泥有多少吨</a:t>
            </a:r>
            <a:r>
              <a:rPr sz="2000" spc="-50">
                <a:solidFill>
                  <a:srgbClr val="003366"/>
                </a:solidFill>
                <a:latin typeface="Arial"/>
                <a:cs typeface="Arial"/>
              </a:rPr>
              <a:t>?</a:t>
            </a:r>
            <a:endParaRPr sz="2000">
              <a:latin typeface="Arial"/>
              <a:cs typeface="Arial"/>
            </a:endParaRPr>
          </a:p>
          <a:p>
            <a:pPr marL="354965" indent="-342265">
              <a:lnSpc>
                <a:spcPts val="2280"/>
              </a:lnSpc>
              <a:spcBef>
                <a:spcPts val="210"/>
              </a:spcBef>
              <a:buSzPct val="7750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小明读一本故事书</a:t>
            </a:r>
            <a:r>
              <a:rPr sz="2000">
                <a:solidFill>
                  <a:srgbClr val="003366"/>
                </a:solidFill>
                <a:latin typeface="Arial"/>
                <a:cs typeface="Arial"/>
              </a:rPr>
              <a:t>,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第一天读了全书旳</a:t>
            </a:r>
            <a:r>
              <a:rPr sz="2000" spc="-10">
                <a:solidFill>
                  <a:srgbClr val="003366"/>
                </a:solidFill>
                <a:latin typeface="Arial"/>
                <a:cs typeface="Arial"/>
              </a:rPr>
              <a:t>2/7.</a:t>
            </a:r>
            <a:r>
              <a:rPr sz="2000" spc="-5">
                <a:solidFill>
                  <a:srgbClr val="003366"/>
                </a:solidFill>
                <a:latin typeface="宋体"/>
                <a:cs typeface="宋体"/>
              </a:rPr>
              <a:t>第二天读了余下页数旳</a:t>
            </a:r>
            <a:endParaRPr sz="2000">
              <a:latin typeface="宋体"/>
              <a:cs typeface="宋体"/>
            </a:endParaRPr>
          </a:p>
          <a:p>
            <a:pPr marL="355600">
              <a:lnSpc>
                <a:spcPts val="2280"/>
              </a:lnSpc>
            </a:pPr>
            <a:r>
              <a:rPr sz="2000" spc="-10">
                <a:solidFill>
                  <a:srgbClr val="003366"/>
                </a:solidFill>
                <a:latin typeface="Arial"/>
                <a:cs typeface="Arial"/>
              </a:rPr>
              <a:t>60%,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已知第二天比第一天多读了</a:t>
            </a:r>
            <a:r>
              <a:rPr sz="2000">
                <a:solidFill>
                  <a:srgbClr val="003366"/>
                </a:solidFill>
                <a:latin typeface="Arial"/>
                <a:cs typeface="Arial"/>
              </a:rPr>
              <a:t>6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页</a:t>
            </a:r>
            <a:r>
              <a:rPr sz="2000">
                <a:solidFill>
                  <a:srgbClr val="003366"/>
                </a:solidFill>
                <a:latin typeface="Arial"/>
                <a:cs typeface="Arial"/>
              </a:rPr>
              <a:t>,</a:t>
            </a:r>
            <a:r>
              <a:rPr sz="2000">
                <a:solidFill>
                  <a:srgbClr val="003366"/>
                </a:solidFill>
                <a:latin typeface="宋体"/>
                <a:cs typeface="宋体"/>
              </a:rPr>
              <a:t>这本故事书一共有多少页</a:t>
            </a:r>
            <a:r>
              <a:rPr sz="2000" spc="-50">
                <a:solidFill>
                  <a:srgbClr val="003366"/>
                </a:solidFill>
                <a:latin typeface="Arial"/>
                <a:cs typeface="Arial"/>
              </a:rPr>
              <a:t>?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96536" y="1269426"/>
            <a:ext cx="1854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一题多解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40" y="2897461"/>
            <a:ext cx="7541259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265">
              <a:lnSpc>
                <a:spcPct val="100000"/>
              </a:lnSpc>
              <a:spcBef>
                <a:spcPts val="100"/>
              </a:spcBef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陈老师看一本</a:t>
            </a:r>
            <a:r>
              <a:rPr sz="2800" spc="-10">
                <a:solidFill>
                  <a:srgbClr val="003366"/>
                </a:solidFill>
                <a:latin typeface="Arial"/>
                <a:cs typeface="Arial"/>
              </a:rPr>
              <a:t>200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页旳故事书</a:t>
            </a:r>
            <a:r>
              <a:rPr sz="2800">
                <a:solidFill>
                  <a:srgbClr val="003366"/>
                </a:solidFill>
                <a:latin typeface="Arial"/>
                <a:cs typeface="Arial"/>
              </a:rPr>
              <a:t>,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前</a:t>
            </a:r>
            <a:r>
              <a:rPr sz="2800">
                <a:solidFill>
                  <a:srgbClr val="003366"/>
                </a:solidFill>
                <a:latin typeface="Arial"/>
                <a:cs typeface="Arial"/>
              </a:rPr>
              <a:t>5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天看了</a:t>
            </a:r>
            <a:r>
              <a:rPr sz="2800" spc="-10">
                <a:solidFill>
                  <a:srgbClr val="003366"/>
                </a:solidFill>
                <a:latin typeface="Arial"/>
                <a:cs typeface="Arial"/>
              </a:rPr>
              <a:t>1/4,</a:t>
            </a:r>
            <a:r>
              <a:rPr sz="2800" spc="-50">
                <a:solidFill>
                  <a:srgbClr val="003366"/>
                </a:solidFill>
                <a:latin typeface="宋体"/>
                <a:cs typeface="宋体"/>
              </a:rPr>
              <a:t>照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这么计算</a:t>
            </a:r>
            <a:r>
              <a:rPr sz="2800">
                <a:solidFill>
                  <a:srgbClr val="003366"/>
                </a:solidFill>
                <a:latin typeface="Arial"/>
                <a:cs typeface="Arial"/>
              </a:rPr>
              <a:t>,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还要几天能够看完</a:t>
            </a:r>
            <a:r>
              <a:rPr sz="2800" spc="-50">
                <a:solidFill>
                  <a:srgbClr val="003366"/>
                </a:solidFill>
                <a:latin typeface="Arial"/>
                <a:cs typeface="Arial"/>
              </a:rPr>
              <a:t>?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96536" y="1269426"/>
            <a:ext cx="1397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/>
              <a:t>判断题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40" y="2354692"/>
            <a:ext cx="7435850" cy="34156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45465" indent="-532765">
              <a:lnSpc>
                <a:spcPts val="3190"/>
              </a:lnSpc>
              <a:spcBef>
                <a:spcPts val="100"/>
              </a:spcBef>
              <a:buSzPct val="76785"/>
              <a:buFont typeface="Wingdings"/>
              <a:buChar char=""/>
              <a:tabLst>
                <a:tab pos="545465"/>
                <a:tab pos="546100"/>
              </a:tabLst>
            </a:pP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刘老师看一本</a:t>
            </a:r>
            <a:r>
              <a:rPr sz="2800" spc="-10">
                <a:solidFill>
                  <a:srgbClr val="003366"/>
                </a:solidFill>
                <a:latin typeface="Arial"/>
                <a:cs typeface="Arial"/>
              </a:rPr>
              <a:t>80</a:t>
            </a:r>
            <a:r>
              <a:rPr sz="2800" spc="-5">
                <a:solidFill>
                  <a:srgbClr val="003366"/>
                </a:solidFill>
                <a:latin typeface="宋体"/>
                <a:cs typeface="宋体"/>
              </a:rPr>
              <a:t>页旳故事书，第一天看了</a:t>
            </a:r>
            <a:endParaRPr sz="2800">
              <a:latin typeface="宋体"/>
              <a:cs typeface="宋体"/>
            </a:endParaRPr>
          </a:p>
          <a:p>
            <a:pPr marL="546100">
              <a:lnSpc>
                <a:spcPts val="3190"/>
              </a:lnSpc>
              <a:tabLst>
                <a:tab pos="6513195"/>
              </a:tabLst>
            </a:pPr>
            <a:r>
              <a:rPr sz="2800" spc="-10">
                <a:solidFill>
                  <a:srgbClr val="003366"/>
                </a:solidFill>
                <a:latin typeface="Arial"/>
                <a:cs typeface="Arial"/>
              </a:rPr>
              <a:t>35%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。第二天应从第</a:t>
            </a:r>
            <a:r>
              <a:rPr sz="2800" spc="-10">
                <a:solidFill>
                  <a:srgbClr val="003366"/>
                </a:solidFill>
                <a:latin typeface="Arial"/>
                <a:cs typeface="Arial"/>
              </a:rPr>
              <a:t>28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页看起。</a:t>
            </a:r>
            <a:r>
              <a:rPr sz="2800" spc="-50">
                <a:solidFill>
                  <a:srgbClr val="003366"/>
                </a:solidFill>
                <a:latin typeface="宋体"/>
                <a:cs typeface="宋体"/>
              </a:rPr>
              <a:t>（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	</a:t>
            </a:r>
            <a:r>
              <a:rPr sz="2800" spc="-50">
                <a:solidFill>
                  <a:srgbClr val="003366"/>
                </a:solidFill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  <a:p>
            <a:pPr marL="545465" indent="-532765">
              <a:lnSpc>
                <a:spcPts val="3265"/>
              </a:lnSpc>
              <a:spcBef>
                <a:spcPts val="335"/>
              </a:spcBef>
              <a:buSzPct val="76785"/>
              <a:buFont typeface="Wingdings"/>
              <a:buChar char=""/>
              <a:tabLst>
                <a:tab pos="545465"/>
                <a:tab pos="546100"/>
              </a:tabLst>
            </a:pPr>
            <a:r>
              <a:rPr sz="2800" spc="-10">
                <a:solidFill>
                  <a:srgbClr val="003366"/>
                </a:solidFill>
                <a:latin typeface="Arial"/>
                <a:cs typeface="Arial"/>
              </a:rPr>
              <a:t>100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克糖放入</a:t>
            </a:r>
            <a:r>
              <a:rPr sz="2800" spc="-10">
                <a:solidFill>
                  <a:srgbClr val="003366"/>
                </a:solidFill>
                <a:latin typeface="Arial"/>
                <a:cs typeface="Arial"/>
              </a:rPr>
              <a:t>400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克水中，糖占糖水旳</a:t>
            </a:r>
            <a:r>
              <a:rPr sz="2800" spc="-10">
                <a:solidFill>
                  <a:srgbClr val="003366"/>
                </a:solidFill>
                <a:latin typeface="Arial"/>
                <a:cs typeface="Arial"/>
              </a:rPr>
              <a:t>20%</a:t>
            </a:r>
            <a:r>
              <a:rPr sz="2800" spc="-50">
                <a:solidFill>
                  <a:srgbClr val="003366"/>
                </a:solidFill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  <a:p>
            <a:pPr marL="546100">
              <a:lnSpc>
                <a:spcPts val="3265"/>
              </a:lnSpc>
              <a:tabLst>
                <a:tab pos="1494155"/>
              </a:tabLst>
            </a:pPr>
            <a:r>
              <a:rPr sz="2800" spc="-50">
                <a:solidFill>
                  <a:srgbClr val="003366"/>
                </a:solidFill>
                <a:latin typeface="宋体"/>
                <a:cs typeface="宋体"/>
              </a:rPr>
              <a:t>（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	</a:t>
            </a:r>
            <a:r>
              <a:rPr sz="2800" spc="-50">
                <a:solidFill>
                  <a:srgbClr val="003366"/>
                </a:solidFill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  <a:p>
            <a:pPr marL="545465" indent="-532765">
              <a:lnSpc>
                <a:spcPts val="3265"/>
              </a:lnSpc>
              <a:spcBef>
                <a:spcPts val="185"/>
              </a:spcBef>
              <a:buSzPct val="76785"/>
              <a:buFont typeface="Wingdings"/>
              <a:buChar char=""/>
              <a:tabLst>
                <a:tab pos="545465"/>
                <a:tab pos="546100"/>
              </a:tabLst>
            </a:pP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生产</a:t>
            </a:r>
            <a:r>
              <a:rPr sz="2800" spc="-10">
                <a:solidFill>
                  <a:srgbClr val="003366"/>
                </a:solidFill>
                <a:latin typeface="Arial"/>
                <a:cs typeface="Arial"/>
              </a:rPr>
              <a:t>99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个零件全部合格，合格率为</a:t>
            </a:r>
            <a:r>
              <a:rPr sz="2800" spc="-10">
                <a:solidFill>
                  <a:srgbClr val="003366"/>
                </a:solidFill>
                <a:latin typeface="Arial"/>
                <a:cs typeface="Arial"/>
              </a:rPr>
              <a:t>99%</a:t>
            </a:r>
            <a:r>
              <a:rPr sz="2800" spc="-50">
                <a:solidFill>
                  <a:srgbClr val="003366"/>
                </a:solidFill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  <a:p>
            <a:pPr marL="546100">
              <a:lnSpc>
                <a:spcPts val="3265"/>
              </a:lnSpc>
              <a:tabLst>
                <a:tab pos="1494155"/>
              </a:tabLst>
            </a:pPr>
            <a:r>
              <a:rPr sz="2800" spc="-50">
                <a:solidFill>
                  <a:srgbClr val="003366"/>
                </a:solidFill>
                <a:latin typeface="宋体"/>
                <a:cs typeface="宋体"/>
              </a:rPr>
              <a:t>（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	</a:t>
            </a:r>
            <a:r>
              <a:rPr sz="2800" spc="-50">
                <a:solidFill>
                  <a:srgbClr val="003366"/>
                </a:solidFill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  <a:p>
            <a:pPr marL="545465" indent="-532765">
              <a:lnSpc>
                <a:spcPts val="3265"/>
              </a:lnSpc>
              <a:spcBef>
                <a:spcPts val="185"/>
              </a:spcBef>
              <a:buSzPct val="76785"/>
              <a:buFont typeface="Wingdings"/>
              <a:buChar char=""/>
              <a:tabLst>
                <a:tab pos="545465"/>
                <a:tab pos="546100"/>
              </a:tabLst>
            </a:pP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甲数比乙数多</a:t>
            </a:r>
            <a:r>
              <a:rPr sz="2800" spc="-10">
                <a:solidFill>
                  <a:srgbClr val="003366"/>
                </a:solidFill>
                <a:latin typeface="Arial"/>
                <a:cs typeface="Arial"/>
              </a:rPr>
              <a:t>35%</a:t>
            </a:r>
            <a:r>
              <a:rPr sz="2800" spc="-5">
                <a:solidFill>
                  <a:srgbClr val="003366"/>
                </a:solidFill>
                <a:latin typeface="宋体"/>
                <a:cs typeface="宋体"/>
              </a:rPr>
              <a:t>，乙数比甲数少</a:t>
            </a:r>
            <a:r>
              <a:rPr sz="2800" spc="-10">
                <a:solidFill>
                  <a:srgbClr val="003366"/>
                </a:solidFill>
                <a:latin typeface="Arial"/>
                <a:cs typeface="Arial"/>
              </a:rPr>
              <a:t>35%</a:t>
            </a:r>
            <a:r>
              <a:rPr sz="2800" spc="-50">
                <a:solidFill>
                  <a:srgbClr val="003366"/>
                </a:solidFill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  <a:p>
            <a:pPr marL="546100">
              <a:lnSpc>
                <a:spcPts val="3265"/>
              </a:lnSpc>
              <a:tabLst>
                <a:tab pos="1494155"/>
              </a:tabLst>
            </a:pPr>
            <a:r>
              <a:rPr sz="2800" spc="-50">
                <a:solidFill>
                  <a:srgbClr val="003366"/>
                </a:solidFill>
                <a:latin typeface="宋体"/>
                <a:cs typeface="宋体"/>
              </a:rPr>
              <a:t>（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	</a:t>
            </a:r>
            <a:r>
              <a:rPr sz="2800" spc="-50">
                <a:solidFill>
                  <a:srgbClr val="003366"/>
                </a:solidFill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96536" y="1269426"/>
            <a:ext cx="1397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/>
              <a:t>挑战题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40" y="2385397"/>
            <a:ext cx="746125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100"/>
              </a:spcBef>
              <a:buSzPct val="76785"/>
              <a:buFont typeface="Wingdings"/>
              <a:buChar char=""/>
              <a:tabLst>
                <a:tab pos="355600"/>
              </a:tabLst>
            </a:pP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学校总务处买来白粉笔和彩色粉笔共</a:t>
            </a:r>
            <a:r>
              <a:rPr sz="2800" spc="-10">
                <a:solidFill>
                  <a:srgbClr val="003366"/>
                </a:solidFill>
                <a:latin typeface="Arial"/>
                <a:cs typeface="Arial"/>
              </a:rPr>
              <a:t>220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盒</a:t>
            </a:r>
            <a:r>
              <a:rPr sz="2800">
                <a:solidFill>
                  <a:srgbClr val="003366"/>
                </a:solidFill>
                <a:latin typeface="Arial"/>
                <a:cs typeface="Arial"/>
              </a:rPr>
              <a:t>,</a:t>
            </a:r>
            <a:r>
              <a:rPr sz="2800" spc="-50">
                <a:solidFill>
                  <a:srgbClr val="003366"/>
                </a:solidFill>
                <a:latin typeface="宋体"/>
                <a:cs typeface="宋体"/>
              </a:rPr>
              <a:t>已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知白色粉笔旳</a:t>
            </a:r>
            <a:r>
              <a:rPr sz="2800" spc="-10">
                <a:solidFill>
                  <a:srgbClr val="003366"/>
                </a:solidFill>
                <a:latin typeface="Arial"/>
                <a:cs typeface="Arial"/>
              </a:rPr>
              <a:t>1/5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等于彩色粉笔旳</a:t>
            </a:r>
            <a:r>
              <a:rPr sz="2800" spc="-10">
                <a:solidFill>
                  <a:srgbClr val="003366"/>
                </a:solidFill>
                <a:latin typeface="Arial"/>
                <a:cs typeface="Arial"/>
              </a:rPr>
              <a:t>90%.</a:t>
            </a:r>
            <a:r>
              <a:rPr sz="2800" spc="-20">
                <a:solidFill>
                  <a:srgbClr val="003366"/>
                </a:solidFill>
                <a:latin typeface="宋体"/>
                <a:cs typeface="宋体"/>
              </a:rPr>
              <a:t>这两种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粉笔各买了多少盒</a:t>
            </a:r>
            <a:r>
              <a:rPr sz="2800" spc="-50">
                <a:solidFill>
                  <a:srgbClr val="003366"/>
                </a:solidFill>
                <a:latin typeface="Arial"/>
                <a:cs typeface="Arial"/>
              </a:rPr>
              <a:t>?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89580" rIns="0" bIns="0" rtlCol="0">
            <a:spAutoFit/>
          </a:bodyPr>
          <a:lstStyle/>
          <a:p>
            <a:pPr marL="144145">
              <a:lnSpc>
                <a:spcPct val="100000"/>
              </a:lnSpc>
              <a:spcBef>
                <a:spcPts val="100"/>
              </a:spcBef>
            </a:pPr>
            <a:r>
              <a:rPr/>
              <a:t>分数百分数旳解题思绪</a:t>
            </a:r>
            <a:r>
              <a:rPr spc="-50">
                <a:latin typeface="Arial"/>
                <a:cs typeface="Arial"/>
              </a:rPr>
              <a:t>: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40" y="2300053"/>
            <a:ext cx="6229350" cy="3098165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770"/>
              </a:spcBef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spc="-90">
                <a:solidFill>
                  <a:srgbClr val="003366"/>
                </a:solidFill>
                <a:latin typeface="宋体"/>
                <a:cs typeface="宋体"/>
              </a:rPr>
              <a:t>精确判断单位 </a:t>
            </a:r>
            <a:r>
              <a:rPr sz="2800" spc="-25">
                <a:solidFill>
                  <a:srgbClr val="003366"/>
                </a:solidFill>
                <a:latin typeface="Arial"/>
                <a:cs typeface="Arial"/>
              </a:rPr>
              <a:t>“1”</a:t>
            </a:r>
            <a:endParaRPr sz="28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搞清要求数量与单位</a:t>
            </a:r>
            <a:r>
              <a:rPr sz="2800">
                <a:solidFill>
                  <a:srgbClr val="003366"/>
                </a:solidFill>
                <a:latin typeface="Arial"/>
                <a:cs typeface="Arial"/>
              </a:rPr>
              <a:t>“1”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之间旳关系</a:t>
            </a:r>
            <a:r>
              <a:rPr sz="2800" spc="-50">
                <a:solidFill>
                  <a:srgbClr val="003366"/>
                </a:solidFill>
                <a:latin typeface="Arial"/>
                <a:cs typeface="Arial"/>
              </a:rPr>
              <a:t>.</a:t>
            </a:r>
            <a:endParaRPr sz="28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找准数量相应旳分率</a:t>
            </a:r>
            <a:r>
              <a:rPr sz="2800" spc="-50">
                <a:solidFill>
                  <a:srgbClr val="003366"/>
                </a:solidFill>
                <a:latin typeface="Arial"/>
                <a:cs typeface="Arial"/>
              </a:rPr>
              <a:t>.</a:t>
            </a:r>
            <a:endParaRPr sz="2800">
              <a:latin typeface="Arial"/>
              <a:cs typeface="Arial"/>
            </a:endParaRPr>
          </a:p>
          <a:p>
            <a:pPr marL="1099185" marR="5080" indent="-593090" algn="just">
              <a:lnSpc>
                <a:spcPct val="120000"/>
              </a:lnSpc>
            </a:pPr>
            <a:r>
              <a:rPr sz="2800" spc="-125">
                <a:solidFill>
                  <a:srgbClr val="003366"/>
                </a:solidFill>
                <a:latin typeface="宋体"/>
                <a:cs typeface="宋体"/>
              </a:rPr>
              <a:t>假如单位 </a:t>
            </a:r>
            <a:r>
              <a:rPr sz="2800">
                <a:solidFill>
                  <a:srgbClr val="003366"/>
                </a:solidFill>
                <a:latin typeface="Arial"/>
                <a:cs typeface="Arial"/>
              </a:rPr>
              <a:t>“1”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旳量已知</a:t>
            </a:r>
            <a:r>
              <a:rPr sz="2800">
                <a:solidFill>
                  <a:srgbClr val="003366"/>
                </a:solidFill>
                <a:latin typeface="Arial"/>
                <a:cs typeface="Arial"/>
              </a:rPr>
              <a:t>,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就用乘法计算</a:t>
            </a:r>
            <a:r>
              <a:rPr sz="2800">
                <a:solidFill>
                  <a:srgbClr val="003366"/>
                </a:solidFill>
                <a:latin typeface="Arial"/>
                <a:cs typeface="Arial"/>
              </a:rPr>
              <a:t>,</a:t>
            </a:r>
            <a:r>
              <a:rPr sz="2800" spc="-210">
                <a:solidFill>
                  <a:srgbClr val="003366"/>
                </a:solidFill>
                <a:latin typeface="宋体"/>
                <a:cs typeface="宋体"/>
              </a:rPr>
              <a:t>单位 </a:t>
            </a:r>
            <a:r>
              <a:rPr sz="2800">
                <a:solidFill>
                  <a:srgbClr val="003366"/>
                </a:solidFill>
                <a:latin typeface="Arial"/>
                <a:cs typeface="Arial"/>
              </a:rPr>
              <a:t>“1”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旳量未知</a:t>
            </a:r>
            <a:r>
              <a:rPr sz="2800">
                <a:solidFill>
                  <a:srgbClr val="003366"/>
                </a:solidFill>
                <a:latin typeface="Arial"/>
                <a:cs typeface="Arial"/>
              </a:rPr>
              <a:t>,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就用除法计算</a:t>
            </a:r>
            <a:r>
              <a:rPr sz="2800">
                <a:solidFill>
                  <a:srgbClr val="003366"/>
                </a:solidFill>
                <a:latin typeface="Arial"/>
                <a:cs typeface="Arial"/>
              </a:rPr>
              <a:t>,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或用方程解答</a:t>
            </a:r>
            <a:r>
              <a:rPr sz="2800">
                <a:solidFill>
                  <a:srgbClr val="003366"/>
                </a:solidFill>
                <a:latin typeface="Arial"/>
                <a:cs typeface="Arial"/>
              </a:rPr>
              <a:t>.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pc="260">
                <a:solidFill>
                  <a:srgbClr val="000099"/>
                </a:solidFill>
              </a:rPr>
              <a:t>1.</a:t>
            </a:r>
            <a:r>
              <a:rPr spc="70">
                <a:solidFill>
                  <a:srgbClr val="000099"/>
                </a:solidFill>
              </a:rPr>
              <a:t>求一种数是另一种数旳几(百)</a:t>
            </a:r>
            <a:r>
              <a:rPr spc="-20">
                <a:solidFill>
                  <a:srgbClr val="000099"/>
                </a:solidFill>
              </a:rPr>
              <a:t>分之几</a:t>
            </a:r>
            <a:r>
              <a:rPr spc="-15">
                <a:solidFill>
                  <a:srgbClr val="000099"/>
                </a:solidFill>
              </a:rPr>
              <a:t>旳应用题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69340" y="2468245"/>
            <a:ext cx="7081520" cy="38658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963930">
              <a:lnSpc>
                <a:spcPct val="100000"/>
              </a:lnSpc>
              <a:spcBef>
                <a:spcPts val="100"/>
              </a:spcBef>
            </a:pPr>
            <a:r>
              <a:rPr sz="3600" b="1" spc="80">
                <a:latin typeface="Microsoft JhengHei"/>
                <a:cs typeface="Microsoft JhengHei"/>
              </a:rPr>
              <a:t>求一种数是另一种数旳几( 百)</a:t>
            </a:r>
            <a:r>
              <a:rPr sz="3600" b="1" spc="-5">
                <a:latin typeface="Microsoft JhengHei"/>
                <a:cs typeface="Microsoft JhengHei"/>
              </a:rPr>
              <a:t>分之几此类应用题和整数应用题中</a:t>
            </a:r>
            <a:r>
              <a:rPr sz="3600" b="1" spc="-50">
                <a:latin typeface="Microsoft JhengHei"/>
                <a:cs typeface="Microsoft JhengHei"/>
              </a:rPr>
              <a:t> </a:t>
            </a:r>
            <a:r>
              <a:rPr sz="3600" b="1" spc="-5">
                <a:latin typeface="Microsoft JhengHei"/>
                <a:cs typeface="Microsoft JhengHei"/>
              </a:rPr>
              <a:t>“求一种数是另一种数旳几倍”一样，都是比较两个数量之间旳倍数关系旳，所不同旳只是将两个数量间旳倍数关系用分数或百分数旳形</a:t>
            </a:r>
            <a:r>
              <a:rPr sz="3600" b="1" spc="-10">
                <a:latin typeface="Microsoft JhengHei"/>
                <a:cs typeface="Microsoft JhengHei"/>
              </a:rPr>
              <a:t>式表达出来。</a:t>
            </a:r>
            <a:endParaRPr sz="36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8505190" y="6300470"/>
            <a:ext cx="238125" cy="25082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8232140" y="6410007"/>
            <a:ext cx="6350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u="heavy">
                <a:solidFill>
                  <a:srgbClr val="003366"/>
                </a:solidFill>
                <a:uFill>
                  <a:solidFill>
                    <a:srgbClr val="003366"/>
                  </a:solidFill>
                </a:uFill>
                <a:latin typeface="黑体"/>
                <a:cs typeface="黑体"/>
              </a:rPr>
              <a:t>返</a:t>
            </a:r>
            <a:r>
              <a:rPr sz="2400" u="heavy" spc="-50">
                <a:solidFill>
                  <a:srgbClr val="003366"/>
                </a:solidFill>
                <a:uFill>
                  <a:solidFill>
                    <a:srgbClr val="003366"/>
                  </a:solidFill>
                </a:uFill>
                <a:latin typeface="黑体"/>
                <a:cs typeface="黑体"/>
              </a:rPr>
              <a:t></a:t>
            </a:r>
            <a:endParaRPr sz="24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907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003366"/>
                </a:solidFill>
              </a:rPr>
              <a:t>例题讲解：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21728" y="2468245"/>
            <a:ext cx="6883400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600" b="1">
                <a:latin typeface="Microsoft JhengHei"/>
                <a:cs typeface="Microsoft JhengHei"/>
              </a:rPr>
              <a:t>例</a:t>
            </a:r>
            <a:r>
              <a:rPr sz="3600" b="1" spc="260">
                <a:latin typeface="Microsoft JhengHei"/>
                <a:cs typeface="Microsoft JhengHei"/>
              </a:rPr>
              <a:t>1.</a:t>
            </a:r>
            <a:r>
              <a:rPr sz="3600" b="1">
                <a:latin typeface="Microsoft JhengHei"/>
                <a:cs typeface="Microsoft JhengHei"/>
              </a:rPr>
              <a:t>六</a:t>
            </a:r>
            <a:r>
              <a:rPr sz="3600" b="1" spc="229">
                <a:latin typeface="Microsoft JhengHei"/>
                <a:cs typeface="Microsoft JhengHei"/>
              </a:rPr>
              <a:t>(4)</a:t>
            </a:r>
            <a:r>
              <a:rPr sz="3600" b="1">
                <a:latin typeface="Microsoft JhengHei"/>
                <a:cs typeface="Microsoft JhengHei"/>
              </a:rPr>
              <a:t>班有学生</a:t>
            </a:r>
            <a:r>
              <a:rPr sz="3600" b="1" spc="-365">
                <a:latin typeface="Microsoft JhengHei"/>
                <a:cs typeface="Microsoft JhengHei"/>
              </a:rPr>
              <a:t>40</a:t>
            </a:r>
            <a:r>
              <a:rPr sz="3600" b="1" spc="-10">
                <a:latin typeface="Microsoft JhengHei"/>
                <a:cs typeface="Microsoft JhengHei"/>
              </a:rPr>
              <a:t>人，其中女</a:t>
            </a:r>
            <a:r>
              <a:rPr sz="3600" b="1">
                <a:latin typeface="Microsoft JhengHei"/>
                <a:cs typeface="Microsoft JhengHei"/>
              </a:rPr>
              <a:t>生</a:t>
            </a:r>
            <a:r>
              <a:rPr sz="3600" b="1" spc="-365">
                <a:latin typeface="Microsoft JhengHei"/>
                <a:cs typeface="Microsoft JhengHei"/>
              </a:rPr>
              <a:t>18</a:t>
            </a:r>
            <a:r>
              <a:rPr sz="3600" b="1" spc="65">
                <a:latin typeface="Microsoft JhengHei"/>
                <a:cs typeface="Microsoft JhengHei"/>
              </a:rPr>
              <a:t>人，女生人数占全班旳几(百)</a:t>
            </a:r>
            <a:r>
              <a:rPr sz="3600" b="1">
                <a:latin typeface="Microsoft JhengHei"/>
                <a:cs typeface="Microsoft JhengHei"/>
              </a:rPr>
              <a:t>分之几?</a:t>
            </a:r>
            <a:endParaRPr sz="36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8581390" y="6452870"/>
            <a:ext cx="238125" cy="25082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8232140" y="6410007"/>
            <a:ext cx="6350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u="heavy">
                <a:solidFill>
                  <a:srgbClr val="003366"/>
                </a:solidFill>
                <a:uFill>
                  <a:solidFill>
                    <a:srgbClr val="003366"/>
                  </a:solidFill>
                </a:uFill>
                <a:latin typeface="黑体"/>
                <a:cs typeface="黑体"/>
              </a:rPr>
              <a:t>返</a:t>
            </a:r>
            <a:r>
              <a:rPr sz="2400" u="heavy" spc="-50">
                <a:solidFill>
                  <a:srgbClr val="003366"/>
                </a:solidFill>
                <a:uFill>
                  <a:solidFill>
                    <a:srgbClr val="003366"/>
                  </a:solidFill>
                </a:uFill>
                <a:latin typeface="黑体"/>
                <a:cs typeface="黑体"/>
              </a:rPr>
              <a:t></a:t>
            </a:r>
            <a:endParaRPr sz="24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7787" rIns="0" bIns="0" rtlCol="0">
            <a:spAutoFit/>
          </a:bodyPr>
          <a:lstStyle/>
          <a:p>
            <a:pPr marL="393065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003366"/>
                </a:solidFill>
              </a:rPr>
              <a:t>例题讲解：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541254" rIns="0" bIns="0" rtlCol="0">
            <a:spAutoFit/>
          </a:bodyPr>
          <a:lstStyle/>
          <a:p>
            <a:pPr marL="763905" marR="5080" indent="248920">
              <a:lnSpc>
                <a:spcPct val="100000"/>
              </a:lnSpc>
              <a:spcBef>
                <a:spcPts val="100"/>
              </a:spcBef>
              <a:tabLst>
                <a:tab pos="6935470"/>
              </a:tabLst>
            </a:pPr>
            <a:r>
              <a:rPr sz="3200"/>
              <a:t>例 </a:t>
            </a:r>
            <a:r>
              <a:rPr spc="260"/>
              <a:t>2.</a:t>
            </a:r>
            <a:r>
              <a:rPr spc="-5"/>
              <a:t> </a:t>
            </a:r>
            <a:r>
              <a:rPr/>
              <a:t>学校食堂五月份计划用煤</a:t>
            </a:r>
            <a:r>
              <a:rPr spc="-65"/>
              <a:t> </a:t>
            </a:r>
            <a:r>
              <a:rPr spc="50"/>
              <a:t>2.5</a:t>
            </a:r>
            <a:r>
              <a:rPr spc="-65"/>
              <a:t> </a:t>
            </a:r>
            <a:r>
              <a:rPr/>
              <a:t>吨</a:t>
            </a:r>
            <a:r>
              <a:rPr spc="-50"/>
              <a:t>，</a:t>
            </a:r>
            <a:r>
              <a:rPr/>
              <a:t>实际用煤</a:t>
            </a:r>
            <a:r>
              <a:rPr spc="-365"/>
              <a:t>2</a:t>
            </a:r>
            <a:r>
              <a:rPr/>
              <a:t>吨</a:t>
            </a:r>
            <a:r>
              <a:rPr spc="-50"/>
              <a:t>，</a:t>
            </a:r>
            <a:r>
              <a:rPr u="sng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pc="295"/>
              <a:t>?(</a:t>
            </a:r>
            <a:r>
              <a:rPr/>
              <a:t>请</a:t>
            </a:r>
            <a:r>
              <a:rPr spc="-50"/>
              <a:t>你</a:t>
            </a:r>
            <a:endParaRPr sz="3200">
              <a:latin typeface="Times New Roman"/>
              <a:cs typeface="Times New Roman"/>
            </a:endParaRPr>
          </a:p>
          <a:p>
            <a:pPr marL="763905" marR="650240">
              <a:lnSpc>
                <a:spcPct val="100000"/>
              </a:lnSpc>
            </a:pPr>
            <a:r>
              <a:rPr/>
              <a:t>补上合适旳问题，使它成为分（</a:t>
            </a:r>
            <a:r>
              <a:rPr spc="155"/>
              <a:t>百分)</a:t>
            </a:r>
            <a:r>
              <a:rPr spc="95"/>
              <a:t>数应用题)</a:t>
            </a: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8581390" y="6376670"/>
            <a:ext cx="238125" cy="25082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8232140" y="6410007"/>
            <a:ext cx="6350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u="heavy">
                <a:solidFill>
                  <a:srgbClr val="003366"/>
                </a:solidFill>
                <a:uFill>
                  <a:solidFill>
                    <a:srgbClr val="003366"/>
                  </a:solidFill>
                </a:uFill>
                <a:latin typeface="黑体"/>
                <a:cs typeface="黑体"/>
              </a:rPr>
              <a:t>返</a:t>
            </a:r>
            <a:r>
              <a:rPr sz="2400" u="heavy" spc="-50">
                <a:solidFill>
                  <a:srgbClr val="003366"/>
                </a:solidFill>
                <a:uFill>
                  <a:solidFill>
                    <a:srgbClr val="003366"/>
                  </a:solidFill>
                </a:uFill>
                <a:latin typeface="黑体"/>
                <a:cs typeface="黑体"/>
              </a:rPr>
              <a:t></a:t>
            </a:r>
            <a:endParaRPr sz="24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7787" rIns="0" bIns="0" rtlCol="0">
            <a:spAutoFit/>
          </a:bodyPr>
          <a:lstStyle/>
          <a:p>
            <a:pPr marL="393065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003366"/>
                </a:solidFill>
              </a:rPr>
              <a:t>例题讲解：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468229" rIns="0" bIns="0" rtlCol="0">
            <a:spAutoFit/>
          </a:bodyPr>
          <a:lstStyle/>
          <a:p>
            <a:pPr marL="763905" marR="5080" indent="248920">
              <a:lnSpc>
                <a:spcPct val="100000"/>
              </a:lnSpc>
              <a:spcBef>
                <a:spcPts val="100"/>
              </a:spcBef>
            </a:pPr>
            <a:r>
              <a:rPr sz="3200"/>
              <a:t>例 </a:t>
            </a:r>
            <a:r>
              <a:rPr spc="260"/>
              <a:t>3.</a:t>
            </a:r>
            <a:r>
              <a:rPr spc="420"/>
              <a:t> 六</a:t>
            </a:r>
            <a:r>
              <a:rPr spc="229"/>
              <a:t>(2)</a:t>
            </a:r>
            <a:r>
              <a:rPr spc="-25"/>
              <a:t> 班同学参加植树活动，栽了</a:t>
            </a:r>
            <a:r>
              <a:rPr/>
              <a:t>一批树苗，成果活了</a:t>
            </a:r>
            <a:r>
              <a:rPr spc="-365"/>
              <a:t>96</a:t>
            </a:r>
            <a:r>
              <a:rPr/>
              <a:t>棵，死了</a:t>
            </a:r>
            <a:r>
              <a:rPr spc="-365"/>
              <a:t>4</a:t>
            </a:r>
            <a:r>
              <a:rPr spc="-25"/>
              <a:t>棵，</a:t>
            </a:r>
            <a:endParaRPr sz="3200"/>
          </a:p>
          <a:p>
            <a:pPr marL="763905">
              <a:lnSpc>
                <a:spcPct val="100000"/>
              </a:lnSpc>
            </a:pPr>
            <a:r>
              <a:rPr spc="-5"/>
              <a:t>求这批树苗旳成活率。</a:t>
            </a: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8581390" y="6300470"/>
            <a:ext cx="238125" cy="25082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8232140" y="6410007"/>
            <a:ext cx="6350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u="heavy">
                <a:solidFill>
                  <a:srgbClr val="003366"/>
                </a:solidFill>
                <a:uFill>
                  <a:solidFill>
                    <a:srgbClr val="003366"/>
                  </a:solidFill>
                </a:uFill>
                <a:latin typeface="黑体"/>
                <a:cs typeface="黑体"/>
              </a:rPr>
              <a:t>返</a:t>
            </a:r>
            <a:r>
              <a:rPr sz="2400" u="heavy" spc="-50">
                <a:solidFill>
                  <a:srgbClr val="003366"/>
                </a:solidFill>
                <a:uFill>
                  <a:solidFill>
                    <a:srgbClr val="003366"/>
                  </a:solidFill>
                </a:uFill>
                <a:latin typeface="黑体"/>
                <a:cs typeface="黑体"/>
              </a:rPr>
              <a:t></a:t>
            </a:r>
            <a:endParaRPr sz="24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21739" y="277495"/>
            <a:ext cx="205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0" spc="-15">
                <a:solidFill>
                  <a:srgbClr val="000000"/>
                </a:solidFill>
                <a:latin typeface="黑体"/>
                <a:cs typeface="黑体"/>
              </a:rPr>
              <a:t>基础训练</a:t>
            </a:r>
            <a:endParaRPr sz="4000">
              <a:latin typeface="黑体"/>
              <a:cs typeface="黑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40740" y="955357"/>
            <a:ext cx="8338820" cy="5237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426720">
              <a:lnSpc>
                <a:spcPct val="100000"/>
              </a:lnSpc>
              <a:spcBef>
                <a:spcPts val="100"/>
              </a:spcBef>
              <a:tabLst>
                <a:tab pos="1010285"/>
              </a:tabLst>
            </a:pPr>
            <a:r>
              <a:rPr sz="3600" spc="-50">
                <a:latin typeface="黑体"/>
                <a:cs typeface="黑体"/>
              </a:rPr>
              <a:t>1</a:t>
            </a:r>
            <a:r>
              <a:rPr sz="3600">
                <a:latin typeface="黑体"/>
                <a:cs typeface="黑体"/>
              </a:rPr>
              <a:t>	</a:t>
            </a:r>
            <a:r>
              <a:rPr sz="3600" spc="-5">
                <a:latin typeface="黑体"/>
                <a:cs typeface="黑体"/>
              </a:rPr>
              <a:t>．根据不同旳问题列出算式，并计算</a:t>
            </a:r>
            <a:r>
              <a:rPr sz="3600" spc="-20">
                <a:latin typeface="黑体"/>
                <a:cs typeface="黑体"/>
              </a:rPr>
              <a:t>成果。</a:t>
            </a:r>
            <a:endParaRPr sz="3600">
              <a:latin typeface="黑体"/>
              <a:cs typeface="黑体"/>
            </a:endParaRPr>
          </a:p>
          <a:p>
            <a:pPr marL="926465">
              <a:lnSpc>
                <a:spcPct val="100000"/>
              </a:lnSpc>
              <a:spcBef>
                <a:spcPts val="2160"/>
              </a:spcBef>
            </a:pPr>
            <a:r>
              <a:rPr sz="3600">
                <a:latin typeface="黑体"/>
                <a:cs typeface="黑体"/>
              </a:rPr>
              <a:t>已知甲绳长20米，乙绳长15</a:t>
            </a:r>
            <a:r>
              <a:rPr sz="3600" spc="-25">
                <a:latin typeface="黑体"/>
                <a:cs typeface="黑体"/>
              </a:rPr>
              <a:t>米。</a:t>
            </a:r>
            <a:endParaRPr sz="3600">
              <a:latin typeface="黑体"/>
              <a:cs typeface="黑体"/>
            </a:endParaRPr>
          </a:p>
          <a:p>
            <a:pPr marL="927100">
              <a:lnSpc>
                <a:spcPct val="100000"/>
              </a:lnSpc>
              <a:spcBef>
                <a:spcPts val="2160"/>
              </a:spcBef>
            </a:pPr>
            <a:r>
              <a:rPr sz="3600" spc="-5">
                <a:latin typeface="黑体"/>
                <a:cs typeface="黑体"/>
              </a:rPr>
              <a:t>①甲绳长是乙绳长旳百分之几?</a:t>
            </a:r>
            <a:endParaRPr sz="3600">
              <a:latin typeface="黑体"/>
              <a:cs typeface="黑体"/>
            </a:endParaRPr>
          </a:p>
          <a:p>
            <a:pPr marL="927100">
              <a:lnSpc>
                <a:spcPct val="100000"/>
              </a:lnSpc>
              <a:spcBef>
                <a:spcPts val="2160"/>
              </a:spcBef>
            </a:pPr>
            <a:r>
              <a:rPr sz="3600" spc="-5">
                <a:latin typeface="黑体"/>
                <a:cs typeface="黑体"/>
              </a:rPr>
              <a:t>②乙绳长是甲绳长旳百分之几?</a:t>
            </a:r>
            <a:endParaRPr sz="3600">
              <a:latin typeface="黑体"/>
              <a:cs typeface="黑体"/>
            </a:endParaRPr>
          </a:p>
          <a:p>
            <a:pPr marL="927100">
              <a:lnSpc>
                <a:spcPct val="100000"/>
              </a:lnSpc>
              <a:spcBef>
                <a:spcPts val="2160"/>
              </a:spcBef>
            </a:pPr>
            <a:r>
              <a:rPr sz="3600" spc="-5">
                <a:latin typeface="黑体"/>
                <a:cs typeface="黑体"/>
              </a:rPr>
              <a:t>③甲绳长比乙绳长多几分之几?</a:t>
            </a:r>
            <a:endParaRPr sz="3600">
              <a:latin typeface="黑体"/>
              <a:cs typeface="黑体"/>
            </a:endParaRPr>
          </a:p>
          <a:p>
            <a:pPr marL="927100">
              <a:lnSpc>
                <a:spcPct val="100000"/>
              </a:lnSpc>
              <a:spcBef>
                <a:spcPts val="2160"/>
              </a:spcBef>
            </a:pPr>
            <a:r>
              <a:rPr sz="3600" spc="-5">
                <a:latin typeface="黑体"/>
                <a:cs typeface="黑体"/>
              </a:rPr>
              <a:t>④乙绳长比甲绳长少几分之几?</a:t>
            </a:r>
            <a:endParaRPr sz="3600">
              <a:latin typeface="黑体"/>
              <a:cs typeface="黑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8505190" y="6376670"/>
            <a:ext cx="238125" cy="25082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8232140" y="6410007"/>
            <a:ext cx="6350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u="heavy">
                <a:solidFill>
                  <a:srgbClr val="003366"/>
                </a:solidFill>
                <a:uFill>
                  <a:solidFill>
                    <a:srgbClr val="003366"/>
                  </a:solidFill>
                </a:uFill>
                <a:latin typeface="黑体"/>
                <a:cs typeface="黑体"/>
              </a:rPr>
              <a:t>返</a:t>
            </a:r>
            <a:r>
              <a:rPr sz="2400" u="heavy" spc="-50">
                <a:solidFill>
                  <a:srgbClr val="003366"/>
                </a:solidFill>
                <a:uFill>
                  <a:solidFill>
                    <a:srgbClr val="003366"/>
                  </a:solidFill>
                </a:uFill>
                <a:latin typeface="黑体"/>
                <a:cs typeface="黑体"/>
              </a:rPr>
              <a:t></a:t>
            </a:r>
            <a:endParaRPr sz="24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201295"/>
            <a:ext cx="205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0" spc="-15">
                <a:solidFill>
                  <a:srgbClr val="000000"/>
                </a:solidFill>
                <a:latin typeface="黑体"/>
                <a:cs typeface="黑体"/>
              </a:rPr>
              <a:t>基础训练</a:t>
            </a:r>
            <a:endParaRPr sz="4000">
              <a:latin typeface="黑体"/>
              <a:cs typeface="黑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2140" y="1388745"/>
            <a:ext cx="7340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>
                <a:latin typeface="黑体"/>
                <a:cs typeface="黑体"/>
              </a:rPr>
              <a:t>2.</a:t>
            </a:r>
            <a:r>
              <a:rPr sz="3600" spc="-5">
                <a:latin typeface="黑体"/>
                <a:cs typeface="黑体"/>
              </a:rPr>
              <a:t>根据不同旳算式提出不同旳问题。</a:t>
            </a:r>
            <a:endParaRPr sz="3600">
              <a:latin typeface="黑体"/>
              <a:cs typeface="黑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82700" y="2211705"/>
            <a:ext cx="799592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626225"/>
                <a:tab pos="7525384"/>
              </a:tabLst>
            </a:pPr>
            <a:r>
              <a:rPr sz="3600" b="1">
                <a:latin typeface="Microsoft JhengHei"/>
                <a:cs typeface="Microsoft JhengHei"/>
              </a:rPr>
              <a:t>学校新建一幢教学楼，计划投</a:t>
            </a:r>
            <a:r>
              <a:rPr sz="3600" b="1" spc="-50">
                <a:latin typeface="Microsoft JhengHei"/>
                <a:cs typeface="Microsoft JhengHei"/>
              </a:rPr>
              <a:t>资</a:t>
            </a:r>
            <a:r>
              <a:rPr sz="3600" b="1">
                <a:latin typeface="Microsoft JhengHei"/>
                <a:cs typeface="Microsoft JhengHei"/>
              </a:rPr>
              <a:t>	</a:t>
            </a:r>
            <a:r>
              <a:rPr sz="3600" b="1" spc="-390">
                <a:latin typeface="Microsoft JhengHei"/>
                <a:cs typeface="Microsoft JhengHei"/>
              </a:rPr>
              <a:t>340</a:t>
            </a:r>
            <a:r>
              <a:rPr sz="3600" b="1">
                <a:latin typeface="Microsoft JhengHei"/>
                <a:cs typeface="Microsoft JhengHei"/>
              </a:rPr>
              <a:t>	</a:t>
            </a:r>
            <a:r>
              <a:rPr sz="3600" b="1" spc="-50">
                <a:latin typeface="Microsoft JhengHei"/>
                <a:cs typeface="Microsoft JhengHei"/>
              </a:rPr>
              <a:t>万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12140" y="2486025"/>
            <a:ext cx="7569200" cy="3317240"/>
          </a:xfrm>
          <a:prstGeom prst="rect">
            <a:avLst/>
          </a:prstGeom>
        </p:spPr>
        <p:txBody>
          <a:bodyPr vert="horz" wrap="square" lIns="0" tIns="2870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260"/>
              </a:spcBef>
            </a:pPr>
            <a:r>
              <a:rPr sz="3600" b="1">
                <a:latin typeface="Microsoft JhengHei"/>
                <a:cs typeface="Microsoft JhengHei"/>
              </a:rPr>
              <a:t>元，实际比计划节省了</a:t>
            </a:r>
            <a:r>
              <a:rPr sz="3600" b="1" spc="-365">
                <a:latin typeface="Microsoft JhengHei"/>
                <a:cs typeface="Microsoft JhengHei"/>
              </a:rPr>
              <a:t>32</a:t>
            </a:r>
            <a:r>
              <a:rPr sz="3600" b="1" spc="-95">
                <a:latin typeface="Microsoft JhengHei"/>
                <a:cs typeface="Microsoft JhengHei"/>
              </a:rPr>
              <a:t>万元。——?</a:t>
            </a:r>
            <a:endParaRPr sz="3600">
              <a:latin typeface="Microsoft JhengHei"/>
              <a:cs typeface="Microsoft JhengHei"/>
            </a:endParaRPr>
          </a:p>
          <a:p>
            <a:pPr marL="927100">
              <a:lnSpc>
                <a:spcPct val="100000"/>
              </a:lnSpc>
              <a:spcBef>
                <a:spcPts val="2160"/>
              </a:spcBef>
            </a:pPr>
            <a:r>
              <a:rPr sz="3600" b="1" spc="-10">
                <a:latin typeface="Microsoft JhengHei"/>
                <a:cs typeface="Microsoft JhengHei"/>
              </a:rPr>
              <a:t>①32÷340</a:t>
            </a:r>
            <a:endParaRPr sz="3600">
              <a:latin typeface="Microsoft JhengHei"/>
              <a:cs typeface="Microsoft JhengHei"/>
            </a:endParaRPr>
          </a:p>
          <a:p>
            <a:pPr marL="927100">
              <a:lnSpc>
                <a:spcPct val="100000"/>
              </a:lnSpc>
              <a:spcBef>
                <a:spcPts val="2160"/>
              </a:spcBef>
            </a:pPr>
            <a:r>
              <a:rPr sz="3600" b="1" spc="-110">
                <a:latin typeface="Microsoft JhengHei"/>
                <a:cs typeface="Microsoft JhengHei"/>
              </a:rPr>
              <a:t>②(340—</a:t>
            </a:r>
            <a:r>
              <a:rPr sz="3600" b="1" spc="-10">
                <a:latin typeface="Microsoft JhengHei"/>
                <a:cs typeface="Microsoft JhengHei"/>
              </a:rPr>
              <a:t>32)÷340</a:t>
            </a:r>
            <a:endParaRPr sz="3600">
              <a:latin typeface="Microsoft JhengHei"/>
              <a:cs typeface="Microsoft JhengHei"/>
            </a:endParaRPr>
          </a:p>
          <a:p>
            <a:pPr marL="927100">
              <a:lnSpc>
                <a:spcPct val="100000"/>
              </a:lnSpc>
              <a:spcBef>
                <a:spcPts val="2160"/>
              </a:spcBef>
            </a:pPr>
            <a:r>
              <a:rPr sz="3600" b="1" spc="-105">
                <a:latin typeface="Microsoft JhengHei"/>
                <a:cs typeface="Microsoft JhengHei"/>
              </a:rPr>
              <a:t>③340÷(340—</a:t>
            </a:r>
            <a:r>
              <a:rPr sz="3600" b="1" spc="-25">
                <a:latin typeface="Microsoft JhengHei"/>
                <a:cs typeface="Microsoft JhengHei"/>
              </a:rPr>
              <a:t>32)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526540" y="6052185"/>
            <a:ext cx="3454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80">
                <a:latin typeface="Microsoft JhengHei"/>
                <a:cs typeface="Microsoft JhengHei"/>
              </a:rPr>
              <a:t>④32÷(340—</a:t>
            </a:r>
            <a:r>
              <a:rPr sz="3600" b="1" spc="-25">
                <a:latin typeface="Microsoft JhengHei"/>
                <a:cs typeface="Microsoft JhengHei"/>
              </a:rPr>
              <a:t>32)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232140" y="6290945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u="heavy">
                <a:solidFill>
                  <a:srgbClr val="003366"/>
                </a:solidFill>
                <a:uFill>
                  <a:solidFill>
                    <a:srgbClr val="003366"/>
                  </a:solidFill>
                </a:uFill>
                <a:latin typeface="黑体"/>
                <a:cs typeface="黑体"/>
              </a:rPr>
              <a:t>返</a:t>
            </a:r>
            <a:r>
              <a:rPr sz="2400" u="heavy" spc="-50">
                <a:solidFill>
                  <a:srgbClr val="003366"/>
                </a:solidFill>
                <a:uFill>
                  <a:solidFill>
                    <a:srgbClr val="003366"/>
                  </a:solidFill>
                </a:uFill>
                <a:latin typeface="黑体"/>
                <a:cs typeface="黑体"/>
              </a:rPr>
              <a:t></a:t>
            </a:r>
            <a:endParaRPr sz="2400">
              <a:latin typeface="黑体"/>
              <a:cs typeface="黑体"/>
            </a:endParaRPr>
          </a:p>
        </p:txBody>
      </p: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8581390" y="6376670"/>
            <a:ext cx="238125" cy="2508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pc="260">
                <a:solidFill>
                  <a:srgbClr val="000099"/>
                </a:solidFill>
              </a:rPr>
              <a:t>2.</a:t>
            </a:r>
            <a:r>
              <a:rPr spc="114">
                <a:solidFill>
                  <a:srgbClr val="000099"/>
                </a:solidFill>
              </a:rPr>
              <a:t>求一种数旳几(百)</a:t>
            </a:r>
            <a:r>
              <a:rPr spc="-10">
                <a:solidFill>
                  <a:srgbClr val="000099"/>
                </a:solidFill>
              </a:rPr>
              <a:t>分之几是多少旳</a:t>
            </a:r>
            <a:r>
              <a:rPr spc="-20">
                <a:solidFill>
                  <a:srgbClr val="000099"/>
                </a:solidFill>
              </a:rPr>
              <a:t>应用题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40740" y="2695559"/>
            <a:ext cx="8026400" cy="1731645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 indent="685800" algn="just">
              <a:lnSpc>
                <a:spcPct val="102699"/>
              </a:lnSpc>
              <a:spcBef>
                <a:spcPts val="219"/>
              </a:spcBef>
            </a:pPr>
            <a:r>
              <a:rPr sz="3600">
                <a:latin typeface="黑体"/>
                <a:cs typeface="黑体"/>
              </a:rPr>
              <a:t>解题措施一般是用原则量(单位</a:t>
            </a:r>
            <a:r>
              <a:rPr sz="3600" spc="-25">
                <a:latin typeface="黑体"/>
                <a:cs typeface="黑体"/>
              </a:rPr>
              <a:t>“1”</a:t>
            </a:r>
            <a:r>
              <a:rPr sz="3600" spc="-5">
                <a:latin typeface="黑体"/>
                <a:cs typeface="黑体"/>
              </a:rPr>
              <a:t>旳量)乘要求量旳相应分率。解题旳关键是拟定所求数量旳相应分率。</a:t>
            </a:r>
            <a:endParaRPr sz="3600">
              <a:latin typeface="黑体"/>
              <a:cs typeface="黑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8428990" y="6300470"/>
            <a:ext cx="238125" cy="25082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7927340" y="6333807"/>
            <a:ext cx="6350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u="heavy">
                <a:solidFill>
                  <a:srgbClr val="003366"/>
                </a:solidFill>
                <a:uFill>
                  <a:solidFill>
                    <a:srgbClr val="003366"/>
                  </a:solidFill>
                </a:uFill>
                <a:latin typeface="黑体"/>
                <a:cs typeface="黑体"/>
              </a:rPr>
              <a:t>返</a:t>
            </a:r>
            <a:r>
              <a:rPr sz="2400" u="heavy" spc="-50">
                <a:solidFill>
                  <a:srgbClr val="003366"/>
                </a:solidFill>
                <a:uFill>
                  <a:solidFill>
                    <a:srgbClr val="003366"/>
                  </a:solidFill>
                </a:uFill>
                <a:latin typeface="黑体"/>
                <a:cs typeface="黑体"/>
              </a:rPr>
              <a:t></a:t>
            </a:r>
            <a:endParaRPr sz="24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05828" y="3565525"/>
            <a:ext cx="2082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latin typeface="黑体"/>
                <a:cs typeface="黑体"/>
              </a:rPr>
              <a:t>有多少人?</a:t>
            </a:r>
            <a:endParaRPr sz="3600">
              <a:latin typeface="黑体"/>
              <a:cs typeface="黑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21740" y="961707"/>
            <a:ext cx="1854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0" spc="-15">
                <a:solidFill>
                  <a:srgbClr val="003366"/>
                </a:solidFill>
                <a:latin typeface="黑体"/>
                <a:cs typeface="黑体"/>
              </a:rPr>
              <a:t>例题讲解</a:t>
            </a: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8276590" y="6376670"/>
            <a:ext cx="238125" cy="250825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3348037" y="3573462"/>
            <a:ext cx="71755" cy="0"/>
          </a:xfrm>
          <a:custGeom>
            <a:rect l="l" t="t" r="r" b="b"/>
            <a:pathLst>
              <a:path w="71754">
                <a:moveTo>
                  <a:pt x="71438" y="0"/>
                </a:moveTo>
                <a:lnTo>
                  <a:pt x="0" y="0"/>
                </a:lnTo>
              </a:path>
            </a:pathLst>
          </a:custGeom>
          <a:ln w="9525">
            <a:solidFill>
              <a:srgbClr val="00336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3714115" y="3450794"/>
            <a:ext cx="133540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单位</a:t>
            </a:r>
            <a:r>
              <a:rPr sz="3200" spc="-25">
                <a:solidFill>
                  <a:srgbClr val="FF0000"/>
                </a:solidFill>
                <a:latin typeface="Arial"/>
                <a:cs typeface="Arial"/>
              </a:rPr>
              <a:t>“1”</a:t>
            </a:r>
            <a:endParaRPr sz="3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927340" y="6333807"/>
            <a:ext cx="6350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u="heavy">
                <a:solidFill>
                  <a:srgbClr val="003366"/>
                </a:solidFill>
                <a:uFill>
                  <a:solidFill>
                    <a:srgbClr val="003366"/>
                  </a:solidFill>
                </a:uFill>
                <a:latin typeface="黑体"/>
                <a:cs typeface="黑体"/>
              </a:rPr>
              <a:t>返</a:t>
            </a:r>
            <a:r>
              <a:rPr sz="2400" u="heavy" spc="-50">
                <a:solidFill>
                  <a:srgbClr val="003366"/>
                </a:solidFill>
                <a:uFill>
                  <a:solidFill>
                    <a:srgbClr val="003366"/>
                  </a:solidFill>
                </a:uFill>
                <a:latin typeface="黑体"/>
                <a:cs typeface="黑体"/>
              </a:rPr>
              <a:t>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05828" y="2468245"/>
            <a:ext cx="738632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600">
                <a:latin typeface="黑体"/>
                <a:cs typeface="黑体"/>
              </a:rPr>
              <a:t>例4.教场小学六年级有学生400</a:t>
            </a:r>
            <a:r>
              <a:rPr sz="3600" spc="-25">
                <a:latin typeface="黑体"/>
                <a:cs typeface="黑体"/>
              </a:rPr>
              <a:t>人，</a:t>
            </a:r>
            <a:r>
              <a:rPr sz="3600" spc="-10">
                <a:latin typeface="黑体"/>
                <a:cs typeface="黑体"/>
              </a:rPr>
              <a:t>五年级人数比六年级</a:t>
            </a:r>
            <a:r>
              <a:rPr sz="5400" spc="382" baseline="-3086">
                <a:latin typeface="黑体"/>
                <a:cs typeface="黑体"/>
              </a:rPr>
              <a:t>多</a:t>
            </a:r>
            <a:r>
              <a:rPr sz="3600">
                <a:latin typeface="黑体"/>
                <a:cs typeface="黑体"/>
              </a:rPr>
              <a:t>25</a:t>
            </a:r>
            <a:r>
              <a:rPr sz="3600" spc="-10">
                <a:latin typeface="黑体"/>
                <a:cs typeface="黑体"/>
              </a:rPr>
              <a:t>％，五年级</a:t>
            </a:r>
            <a:endParaRPr sz="36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https://d.book118.com/825101004314011040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Microsoft JhengHei</vt:lpstr>
      <vt:lpstr>宋体</vt:lpstr>
      <vt:lpstr>Wingdings</vt:lpstr>
      <vt:lpstr>黑体</vt:lpstr>
      <vt:lpstr>Times New Roman</vt:lpstr>
      <vt:lpstr>Office Theme</vt:lpstr>
      <vt:lpstr>分数百分数应用题复习</vt:lpstr>
      <vt:lpstr>PowerPoint Presentation</vt:lpstr>
      <vt:lpstr>分数(百分数)三类应用题</vt:lpstr>
      <vt:lpstr>判断单位“1”，说出数量关系式</vt:lpstr>
      <vt:lpstr>基本练习</vt:lpstr>
      <vt:lpstr>分数百分数旳解题思绪:</vt:lpstr>
      <vt:lpstr>提升练习 (选做题)</vt:lpstr>
      <vt:lpstr>一题多解</vt:lpstr>
      <vt:lpstr>判断题</vt:lpstr>
      <vt:lpstr>挑战题</vt:lpstr>
      <vt:lpstr>分数百分数旳解题思绪:</vt:lpstr>
      <vt:lpstr>1.求一种数是另一种数旳几(百)分之几旳应用题</vt:lpstr>
      <vt:lpstr>例题讲解：</vt:lpstr>
      <vt:lpstr>例题讲解：</vt:lpstr>
      <vt:lpstr>例题讲解：</vt:lpstr>
      <vt:lpstr>基础训练</vt:lpstr>
      <vt:lpstr>基础训练</vt:lpstr>
      <vt:lpstr>2.求一种数旳几(百)分之几是多少旳应用题</vt:lpstr>
      <vt:lpstr>例题讲解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2024-09-01T04:10:13.149</cp:lastPrinted>
  <dcterms:created xsi:type="dcterms:W3CDTF">2024-08-31T20:10:13Z</dcterms:created>
  <dcterms:modified xsi:type="dcterms:W3CDTF">2024-08-31T20:10:14Z</dcterms:modified>
</cp:coreProperties>
</file>