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2" r:id="rId3"/>
    <p:sldMasterId id="2147483693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6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tags" Target="tags/tag9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2017/9/20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1584" y="1279287"/>
            <a:ext cx="6140577" cy="3454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0375" y="4925254"/>
            <a:ext cx="5682996" cy="40297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32499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Rot="1" noChangeAspect="1" noTextEdi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16387" name="Rectangle 3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ctr"/>
          <a:lstStyle/>
          <a:p>
            <a:pPr lvl="0"/>
            <a:r>
              <a:rPr lang="zh-CN" altLang="en-US"/>
              <a:t>纵排二块黑板，左为主板，呈现问题，右为副板，呈现解析。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Relationship Id="rId2" Type="http://schemas.openxmlformats.org/officeDocument/2006/relationships/image" Target="../media/image8.emf" /><Relationship Id="rId3" Type="http://schemas.openxmlformats.org/officeDocument/2006/relationships/image" Target="../media/image9.emf" /><Relationship Id="rId4" Type="http://schemas.openxmlformats.org/officeDocument/2006/relationships/image" Target="../media/image10.emf" /><Relationship Id="rId5" Type="http://schemas.openxmlformats.org/officeDocument/2006/relationships/image" Target="../media/image11.emf" /><Relationship Id="rId6" Type="http://schemas.openxmlformats.org/officeDocument/2006/relationships/image" Target="../media/image12.emf" /><Relationship Id="rId7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Relationship Id="rId2" Type="http://schemas.openxmlformats.org/officeDocument/2006/relationships/image" Target="../media/image10.emf" /><Relationship Id="rId3" Type="http://schemas.openxmlformats.org/officeDocument/2006/relationships/image" Target="../media/image9.emf" /><Relationship Id="rId4" Type="http://schemas.openxmlformats.org/officeDocument/2006/relationships/image" Target="../media/image8.emf" /><Relationship Id="rId5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Relationship Id="rId2" Type="http://schemas.openxmlformats.org/officeDocument/2006/relationships/image" Target="../media/image8.emf" /><Relationship Id="rId3" Type="http://schemas.openxmlformats.org/officeDocument/2006/relationships/image" Target="../media/image9.emf" /><Relationship Id="rId4" Type="http://schemas.openxmlformats.org/officeDocument/2006/relationships/image" Target="../media/image10.emf" /><Relationship Id="rId5" Type="http://schemas.openxmlformats.org/officeDocument/2006/relationships/image" Target="../media/image11.emf" /><Relationship Id="rId6" Type="http://schemas.openxmlformats.org/officeDocument/2006/relationships/image" Target="../media/image12.emf" /><Relationship Id="rId7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png" /><Relationship Id="rId2" Type="http://schemas.openxmlformats.org/officeDocument/2006/relationships/slideMaster" Target="../slideMasters/slideMaster4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png" /><Relationship Id="rId2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png" /><Relationship Id="rId2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951D8-98F3-48E6-AD89-6DF5606AF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4D194-A512-46BD-B0D2-998F0D79E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770D6-36F5-4F55-87F5-8C3745246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091E4-7741-481B-A1E5-1303BD920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0EBF1C-DCD5-45A7-9E5B-5F0B8B4A0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13AA3E-5937-46E4-A513-BF1A9142F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32274C-8080-491A-88DD-89551A91B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1193B-0238-451A-B06B-C4621A795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F2E74C-E507-42D1-B476-D259B2F4F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B6E53-E42D-4526-93BE-6B9EC8F6F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4D7FB-2DF0-425E-AA59-A7CC37332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2017/9/20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2017/9/20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2017/9/20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2017/9/20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2017/9/20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2017/9/20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2017/9/20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2017/9/20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2017/9/20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2017/9/20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过渡页1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/>
          <p:nvPr userDrawn="1"/>
        </p:nvSpPr>
        <p:spPr>
          <a:xfrm>
            <a:off x="0" y="0"/>
            <a:ext cx="12194117" cy="636588"/>
          </a:xfrm>
          <a:prstGeom prst="rect">
            <a:avLst/>
          </a:prstGeom>
          <a:gradFill rotWithShape="1">
            <a:gsLst>
              <a:gs pos="0">
                <a:srgbClr val="001D31"/>
              </a:gs>
              <a:gs pos="100000">
                <a:srgbClr val="0099FF"/>
              </a:gs>
            </a:gsLst>
            <a:lin ang="2700000" scaled="1"/>
          </a:gradFill>
          <a:ln w="9525"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 sz="1800">
              <a:latin typeface="Calibri"/>
            </a:endParaRPr>
          </a:p>
        </p:txBody>
      </p:sp>
      <p:grpSp>
        <p:nvGrpSpPr>
          <p:cNvPr id="8195" name="Group 3"/>
          <p:cNvGrpSpPr/>
          <p:nvPr userDrawn="1"/>
        </p:nvGrpSpPr>
        <p:grpSpPr>
          <a:xfrm>
            <a:off x="203200" y="763588"/>
            <a:ext cx="11749617" cy="5905500"/>
            <a:chExt cx="2608" cy="3810"/>
          </a:xfrm>
        </p:grpSpPr>
        <p:sp>
          <p:nvSpPr>
            <p:cNvPr id="8207" name="AutoShape 17"/>
            <p:cNvSpPr/>
            <p:nvPr/>
          </p:nvSpPr>
          <p:spPr>
            <a:xfrm>
              <a:off x="0" y="0"/>
              <a:ext cx="2608" cy="3810"/>
            </a:xfrm>
            <a:prstGeom prst="roundRect">
              <a:avLst>
                <a:gd name="adj" fmla="val 4949"/>
              </a:avLst>
            </a:prstGeom>
            <a:solidFill>
              <a:srgbClr val="F8F8F8"/>
            </a:solidFill>
            <a:ln w="9525" cap="flat" cmpd="sng">
              <a:solidFill>
                <a:srgbClr val="80CB35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8208" name="AutoShape 18"/>
            <p:cNvSpPr/>
            <p:nvPr/>
          </p:nvSpPr>
          <p:spPr>
            <a:xfrm>
              <a:off x="55" y="65"/>
              <a:ext cx="2503" cy="3710"/>
            </a:xfrm>
            <a:prstGeom prst="roundRect">
              <a:avLst>
                <a:gd name="adj" fmla="val 7912"/>
              </a:avLst>
            </a:prstGeom>
            <a:solidFill>
              <a:schemeClr val="bg1">
                <a:alpha val="50195"/>
              </a:schemeClr>
            </a:solidFill>
            <a:ln w="9525">
              <a:noFill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endParaRPr lang="zh-CN" altLang="en-US" sz="1800">
                <a:latin typeface="Arial" pitchFamily="34" charset="0"/>
              </a:endParaRPr>
            </a:p>
          </p:txBody>
        </p:sp>
      </p:grpSp>
      <p:pic>
        <p:nvPicPr>
          <p:cNvPr id="8196" name="Picture 2" descr="C:\Users\chaoran\Desktop\logo.png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9038167" y="6096000"/>
            <a:ext cx="3145367" cy="5857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7" name="图片 5"/>
          <p:cNvPicPr>
            <a:picLocks noChangeAspect="1"/>
          </p:cNvPicPr>
          <p:nvPr userDrawn="1"/>
        </p:nvPicPr>
        <p:blipFill>
          <a:blip r:embed="rId2"/>
          <a:srcRect t="2" b="3950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8" name="图片 7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9" name="Picture 2" descr="C:\Users\chaoran\Desktop\logo.png"/>
          <p:cNvPicPr>
            <a:picLocks noChangeAspect="1"/>
          </p:cNvPicPr>
          <p:nvPr userDrawn="1"/>
        </p:nvPicPr>
        <p:blipFill>
          <a:blip r:embed="rId4"/>
          <a:srcRect r="68571"/>
          <a:stretch>
            <a:fillRect/>
          </a:stretch>
        </p:blipFill>
        <p:spPr>
          <a:xfrm>
            <a:off x="7467600" y="5919788"/>
            <a:ext cx="1437217" cy="862012"/>
          </a:xfrm>
          <a:prstGeom prst="rect">
            <a:avLst/>
          </a:prstGeom>
          <a:noFill/>
          <a:ln w="9525">
            <a:noFill/>
          </a:ln>
          <a:effectLst>
            <a:outerShdw sy="23000" kx="-1200000" algn="bl" rotWithShape="0">
              <a:srgbClr val="000000">
                <a:alpha val="18999"/>
              </a:srgbClr>
            </a:outerShdw>
          </a:effectLst>
        </p:spPr>
      </p:pic>
      <p:pic>
        <p:nvPicPr>
          <p:cNvPr id="8200" name="Picture 2" descr="C:\Users\chaoran\Desktop\logo.png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8803217" y="5919788"/>
            <a:ext cx="3534833" cy="8715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201" name="Rectangle 1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rgbClr val="DDDDDD"/>
              </a:gs>
            </a:gsLst>
            <a:lin ang="2700000" scaled="1"/>
          </a:gradFill>
          <a:ln w="9525"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>
              <a:lnSpc>
                <a:spcPct val="120000"/>
              </a:lnSpc>
            </a:pPr>
            <a:endParaRPr lang="zh-CN" altLang="en-US" sz="1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0" y="1700213"/>
            <a:ext cx="12192000" cy="3321050"/>
          </a:xfrm>
          <a:prstGeom prst="rect">
            <a:avLst/>
          </a:prstGeom>
          <a:solidFill>
            <a:srgbClr val="0070C0">
              <a:alpha val="60000"/>
            </a:srgb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31800" y="1484313"/>
            <a:ext cx="897467" cy="3744913"/>
          </a:xfrm>
          <a:prstGeom prst="rect">
            <a:avLst/>
          </a:prstGeom>
          <a:solidFill>
            <a:srgbClr val="CC0000">
              <a:alpha val="65098"/>
            </a:srgbClr>
          </a:solidFill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直角三角形 13"/>
          <p:cNvSpPr/>
          <p:nvPr/>
        </p:nvSpPr>
        <p:spPr>
          <a:xfrm>
            <a:off x="1329267" y="1484313"/>
            <a:ext cx="258233" cy="215900"/>
          </a:xfrm>
          <a:prstGeom prst="rtTriangle">
            <a:avLst/>
          </a:prstGeom>
          <a:solidFill>
            <a:srgbClr val="FF5050">
              <a:alpha val="64706"/>
            </a:srgbClr>
          </a:solidFill>
          <a:ln>
            <a:noFill/>
          </a:ln>
          <a:effectLst>
            <a:outerShdw blurRad="63500" sx="102000" sy="102000" algn="ctr" rotWithShape="0">
              <a:schemeClr val="bg1">
                <a:alpha val="40000"/>
              </a:scheme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直角三角形 14"/>
          <p:cNvSpPr/>
          <p:nvPr/>
        </p:nvSpPr>
        <p:spPr>
          <a:xfrm flipV="1">
            <a:off x="1329267" y="5021263"/>
            <a:ext cx="258233" cy="207963"/>
          </a:xfrm>
          <a:prstGeom prst="rtTriangle">
            <a:avLst/>
          </a:prstGeom>
          <a:solidFill>
            <a:srgbClr val="FF5050">
              <a:alpha val="64706"/>
            </a:srgbClr>
          </a:solidFill>
          <a:ln>
            <a:noFill/>
          </a:ln>
          <a:effectLst>
            <a:outerShdw blurRad="63500" sx="102000" sy="102000" algn="ctr" rotWithShape="0">
              <a:schemeClr val="bg1">
                <a:alpha val="40000"/>
              </a:scheme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20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8206" name="图片 20"/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9550400" y="5919788"/>
            <a:ext cx="2235200" cy="7858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2012950" cy="2116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210800" y="0"/>
            <a:ext cx="1981200" cy="208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4754563"/>
            <a:ext cx="2012950" cy="2103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图片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210800" y="4787900"/>
            <a:ext cx="1981200" cy="207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5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4175" y="1414123"/>
            <a:ext cx="6343650" cy="4075936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6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1442" y="3909814"/>
            <a:ext cx="1969116" cy="29364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619375" y="2602397"/>
            <a:ext cx="6953250" cy="774215"/>
          </a:xfrm>
        </p:spPr>
        <p:txBody>
          <a:bodyPr anchor="b"/>
          <a:lstStyle>
            <a:lvl1pPr algn="ctr">
              <a:defRPr sz="4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814763" y="3376612"/>
            <a:ext cx="4562475" cy="533202"/>
          </a:xfrm>
        </p:spPr>
        <p:txBody>
          <a:bodyPr/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10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7E347-7F92-4604-B49E-376ACF164270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1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2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912E4B-DF2E-4AA9-87AF-D728E8E35EC8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000">
                <a:solidFill>
                  <a:srgbClr val="E19F95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 anchor="ctr"/>
          <a:lstStyle>
            <a:lvl1pPr marL="0" indent="0">
              <a:lnSpc>
                <a:spcPct val="120000"/>
              </a:lnSpc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A76A7-F397-4DD6-A3CE-37721F962D91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498280-9722-480C-AA2A-8A88B44BE775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3429000" cy="3605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63000" y="3324225"/>
            <a:ext cx="3429000" cy="358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3603625"/>
            <a:ext cx="3162300" cy="330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图片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29700" y="0"/>
            <a:ext cx="3190875" cy="335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682875" y="3276599"/>
            <a:ext cx="6826250" cy="71437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2676525" y="4017963"/>
            <a:ext cx="6838950" cy="809625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963294-DDA0-49F7-957C-518F9638D89F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FFE06-1280-46EC-92CD-70FD28296704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000">
                <a:solidFill>
                  <a:srgbClr val="E19F95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anchor="ctr"/>
          <a:lstStyle>
            <a:lvl1pPr marL="0" indent="0">
              <a:lnSpc>
                <a:spcPct val="120000"/>
              </a:lnSpc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anchor="ctr"/>
          <a:lstStyle>
            <a:lvl1pPr marL="0" indent="0">
              <a:lnSpc>
                <a:spcPct val="120000"/>
              </a:lnSpc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CD24D-BCB6-44FF-8386-B5DBA29E0AB2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2711B-1329-453B-800F-03B261135A20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814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759825"/>
            <a:ext cx="5157787" cy="34298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814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759825"/>
            <a:ext cx="5183188" cy="34298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0172F4-9E2E-445A-84E2-20CCAAD82ECF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BB549-47CE-4A1F-A00E-341B7D15DE27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2012950" cy="2116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210800" y="0"/>
            <a:ext cx="1981200" cy="208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4754563"/>
            <a:ext cx="2012950" cy="2103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图片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210800" y="4787900"/>
            <a:ext cx="1981200" cy="207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5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4175" y="1414123"/>
            <a:ext cx="6343650" cy="4075936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6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1442" y="3909814"/>
            <a:ext cx="1969116" cy="293640"/>
          </a:xfrm>
          <a:prstGeom prst="rect">
            <a:avLst/>
          </a:prstGeom>
        </p:spPr>
      </p:pic>
      <p:sp>
        <p:nvSpPr>
          <p:cNvPr id="23" name="标题 1"/>
          <p:cNvSpPr>
            <a:spLocks noGrp="1"/>
          </p:cNvSpPr>
          <p:nvPr>
            <p:ph type="ctrTitle"/>
          </p:nvPr>
        </p:nvSpPr>
        <p:spPr>
          <a:xfrm>
            <a:off x="2619375" y="2510321"/>
            <a:ext cx="6953250" cy="866291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27" name="副标题 2"/>
          <p:cNvSpPr>
            <a:spLocks noGrp="1"/>
          </p:cNvSpPr>
          <p:nvPr>
            <p:ph type="subTitle" idx="1"/>
          </p:nvPr>
        </p:nvSpPr>
        <p:spPr>
          <a:xfrm>
            <a:off x="3643313" y="3376612"/>
            <a:ext cx="4905375" cy="533202"/>
          </a:xfrm>
        </p:spPr>
        <p:txBody>
          <a:bodyPr/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10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2BFB7D-72D2-4F2B-A33C-E0B878CE61D7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11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2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E99283-8660-4E5C-ABE4-D98B75233C8B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DEC0D5-45E1-4F7F-8B51-BF87C936AB2E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B438C4-2273-4844-988B-0EF8E59EE2C5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647700"/>
            <a:ext cx="3932237" cy="1409699"/>
          </a:xfrm>
        </p:spPr>
        <p:txBody>
          <a:bodyPr anchor="t"/>
          <a:lstStyle>
            <a:lvl1pPr>
              <a:defRPr sz="4000">
                <a:solidFill>
                  <a:srgbClr val="E19F95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647701"/>
            <a:ext cx="6172200" cy="521335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anchor="ctr"/>
          <a:lstStyle>
            <a:lvl1pPr marL="0" indent="0">
              <a:lnSpc>
                <a:spcPct val="120000"/>
              </a:lnSpc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558CF-DB0C-4FA8-8430-6EF3CDCE47D4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13402F-D0EA-47AD-B34B-72371E9FAF0F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F20A2-D5A0-4773-9DEE-6EDDDDBC43BF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E324F-451B-430F-A6B5-B3BEB438FBC5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457200"/>
            <a:ext cx="10515600" cy="5695950"/>
          </a:xfrm>
        </p:spPr>
        <p:txBody>
          <a:bodyPr anchor="ctr"/>
          <a:lstStyle>
            <a:lvl1pPr marL="0" indent="0">
              <a:lnSpc>
                <a:spcPct val="120000"/>
              </a:lnSpc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B5DBF6-599A-45E7-97F6-D3C32A514EE5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198BF-3A32-488E-BEA8-6C609DD1DC00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701246" cy="685800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C9D5D-19A4-4BB3-8C45-60B5CDA5CB35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31CA28-7529-431E-A159-546C6D48FA4D}" type="slidenum">
              <a:rPr lang="zh-CN" altLang="en-US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014720" y="2702559"/>
            <a:ext cx="5542280" cy="1349137"/>
          </a:xfrm>
        </p:spPr>
        <p:txBody>
          <a:bodyPr anchor="b"/>
          <a:lstStyle>
            <a:lvl1pPr algn="l">
              <a:defRPr sz="4800">
                <a:solidFill>
                  <a:srgbClr val="D9A5B2"/>
                </a:solidFill>
              </a:defRPr>
            </a:lvl1pPr>
          </a:lstStyle>
          <a:p>
            <a:r>
              <a:rPr lang="zh-CN" altLang="en-US" smtClean="0"/>
              <a:t>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014720" y="4082813"/>
            <a:ext cx="5542280" cy="753348"/>
          </a:xfrm>
        </p:spPr>
        <p:txBody>
          <a:bodyPr/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D9A5B2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 anchor="ctr"/>
          <a:lstStyle>
            <a:lvl1pPr marL="0" indent="0">
              <a:lnSpc>
                <a:spcPct val="120000"/>
              </a:lnSpc>
              <a:buNone/>
              <a:defRPr sz="2000">
                <a:solidFill>
                  <a:srgbClr val="5F5560"/>
                </a:solidFill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C6D13A-4B58-43CD-979E-526DE549C9D1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FF22D-5A91-4041-8C29-B9CFF1D50D01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701246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3459843" y="3169920"/>
            <a:ext cx="8392160" cy="1473835"/>
          </a:xfrm>
        </p:spPr>
        <p:txBody>
          <a:bodyPr anchor="b"/>
          <a:lstStyle>
            <a:lvl1pPr algn="ctr">
              <a:defRPr sz="4800">
                <a:solidFill>
                  <a:schemeClr val="tx1"/>
                </a:solidFill>
              </a:defRPr>
            </a:lvl1pPr>
          </a:lstStyle>
          <a:p>
            <a:r>
              <a:rPr lang="zh-CN" altLang="en-US" smtClean="0"/>
              <a:t>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3459843" y="4670743"/>
            <a:ext cx="8392160" cy="85629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103F1-5ADF-4724-9927-9B104AE52401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19421-FDA9-4B27-AF99-ED10F86755BB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D9A5B2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anchor="ctr"/>
          <a:lstStyle>
            <a:lvl1pPr marL="0" indent="0">
              <a:lnSpc>
                <a:spcPct val="120000"/>
              </a:lnSpc>
              <a:buNone/>
              <a:defRPr sz="2000">
                <a:solidFill>
                  <a:srgbClr val="5F5560"/>
                </a:solidFill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anchor="ctr"/>
          <a:lstStyle>
            <a:lvl1pPr marL="0" indent="0">
              <a:lnSpc>
                <a:spcPct val="120000"/>
              </a:lnSpc>
              <a:buNone/>
              <a:defRPr sz="2000">
                <a:solidFill>
                  <a:srgbClr val="5F5560"/>
                </a:solidFill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8E942-6B77-4F2B-9E0D-84973657B165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BE3FA-D172-4D00-8445-81793C1AF9B4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857376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822027"/>
            <a:ext cx="5157787" cy="336763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857376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822027"/>
            <a:ext cx="5183188" cy="336763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1EC27C-D97D-45B2-B9DA-FEC234A6B996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E3D32-9290-496E-8F1B-4A8C65A73670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096000" y="2763520"/>
            <a:ext cx="5349240" cy="996792"/>
          </a:xfrm>
        </p:spPr>
        <p:txBody>
          <a:bodyPr anchor="b"/>
          <a:lstStyle>
            <a:lvl1pPr algn="l">
              <a:defRPr>
                <a:solidFill>
                  <a:srgbClr val="D9A5B2"/>
                </a:solidFill>
              </a:defRPr>
            </a:lvl1pPr>
          </a:lstStyle>
          <a:p>
            <a:r>
              <a:rPr lang="zh-CN" altLang="en-US" smtClean="0"/>
              <a:t>编辑标题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E6424-79F5-4D94-80BA-F747E38DE368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4D083-0C0E-4A43-B593-D3E5E1CD9339}" type="slidenum">
              <a:rPr lang="zh-CN" altLang="en-US"/>
              <a:t>‹#›</a:t>
            </a:fld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3" hasCustomPrompt="1"/>
          </p:nvPr>
        </p:nvSpPr>
        <p:spPr>
          <a:xfrm>
            <a:off x="6096001" y="3810317"/>
            <a:ext cx="5349240" cy="822643"/>
          </a:xfrm>
        </p:spPr>
        <p:txBody>
          <a:bodyPr/>
          <a:lstStyle>
            <a:lvl1pPr marL="0" indent="0" algn="l">
              <a:buFontTx/>
              <a:buNone/>
              <a:defRPr sz="1800"/>
            </a:lvl1pPr>
          </a:lstStyle>
          <a:p>
            <a:pPr lvl="0"/>
            <a:r>
              <a:rPr lang="zh-CN" altLang="en-US" smtClean="0"/>
              <a:t>编辑文本</a:t>
            </a: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701246" cy="6858000"/>
          </a:xfrm>
          <a:prstGeom prst="rect">
            <a:avLst/>
          </a:prstGeom>
        </p:spPr>
      </p:pic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5715D-5CA3-4742-85EE-FA0D6E41C471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7A27E-BA49-4311-BAED-872A9A00A8EA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 anchorCtr="0"/>
          <a:lstStyle>
            <a:lvl1pPr>
              <a:defRPr sz="4000">
                <a:solidFill>
                  <a:srgbClr val="D9A5B2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 anchor="ctr">
            <a:normAutofit/>
          </a:bodyPr>
          <a:lstStyle>
            <a:lvl1pPr marL="0" indent="0">
              <a:lnSpc>
                <a:spcPct val="120000"/>
              </a:lnSpc>
              <a:buNone/>
              <a:defRPr sz="2000">
                <a:solidFill>
                  <a:srgbClr val="5F5560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2017/9/20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029370" y="365125"/>
            <a:ext cx="1324429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8987971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2017/9/20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2017/9/20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29067"/>
            <a:ext cx="10515600" cy="5575095"/>
          </a:xfrm>
        </p:spPr>
        <p:txBody>
          <a:bodyPr anchor="ctr"/>
          <a:lstStyle>
            <a:lvl1pPr marL="0" indent="0">
              <a:lnSpc>
                <a:spcPct val="120000"/>
              </a:lnSpc>
              <a:buNone/>
              <a:defRPr sz="2000">
                <a:solidFill>
                  <a:srgbClr val="5F5560"/>
                </a:solidFill>
              </a:defRPr>
            </a:lvl1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tags" Target="../tags/tag1.xml" /><Relationship Id="rId12" Type="http://schemas.openxmlformats.org/officeDocument/2006/relationships/tags" Target="../tags/tag2.xml" /><Relationship Id="rId13" Type="http://schemas.openxmlformats.org/officeDocument/2006/relationships/tags" Target="../tags/tag3.xml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10" Type="http://schemas.openxmlformats.org/officeDocument/2006/relationships/slideLayout" Target="../slideLayouts/slideLayout42.xml" /><Relationship Id="rId11" Type="http://schemas.openxmlformats.org/officeDocument/2006/relationships/image" Target="../media/image14.png" /><Relationship Id="rId12" Type="http://schemas.openxmlformats.org/officeDocument/2006/relationships/tags" Target="../tags/tag4.xml" /><Relationship Id="rId13" Type="http://schemas.openxmlformats.org/officeDocument/2006/relationships/tags" Target="../tags/tag5.xml" /><Relationship Id="rId14" Type="http://schemas.openxmlformats.org/officeDocument/2006/relationships/tags" Target="../tags/tag6.xml" /><Relationship Id="rId15" Type="http://schemas.openxmlformats.org/officeDocument/2006/relationships/theme" Target="../theme/theme4.xml" /><Relationship Id="rId2" Type="http://schemas.openxmlformats.org/officeDocument/2006/relationships/slideLayout" Target="../slideLayouts/slideLayout34.xml" /><Relationship Id="rId3" Type="http://schemas.openxmlformats.org/officeDocument/2006/relationships/slideLayout" Target="../slideLayouts/slideLayout35.xml" /><Relationship Id="rId4" Type="http://schemas.openxmlformats.org/officeDocument/2006/relationships/slideLayout" Target="../slideLayouts/slideLayout36.xml" /><Relationship Id="rId5" Type="http://schemas.openxmlformats.org/officeDocument/2006/relationships/slideLayout" Target="../slideLayouts/slideLayout37.xml" /><Relationship Id="rId6" Type="http://schemas.openxmlformats.org/officeDocument/2006/relationships/slideLayout" Target="../slideLayouts/slideLayout38.xml" /><Relationship Id="rId7" Type="http://schemas.openxmlformats.org/officeDocument/2006/relationships/slideLayout" Target="../slideLayouts/slideLayout39.xml" /><Relationship Id="rId8" Type="http://schemas.openxmlformats.org/officeDocument/2006/relationships/slideLayout" Target="../slideLayouts/slideLayout40.xml" /><Relationship Id="rId9" Type="http://schemas.openxmlformats.org/officeDocument/2006/relationships/slideLayout" Target="../slideLayouts/slideLayout4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F288E0-7875-42C4-84C8-98DBBD3BF4D2}" type="datetimeFigureOut">
              <a:rPr lang="zh-CN" altLang="en-US" smtClean="0"/>
              <a:t>2017/9/20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B1066F66-4BAD-41C9-82CD-E581E5B65FB6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D087D908-3C76-49C4-9630-B128F5E7B769}" type="slidenum">
              <a:rPr lang="zh-CN" altLang="en-US"/>
              <a:t>‹#›</a:t>
            </a:fld>
            <a:endParaRPr lang="zh-CN" altLang="en-US"/>
          </a:p>
        </p:txBody>
      </p:sp>
      <p:sp>
        <p:nvSpPr>
          <p:cNvPr id="2" name="KSO_TEMPLATE" hidden="1"/>
          <p:cNvSpPr/>
          <p:nvPr>
            <p:custDataLst>
              <p:tags r:id="rId1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ea typeface="黑体" panose="02010609060101010101" pitchFamily="49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ea typeface="黑体" panose="02010609060101010101" pitchFamily="49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ea typeface="黑体" panose="02010609060101010101" pitchFamily="49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Arial" pitchFamily="34" charset="0"/>
          <a:ea typeface="黑体" panose="02010609060101010101" pitchFamily="49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1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701246" cy="6858000"/>
          </a:xfrm>
          <a:prstGeom prst="rect">
            <a:avLst/>
          </a:prstGeom>
        </p:spPr>
      </p:pic>
      <p:sp>
        <p:nvSpPr>
          <p:cNvPr id="102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FF8B69B3-E199-4837-98C3-0260112B7175}" type="datetimeFigureOut">
              <a:rPr lang="zh-CN" altLang="en-US"/>
              <a:t>2017/9/20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50710A62-919F-457E-B9F7-5FD268D23A4E}" type="slidenum">
              <a:rPr lang="zh-CN" altLang="en-US"/>
              <a:t>0</a:t>
            </a:fld>
            <a:endParaRPr lang="zh-CN" altLang="en-US"/>
          </a:p>
        </p:txBody>
      </p:sp>
      <p:sp>
        <p:nvSpPr>
          <p:cNvPr id="2" name="KSO_TEMPLATE" hidden="1"/>
          <p:cNvSpPr/>
          <p:nvPr>
            <p:custDataLst>
              <p:tags r:id="rId1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tags" Target="../tags/tag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011033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sz="7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辨析并修改</a:t>
            </a:r>
            <a:r>
              <a:rPr lang="zh-CN" altLang="en-US" sz="7200" b="1" smtClean="0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病句之语序不当</a:t>
            </a:r>
            <a:endParaRPr lang="zh-CN" altLang="en-US">
              <a:solidFill>
                <a:schemeClr val="bg1"/>
              </a:solidFill>
              <a:ea typeface="楷体" panose="02010609060101010101" pitchFamily="49" charset="-122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en-US" altLang="zh-CN" sz="3500" smtClean="0">
              <a:solidFill>
                <a:schemeClr val="bg1"/>
              </a:solidFill>
              <a:ea typeface="楷体" panose="02010609060101010101" pitchFamily="49" charset="-122"/>
            </a:endParaRPr>
          </a:p>
          <a:p>
            <a:r>
              <a:rPr lang="zh-CN" altLang="en-US" sz="3500" smtClean="0">
                <a:solidFill>
                  <a:schemeClr val="bg1"/>
                </a:solidFill>
                <a:ea typeface="楷体" panose="02010609060101010101" pitchFamily="49" charset="-122"/>
              </a:rPr>
              <a:t>中宁一中</a:t>
            </a:r>
            <a:endParaRPr lang="en-US" altLang="zh-CN" sz="3500" smtClean="0">
              <a:solidFill>
                <a:schemeClr val="bg1"/>
              </a:solidFill>
              <a:ea typeface="楷体" panose="02010609060101010101" pitchFamily="49" charset="-122"/>
            </a:endParaRPr>
          </a:p>
          <a:p>
            <a:r>
              <a:rPr lang="zh-CN" altLang="en-US" sz="3500">
                <a:solidFill>
                  <a:schemeClr val="bg1"/>
                </a:solidFill>
                <a:ea typeface="楷体" panose="02010609060101010101" pitchFamily="49" charset="-122"/>
              </a:rPr>
              <a:t>张丽萍</a:t>
            </a:r>
          </a:p>
        </p:txBody>
      </p:sp>
    </p:spTree>
    <p:extLst>
      <p:ext uri="{BB962C8B-B14F-4D97-AF65-F5344CB8AC3E}">
        <p14:creationId xmlns:p14="http://schemas.microsoft.com/office/powerpoint/2010/main" val="2705287764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标题 1"/>
          <p:cNvSpPr>
            <a:spLocks noGrp="1"/>
          </p:cNvSpPr>
          <p:nvPr>
            <p:ph type="ctrTitle"/>
          </p:nvPr>
        </p:nvSpPr>
        <p:spPr>
          <a:xfrm>
            <a:off x="2468880" y="1600200"/>
            <a:ext cx="7118985" cy="2209800"/>
          </a:xfrm>
        </p:spPr>
        <p:txBody>
          <a:bodyPr/>
          <a:lstStyle/>
          <a:p>
            <a:r>
              <a:rPr lang="zh-CN" altLang="en-US" sz="7200" b="1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辨析并修改病句</a:t>
            </a:r>
            <a:endParaRPr lang="zh-CN" altLang="en-US" sz="7200" b="1" noProof="0" smtClean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6147" name="副标题 2"/>
          <p:cNvSpPr>
            <a:spLocks noGrp="1"/>
          </p:cNvSpPr>
          <p:nvPr>
            <p:ph type="subTitle" idx="1"/>
          </p:nvPr>
        </p:nvSpPr>
        <p:spPr>
          <a:xfrm>
            <a:off x="3814763" y="3376613"/>
            <a:ext cx="4562475" cy="533400"/>
          </a:xfrm>
        </p:spPr>
        <p:txBody>
          <a:bodyPr/>
          <a:lstStyle/>
          <a:p>
            <a:pPr algn="dist"/>
            <a:r>
              <a:rPr lang="en-US" altLang="zh-CN" smtClean="0">
                <a:latin typeface="幼圆" panose="02010509060101010101" pitchFamily="49" charset="-122"/>
                <a:ea typeface="幼圆" panose="02010509060101010101" pitchFamily="49" charset="-122"/>
              </a:rPr>
              <a:t>Fresh flowers work report template</a:t>
            </a:r>
            <a:endParaRPr lang="zh-CN" altLang="en-US" smtClean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235585" y="373380"/>
            <a:ext cx="5542280" cy="641985"/>
          </a:xfrm>
        </p:spPr>
        <p:txBody>
          <a:bodyPr/>
          <a:lstStyle/>
          <a:p>
            <a:r>
              <a:rPr lang="zh-CN" altLang="en-US" b="1">
                <a:solidFill>
                  <a:schemeClr val="tx1"/>
                </a:solidFill>
              </a:rPr>
              <a:t>一、识考点</a:t>
            </a:r>
          </a:p>
        </p:txBody>
      </p:sp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534035" y="1015365"/>
            <a:ext cx="11227435" cy="5083175"/>
          </a:xfrm>
        </p:spPr>
        <p:txBody>
          <a:bodyPr/>
          <a:lstStyle/>
          <a:p>
            <a:pPr algn="just">
              <a:lnSpc>
                <a:spcPct val="110000"/>
              </a:lnSpc>
              <a:spcAft>
                <a:spcPct val="0"/>
              </a:spcAft>
            </a:pPr>
            <a:r>
              <a:rPr lang="zh-CN" sz="3600" b="1">
                <a:latin typeface="隶书" panose="02010509060101010101" charset="-122"/>
                <a:ea typeface="隶书" panose="02010509060101010101" charset="-122"/>
              </a:rPr>
              <a:t>命题特点 </a:t>
            </a:r>
            <a:r>
              <a:rPr lang="zh-CN" sz="3200"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zh-CN" sz="3200" kern="10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/>
                <a:sym typeface="+mn-ea"/>
              </a:rPr>
              <a:t>纵观课标卷近几年的病句题，我们能发现高考病句题命题特点有：</a:t>
            </a:r>
          </a:p>
          <a:p>
            <a:pPr algn="just">
              <a:lnSpc>
                <a:spcPct val="110000"/>
              </a:lnSpc>
              <a:spcAft>
                <a:spcPct val="0"/>
              </a:spcAft>
            </a:pPr>
            <a:r>
              <a:rPr lang="en-US" altLang="zh-CN" sz="3600" b="1" kern="100" smtClean="0"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/>
                <a:sym typeface="+mn-ea"/>
              </a:rPr>
              <a:t>(1)</a:t>
            </a:r>
            <a:r>
              <a:rPr lang="zh-CN" altLang="zh-CN" sz="3600" b="1" kern="100" smtClean="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/>
                <a:sym typeface="+mn-ea"/>
              </a:rPr>
              <a:t>题材鲜活，富有时代性，贴近现代生活</a:t>
            </a:r>
            <a:r>
              <a:rPr lang="en-US" altLang="zh-CN" sz="3600" b="1" kern="100" smtClean="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/>
                <a:sym typeface="+mn-ea"/>
              </a:rPr>
              <a:t>.</a:t>
            </a:r>
          </a:p>
          <a:p>
            <a:pPr algn="just">
              <a:lnSpc>
                <a:spcPct val="110000"/>
              </a:lnSpc>
              <a:spcAft>
                <a:spcPct val="0"/>
              </a:spcAft>
            </a:pPr>
            <a:r>
              <a:rPr lang="en-US" altLang="zh-CN" sz="3600" b="1" kern="100" smtClean="0"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/>
                <a:sym typeface="+mn-ea"/>
              </a:rPr>
              <a:t>(2)</a:t>
            </a:r>
            <a:r>
              <a:rPr lang="zh-CN" altLang="zh-CN" sz="3200" b="1" kern="100" smtClean="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/>
                <a:sym typeface="+mn-ea"/>
              </a:rPr>
              <a:t>题型</a:t>
            </a:r>
            <a:r>
              <a:rPr lang="zh-CN" altLang="zh-CN" sz="3200" b="1" kern="10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/>
                <a:sym typeface="+mn-ea"/>
              </a:rPr>
              <a:t>稳定连续，难度适中，</a:t>
            </a:r>
            <a:r>
              <a:rPr lang="zh-CN" altLang="zh-CN" sz="3200" b="1" kern="100" smtClean="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/>
                <a:sym typeface="+mn-ea"/>
              </a:rPr>
              <a:t>突出结构性语病。</a:t>
            </a:r>
            <a:endParaRPr lang="en-US" altLang="zh-CN" sz="3200" b="1" kern="100" smtClean="0"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/>
              <a:sym typeface="+mn-ea"/>
            </a:endParaRPr>
          </a:p>
          <a:p>
            <a:pPr algn="just">
              <a:lnSpc>
                <a:spcPct val="110000"/>
              </a:lnSpc>
              <a:spcAft>
                <a:spcPct val="0"/>
              </a:spcAft>
            </a:pPr>
            <a:r>
              <a:rPr lang="en-US" altLang="zh-CN" sz="3200" b="1" kern="100"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/>
                <a:sym typeface="+mn-ea"/>
              </a:rPr>
              <a:t>(3)</a:t>
            </a:r>
            <a:r>
              <a:rPr lang="zh-CN" altLang="zh-CN" sz="3200" b="1" kern="100"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/>
                <a:sym typeface="+mn-ea"/>
              </a:rPr>
              <a:t>实中寓活。大多数语病选项错得比较典型、常见、实在，辨析语病不能仅看语言标志就妄下结论。</a:t>
            </a:r>
          </a:p>
          <a:p>
            <a:pPr lvl="0" algn="just">
              <a:lnSpc>
                <a:spcPct val="110000"/>
              </a:lnSpc>
            </a:pPr>
            <a:r>
              <a:rPr lang="en-US" altLang="zh-CN" sz="3200" b="1" kern="1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Courier New" panose="02070309020205020404"/>
                <a:sym typeface="+mn-ea"/>
              </a:rPr>
              <a:t>(4)</a:t>
            </a:r>
            <a:r>
              <a:rPr lang="zh-CN" altLang="zh-CN" sz="3200" b="1" kern="1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/>
                <a:sym typeface="+mn-ea"/>
              </a:rPr>
              <a:t>粗中有细。大部分语病选项着眼于大的方面，在显眼处设置错误，但是也有考得很细的</a:t>
            </a:r>
            <a:r>
              <a:rPr lang="en-US" altLang="zh-CN" sz="3200" b="1" kern="1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/>
                <a:sym typeface="+mn-ea"/>
              </a:rPr>
              <a:t>,</a:t>
            </a:r>
            <a:r>
              <a:rPr lang="zh-CN" altLang="zh-CN" sz="3200" b="1" kern="10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/>
                <a:sym typeface="+mn-ea"/>
              </a:rPr>
              <a:t>粗略一看难以发现问题。</a:t>
            </a:r>
          </a:p>
          <a:p>
            <a:pPr algn="just">
              <a:lnSpc>
                <a:spcPct val="110000"/>
              </a:lnSpc>
              <a:spcAft>
                <a:spcPct val="0"/>
              </a:spcAft>
            </a:pPr>
            <a:endParaRPr lang="zh-CN" altLang="zh-CN" sz="3200" b="1" kern="100" smtClean="0"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608330" y="828675"/>
            <a:ext cx="10975975" cy="52006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400">
                <a:latin typeface="隶书" panose="02010509060101010101" charset="-122"/>
                <a:ea typeface="隶书" panose="02010509060101010101" charset="-122"/>
                <a:sym typeface="+mn-ea"/>
              </a:rPr>
              <a:t>命题形式</a:t>
            </a:r>
            <a:r>
              <a:rPr lang="zh-CN" sz="4000">
                <a:latin typeface="隶书" panose="02010509060101010101" charset="-122"/>
                <a:ea typeface="隶书" panose="02010509060101010101" charset="-122"/>
                <a:sym typeface="+mn-ea"/>
              </a:rPr>
              <a:t>   </a:t>
            </a:r>
            <a:r>
              <a:rPr lang="zh-CN" sz="4000">
                <a:sym typeface="+mn-ea"/>
              </a:rPr>
              <a:t> </a:t>
            </a:r>
          </a:p>
          <a:p>
            <a:r>
              <a:rPr lang="zh-CN" sz="4000" b="1" smtClean="0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sym typeface="+mn-ea"/>
              </a:rPr>
              <a:t>四</a:t>
            </a:r>
            <a:r>
              <a:rPr lang="zh-CN" sz="4000" b="1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sym typeface="+mn-ea"/>
              </a:rPr>
              <a:t>选一辨析病句，四个选项为</a:t>
            </a:r>
            <a:r>
              <a:rPr lang="en-US" altLang="zh-CN" sz="4000" b="1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sym typeface="+mn-ea"/>
              </a:rPr>
              <a:t>“</a:t>
            </a:r>
            <a:r>
              <a:rPr lang="zh-CN" altLang="en-US" sz="4000" b="1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sym typeface="+mn-ea"/>
              </a:rPr>
              <a:t>三错一对</a:t>
            </a:r>
            <a:r>
              <a:rPr lang="en-US" altLang="zh-CN" sz="4000" b="1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sym typeface="+mn-ea"/>
              </a:rPr>
              <a:t>”</a:t>
            </a:r>
          </a:p>
          <a:p>
            <a:endParaRPr lang="zh-CN" altLang="en-US" sz="4000">
              <a:latin typeface="隶书" panose="02010509060101010101" charset="-122"/>
              <a:ea typeface="隶书" panose="02010509060101010101" charset="-122"/>
            </a:endParaRPr>
          </a:p>
          <a:p>
            <a:r>
              <a:rPr lang="zh-CN" altLang="en-US" sz="4400">
                <a:latin typeface="隶书" panose="02010509060101010101" charset="-122"/>
                <a:ea typeface="隶书" panose="02010509060101010101" charset="-122"/>
              </a:rPr>
              <a:t>考查类型</a:t>
            </a:r>
            <a:r>
              <a:rPr lang="zh-CN" altLang="en-US" sz="4000">
                <a:latin typeface="隶书" panose="02010509060101010101" charset="-122"/>
                <a:ea typeface="隶书" panose="02010509060101010101" charset="-122"/>
              </a:rPr>
              <a:t>    </a:t>
            </a:r>
          </a:p>
          <a:p>
            <a:r>
              <a:rPr lang="zh-CN" altLang="en-US" sz="4000" b="1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</a:rPr>
              <a:t>以搭配不当、成分残缺或赘余、结构混乱、</a:t>
            </a:r>
            <a:r>
              <a:rPr lang="zh-CN" altLang="en-US" sz="4000" b="1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  <a:sym typeface="+mn-ea"/>
              </a:rPr>
              <a:t>语序不当</a:t>
            </a:r>
            <a:r>
              <a:rPr lang="zh-CN" altLang="en-US" sz="4000" b="1">
                <a:solidFill>
                  <a:srgbClr val="FF0000"/>
                </a:solidFill>
                <a:latin typeface="华文中宋" panose="02010600040101010101" charset="-122"/>
                <a:ea typeface="华文中宋" panose="02010600040101010101" charset="-122"/>
              </a:rPr>
              <a:t>为主，表意不明、不合逻辑为辅</a:t>
            </a:r>
            <a:endParaRPr lang="zh-CN" altLang="en-US" sz="40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</a:endParaRPr>
          </a:p>
          <a:p>
            <a:endParaRPr lang="zh-CN" altLang="en-US" sz="4400">
              <a:latin typeface="隶书" panose="02010509060101010101" charset="-122"/>
              <a:ea typeface="隶书" panose="02010509060101010101" charset="-122"/>
            </a:endParaRPr>
          </a:p>
          <a:p>
            <a:endParaRPr lang="zh-CN" altLang="en-US" sz="4000">
              <a:latin typeface="华文中宋" panose="02010600040101010101" charset="-122"/>
              <a:ea typeface="华文中宋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871220" y="613410"/>
            <a:ext cx="10448925" cy="464742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sym typeface="+mn-ea"/>
              </a:rPr>
              <a:t>备</a:t>
            </a:r>
            <a:r>
              <a:rPr lang="zh-CN" altLang="en-US" sz="4400" b="1" smtClean="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sym typeface="+mn-ea"/>
              </a:rPr>
              <a:t>考</a:t>
            </a:r>
            <a:r>
              <a:rPr lang="zh-CN" altLang="en-US" sz="44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sym typeface="+mn-ea"/>
              </a:rPr>
              <a:t>策略</a:t>
            </a:r>
            <a:r>
              <a:rPr lang="zh-CN" altLang="en-US" sz="4400" b="1">
                <a:solidFill>
                  <a:srgbClr val="FF0000"/>
                </a:solidFill>
                <a:latin typeface="新宋体" panose="02010609030101010101" charset="-122"/>
                <a:ea typeface="新宋体" panose="02010609030101010101" charset="-122"/>
                <a:sym typeface="+mn-ea"/>
              </a:rPr>
              <a:t>    </a:t>
            </a:r>
            <a:endParaRPr lang="zh-CN" altLang="en-US" sz="4400" b="1">
              <a:solidFill>
                <a:srgbClr val="FF0000"/>
              </a:solidFill>
              <a:latin typeface="新宋体" panose="02010609030101010101" charset="-122"/>
              <a:ea typeface="新宋体" panose="02010609030101010101" charset="-122"/>
            </a:endParaRPr>
          </a:p>
          <a:p>
            <a:r>
              <a:rPr lang="zh-CN" altLang="zh-CN" sz="3600" b="1" kern="100" smtClean="0">
                <a:latin typeface="楷体" panose="02010609060101010101" charset="-122"/>
                <a:ea typeface="楷体" panose="02010609060101010101" charset="-122"/>
                <a:cs typeface="Times New Roman" panose="02020603050405020304"/>
                <a:sym typeface="+mn-ea"/>
              </a:rPr>
              <a:t>病句</a:t>
            </a:r>
            <a:r>
              <a:rPr lang="zh-CN" altLang="zh-CN" sz="3600" b="1" kern="100">
                <a:latin typeface="楷体" panose="02010609060101010101" charset="-122"/>
                <a:ea typeface="楷体" panose="02010609060101010101" charset="-122"/>
                <a:cs typeface="Times New Roman" panose="02020603050405020304"/>
                <a:sym typeface="+mn-ea"/>
              </a:rPr>
              <a:t>是一个必考点，又是一个有一定规律可寻，可以通过反复练习逐步提高解题能力的考点。因此，要有一定的练习量，达不到一定的量，就无法培养准确判断病句的能力。但是这个考点不能毕其功于一役，需要长期练习，不断总结。基础薄弱的同学完全可以坚定信心，从</a:t>
            </a:r>
            <a:r>
              <a:rPr lang="zh-CN" altLang="zh-CN" sz="3600" b="1" kern="1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Times New Roman" panose="02020603050405020304"/>
                <a:sym typeface="+mn-ea"/>
              </a:rPr>
              <a:t>熟悉类型、抓住典型、不断训练、整理错题</a:t>
            </a:r>
            <a:r>
              <a:rPr lang="zh-CN" altLang="zh-CN" sz="3600" b="1" kern="100">
                <a:latin typeface="楷体" panose="02010609060101010101" charset="-122"/>
                <a:ea typeface="楷体" panose="02010609060101010101" charset="-122"/>
                <a:cs typeface="Times New Roman" panose="02020603050405020304"/>
                <a:sym typeface="+mn-ea"/>
              </a:rPr>
              <a:t>入手，攻克这个难关</a:t>
            </a:r>
            <a:r>
              <a:rPr lang="zh-CN" altLang="zh-CN" sz="3600" b="1" kern="100" smtClean="0">
                <a:latin typeface="楷体" panose="02010609060101010101" charset="-122"/>
                <a:ea typeface="楷体" panose="02010609060101010101" charset="-122"/>
                <a:cs typeface="Times New Roman" panose="02020603050405020304"/>
                <a:sym typeface="+mn-ea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282065" y="525780"/>
            <a:ext cx="9607550" cy="3291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latin typeface="黑体" panose="02010609060101010101" pitchFamily="49" charset="-122"/>
                <a:ea typeface="黑体" panose="02010609060101010101" pitchFamily="49" charset="-122"/>
              </a:rPr>
              <a:t>二、识病理、悟方法</a:t>
            </a:r>
          </a:p>
          <a:p>
            <a:pPr algn="ctr"/>
            <a:endParaRPr lang="zh-CN" altLang="en-US" sz="4000" b="1"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endParaRPr lang="zh-CN" altLang="en-US" sz="4000" b="1">
              <a:latin typeface="楷体" panose="02010609060101010101" charset="-122"/>
              <a:ea typeface="楷体" panose="02010609060101010101" charset="-122"/>
            </a:endParaRPr>
          </a:p>
          <a:p>
            <a:pPr algn="ctr"/>
            <a:r>
              <a:rPr lang="zh-CN" altLang="en-US" sz="8000" b="1">
                <a:latin typeface="楷体" panose="02010609060101010101" charset="-122"/>
                <a:ea typeface="楷体" panose="02010609060101010101" charset="-122"/>
              </a:rPr>
              <a:t>类型一  语序不当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110105" y="-60325"/>
            <a:ext cx="743521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3600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+mn-ea"/>
            </a:endParaRPr>
          </a:p>
          <a:p>
            <a:endParaRPr lang="zh-CN" altLang="en-US" sz="3600" b="1">
              <a:solidFill>
                <a:schemeClr val="tx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051" name="AutoShape 4"/>
          <p:cNvSpPr/>
          <p:nvPr/>
        </p:nvSpPr>
        <p:spPr>
          <a:xfrm>
            <a:off x="838200" y="-280035"/>
            <a:ext cx="10241279" cy="6392545"/>
          </a:xfrm>
          <a:prstGeom prst="horizontalScroll">
            <a:avLst>
              <a:gd name="adj" fmla="val 12500"/>
            </a:avLst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latin typeface="Calibri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661160" y="829310"/>
            <a:ext cx="9204960" cy="46774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ym typeface="+mn-ea"/>
              </a:rPr>
              <a:t>（一）基本概念</a:t>
            </a:r>
          </a:p>
          <a:p>
            <a:r>
              <a:rPr lang="zh-CN" altLang="en-US" sz="36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     语序不当是指句子中构成意义关系的若干语言单位排列次序不恰当。</a:t>
            </a:r>
          </a:p>
          <a:p>
            <a:endParaRPr lang="zh-CN" altLang="zh-CN" b="1" kern="100" noProof="0">
              <a:ln>
                <a:noFill/>
              </a:ln>
              <a:effectLst/>
              <a:uLnTx/>
              <a:uFillTx/>
              <a:latin typeface="Times New Roman" panose="02020603050405020304"/>
              <a:ea typeface="宋体" panose="02010600030101010101" pitchFamily="2" charset="-122"/>
              <a:cs typeface="Times New Roman" panose="02020603050405020304"/>
              <a:sym typeface="+mn-ea"/>
            </a:endParaRPr>
          </a:p>
          <a:p>
            <a:r>
              <a:rPr lang="zh-CN" altLang="zh-CN" b="1" kern="100" noProof="0">
                <a:ln>
                  <a:noFill/>
                </a:ln>
                <a:effectLst/>
                <a:uLnTx/>
                <a:uFillTx/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  <a:sym typeface="+mn-ea"/>
              </a:rPr>
              <a:t>           </a:t>
            </a:r>
            <a:r>
              <a:rPr lang="zh-CN" altLang="zh-CN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/>
                <a:sym typeface="+mn-ea"/>
              </a:rPr>
              <a:t>从语法角度看，语序不当对单句来说主要是词序不当，对复句来说主要是句序不当；从语意角度看，语序不当可能引起不合事理、表意不明、主客颠倒等语病。</a:t>
            </a:r>
            <a:endParaRPr kumimoji="0" lang="zh-CN" altLang="zh-CN" sz="3600" b="1" i="0" u="none" strike="noStrike" kern="1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Times New Roman" panose="02020603050405020304"/>
              <a:sym typeface="+mn-ea"/>
            </a:endParaRPr>
          </a:p>
          <a:p>
            <a:endParaRPr kumimoji="0" lang="zh-CN" altLang="zh-CN" sz="3600" b="1" i="0" u="none" strike="noStrike" kern="1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Times New Roman" panose="02020603050405020304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10" name="矩形 1"/>
          <p:cNvSpPr/>
          <p:nvPr/>
        </p:nvSpPr>
        <p:spPr>
          <a:xfrm>
            <a:off x="533400" y="697230"/>
            <a:ext cx="10820400" cy="547842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2000" b="1">
                <a:latin typeface="Times New Roman" panose="02020603050405020304" pitchFamily="18" charset="0"/>
                <a:ea typeface="黑体" panose="02010609060101010101" pitchFamily="49" charset="-122"/>
              </a:rPr>
              <a:t>请指出下列病句错误之处</a:t>
            </a:r>
            <a:r>
              <a:rPr lang="zh-CN" altLang="zh-CN" sz="2000" b="1">
                <a:latin typeface="宋体" panose="02010600030101010101" pitchFamily="2" charset="-122"/>
                <a:ea typeface="黑体" panose="02010609060101010101" pitchFamily="49" charset="-122"/>
              </a:rPr>
              <a:t>，</a:t>
            </a:r>
            <a:r>
              <a:rPr lang="zh-CN" altLang="zh-CN" sz="2000" b="1">
                <a:latin typeface="Times New Roman" panose="02020603050405020304" pitchFamily="18" charset="0"/>
                <a:ea typeface="黑体" panose="02010609060101010101" pitchFamily="49" charset="-122"/>
              </a:rPr>
              <a:t>并提出修改意见。</a:t>
            </a:r>
            <a:endParaRPr lang="zh-CN" altLang="zh-CN" sz="2000" b="1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2000" b="1">
                <a:latin typeface="Times New Roman" panose="02020603050405020304" pitchFamily="18" charset="0"/>
                <a:cs typeface="Courier New" panose="02070309020205020404" pitchFamily="49" charset="0"/>
              </a:rPr>
              <a:t>1.</a:t>
            </a:r>
            <a:r>
              <a:rPr lang="en-US" altLang="zh-CN" sz="2000" b="1">
                <a:latin typeface="Arial" pitchFamily="34" charset="0"/>
                <a:ea typeface="黑体" panose="02010609060101010101" pitchFamily="49" charset="-122"/>
              </a:rPr>
              <a:t>(2015·</a:t>
            </a:r>
            <a:r>
              <a:rPr lang="zh-CN" altLang="zh-CN" sz="2000" b="1">
                <a:latin typeface="Arial" pitchFamily="34" charset="0"/>
                <a:ea typeface="黑体" panose="02010609060101010101" pitchFamily="49" charset="-122"/>
              </a:rPr>
              <a:t>江苏卷</a:t>
            </a:r>
            <a:r>
              <a:rPr lang="en-US" altLang="zh-CN" sz="2000" b="1">
                <a:latin typeface="Arial" pitchFamily="34" charset="0"/>
                <a:ea typeface="黑体" panose="02010609060101010101" pitchFamily="49" charset="-122"/>
              </a:rPr>
              <a:t>)</a:t>
            </a:r>
            <a:r>
              <a:rPr lang="zh-CN" altLang="zh-CN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一种观念只有被人们普遍接受、理解和掌握并转化为整个社会的群体意识，才能成为人们自觉遵守和奉行的准则。</a:t>
            </a:r>
            <a:endParaRPr lang="zh-CN" altLang="zh-CN" sz="2000" b="1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zh-CN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答</a:t>
            </a:r>
            <a:r>
              <a:rPr lang="zh-CN" altLang="zh-CN" sz="20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r>
              <a:rPr lang="zh-CN" altLang="en-US" sz="2000" b="1" smtClean="0">
                <a:solidFill>
                  <a:srgbClr val="FF0000"/>
                </a:solidFill>
                <a:latin typeface="Times New Roman" panose="02020603050405020304" pitchFamily="18" charset="0"/>
                <a:cs typeface="Courier New" panose="02070309020205020404" pitchFamily="49" charset="0"/>
              </a:rPr>
              <a:t>应改为“理解、接受和掌握”</a:t>
            </a:r>
            <a:endParaRPr lang="en-US" altLang="zh-CN" sz="2000" b="1" smtClean="0">
              <a:solidFill>
                <a:srgbClr val="FF0000"/>
              </a:solidFill>
              <a:latin typeface="Times New Roman" panose="02020603050405020304" pitchFamily="18" charset="0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2000" b="1" smtClean="0">
                <a:latin typeface="Times New Roman" panose="02020603050405020304" pitchFamily="18" charset="0"/>
                <a:cs typeface="Courier New" panose="02070309020205020404" pitchFamily="49" charset="0"/>
              </a:rPr>
              <a:t> 2</a:t>
            </a:r>
            <a:r>
              <a:rPr lang="en-US" altLang="zh-CN" sz="2000" b="1">
                <a:latin typeface="Times New Roman" panose="02020603050405020304" pitchFamily="18" charset="0"/>
                <a:cs typeface="Courier New" panose="02070309020205020404" pitchFamily="49" charset="0"/>
              </a:rPr>
              <a:t>.</a:t>
            </a:r>
            <a:r>
              <a:rPr lang="en-US" altLang="zh-CN" sz="2000" b="1">
                <a:latin typeface="Arial" pitchFamily="34" charset="0"/>
                <a:ea typeface="黑体" panose="02010609060101010101" pitchFamily="49" charset="-122"/>
              </a:rPr>
              <a:t>(2015·</a:t>
            </a:r>
            <a:r>
              <a:rPr lang="zh-CN" altLang="zh-CN" sz="2000" b="1">
                <a:latin typeface="Arial" pitchFamily="34" charset="0"/>
                <a:ea typeface="黑体" panose="02010609060101010101" pitchFamily="49" charset="-122"/>
              </a:rPr>
              <a:t>四川卷</a:t>
            </a:r>
            <a:r>
              <a:rPr lang="en-US" altLang="zh-CN" sz="2000" b="1">
                <a:latin typeface="Arial" pitchFamily="34" charset="0"/>
                <a:ea typeface="黑体" panose="02010609060101010101" pitchFamily="49" charset="-122"/>
              </a:rPr>
              <a:t>)</a:t>
            </a:r>
            <a:r>
              <a:rPr lang="zh-CN" altLang="zh-CN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《四川省农村扶贫开发条例》是首次四川针对贫困人群制定的地方性法规，将精准扶贫确定为重要原则，从最贫困村户入手，让老乡过上好日子。</a:t>
            </a:r>
            <a:endParaRPr lang="zh-CN" altLang="zh-CN" sz="2000" b="1"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zh-CN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答</a:t>
            </a:r>
            <a:r>
              <a:rPr lang="zh-CN" altLang="zh-CN" sz="20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r>
              <a:rPr lang="zh-CN" altLang="en-US" sz="2000" b="1" smtClean="0">
                <a:solidFill>
                  <a:srgbClr val="FF0000"/>
                </a:solidFill>
                <a:latin typeface="Times New Roman" panose="02020603050405020304" pitchFamily="18" charset="0"/>
                <a:cs typeface="Courier New" panose="02070309020205020404" pitchFamily="49" charset="0"/>
              </a:rPr>
              <a:t>改为“四川首次”</a:t>
            </a:r>
            <a:endParaRPr lang="en-US" altLang="zh-CN" sz="2000" b="1" smtClean="0">
              <a:solidFill>
                <a:srgbClr val="FF0000"/>
              </a:solidFill>
              <a:latin typeface="Times New Roman" panose="02020603050405020304" pitchFamily="18" charset="0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2000" b="1" smtClean="0">
                <a:latin typeface="Times New Roman" panose="02020603050405020304" pitchFamily="18" charset="0"/>
                <a:cs typeface="Courier New" panose="02070309020205020404" pitchFamily="49" charset="0"/>
              </a:rPr>
              <a:t> </a:t>
            </a:r>
            <a:r>
              <a:rPr lang="en-US" altLang="zh-CN" sz="2000" b="1" smtClean="0">
                <a:latin typeface="Times New Roman" panose="02020603050405020304" pitchFamily="18" charset="0"/>
                <a:cs typeface="Courier New" panose="02070309020205020404" pitchFamily="49" charset="0"/>
                <a:sym typeface="+mn-ea"/>
              </a:rPr>
              <a:t>3</a:t>
            </a:r>
            <a:r>
              <a:rPr lang="en-US" altLang="zh-CN" sz="2000" b="1">
                <a:latin typeface="Times New Roman" panose="02020603050405020304" pitchFamily="18" charset="0"/>
                <a:cs typeface="Courier New" panose="02070309020205020404" pitchFamily="49" charset="0"/>
                <a:sym typeface="+mn-ea"/>
              </a:rPr>
              <a:t>.</a:t>
            </a:r>
            <a:r>
              <a:rPr lang="en-US" altLang="zh-CN" sz="2000" b="1">
                <a:latin typeface="Arial" pitchFamily="34" charset="0"/>
                <a:ea typeface="黑体" panose="02010609060101010101" pitchFamily="49" charset="-122"/>
                <a:sym typeface="+mn-ea"/>
              </a:rPr>
              <a:t>(2014·</a:t>
            </a:r>
            <a:r>
              <a:rPr lang="zh-CN" altLang="zh-CN" sz="2000" b="1">
                <a:latin typeface="Arial" pitchFamily="34" charset="0"/>
                <a:ea typeface="黑体" panose="02010609060101010101" pitchFamily="49" charset="-122"/>
                <a:sym typeface="+mn-ea"/>
              </a:rPr>
              <a:t>四川卷</a:t>
            </a:r>
            <a:r>
              <a:rPr lang="en-US" altLang="zh-CN" sz="2000" b="1">
                <a:latin typeface="Arial" pitchFamily="34" charset="0"/>
                <a:ea typeface="黑体" panose="02010609060101010101" pitchFamily="49" charset="-122"/>
                <a:sym typeface="+mn-ea"/>
              </a:rPr>
              <a:t>)</a:t>
            </a:r>
            <a:r>
              <a:rPr lang="zh-CN" altLang="zh-CN" sz="20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全国规模最大的两栖爬行动物标本馆，已经收藏了</a:t>
            </a:r>
            <a:r>
              <a:rPr lang="en-US" altLang="zh-CN" sz="2000" b="1">
                <a:latin typeface="Times New Roman" panose="02020603050405020304" pitchFamily="18" charset="0"/>
                <a:cs typeface="Courier New" panose="02070309020205020404" pitchFamily="49" charset="0"/>
                <a:sym typeface="+mn-ea"/>
              </a:rPr>
              <a:t>10</a:t>
            </a:r>
            <a:r>
              <a:rPr lang="zh-CN" altLang="zh-CN" sz="20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万多号标本，这些标本几乎覆盖了所有中国的两栖爬行动物种类。</a:t>
            </a:r>
          </a:p>
          <a:p>
            <a:pPr marL="265430" indent="-267335" algn="just"/>
            <a:r>
              <a:rPr lang="zh-CN" altLang="zh-CN" sz="2000" b="1">
                <a:latin typeface="Times New Roman" panose="02020603050405020304" pitchFamily="18" charset="0"/>
                <a:cs typeface="Courier New" panose="02070309020205020404" pitchFamily="49" charset="0"/>
                <a:sym typeface="+mn-ea"/>
              </a:rPr>
              <a:t>答</a:t>
            </a:r>
            <a:r>
              <a:rPr lang="zh-CN" altLang="zh-CN" sz="2000" b="1" smtClean="0">
                <a:solidFill>
                  <a:srgbClr val="FF0000"/>
                </a:solidFill>
                <a:latin typeface="Times New Roman" panose="02020603050405020304" pitchFamily="18" charset="0"/>
                <a:cs typeface="Courier New" panose="02070309020205020404" pitchFamily="49" charset="0"/>
                <a:sym typeface="+mn-ea"/>
              </a:rPr>
              <a:t>：</a:t>
            </a:r>
            <a:r>
              <a:rPr lang="en-US" altLang="zh-CN" sz="2000" b="1" smtClean="0">
                <a:solidFill>
                  <a:srgbClr val="FF0000"/>
                </a:solidFill>
                <a:latin typeface="Times New Roman" panose="02020603050405020304" pitchFamily="18" charset="0"/>
                <a:cs typeface="Courier New" panose="02070309020205020404" pitchFamily="49" charset="0"/>
                <a:sym typeface="+mn-ea"/>
              </a:rPr>
              <a:t> </a:t>
            </a:r>
            <a:r>
              <a:rPr lang="zh-CN" altLang="en-US" sz="2000" b="1" smtClean="0">
                <a:solidFill>
                  <a:srgbClr val="FF0000"/>
                </a:solidFill>
                <a:latin typeface="Times New Roman" panose="02020603050405020304" pitchFamily="18" charset="0"/>
                <a:cs typeface="Courier New" panose="02070309020205020404" pitchFamily="49" charset="0"/>
                <a:sym typeface="+mn-ea"/>
              </a:rPr>
              <a:t>“所有”</a:t>
            </a:r>
            <a:r>
              <a:rPr lang="en-US" altLang="zh-CN" sz="2000" b="1" smtClean="0">
                <a:solidFill>
                  <a:srgbClr val="FF0000"/>
                </a:solidFill>
                <a:latin typeface="Times New Roman" panose="02020603050405020304" pitchFamily="18" charset="0"/>
                <a:cs typeface="Courier New" panose="02070309020205020404" pitchFamily="49" charset="0"/>
                <a:sym typeface="+mn-ea"/>
              </a:rPr>
              <a:t> </a:t>
            </a:r>
            <a:r>
              <a:rPr lang="zh-CN" altLang="en-US" sz="2000" b="1" smtClean="0">
                <a:solidFill>
                  <a:srgbClr val="FF0000"/>
                </a:solidFill>
                <a:latin typeface="Times New Roman" panose="02020603050405020304" pitchFamily="18" charset="0"/>
                <a:cs typeface="Courier New" panose="02070309020205020404" pitchFamily="49" charset="0"/>
                <a:sym typeface="+mn-ea"/>
              </a:rPr>
              <a:t>应放在“中国”</a:t>
            </a:r>
            <a:r>
              <a:rPr lang="en-US" altLang="zh-CN" sz="2000" b="1" smtClean="0">
                <a:solidFill>
                  <a:srgbClr val="FF0000"/>
                </a:solidFill>
                <a:latin typeface="Times New Roman" panose="02020603050405020304" pitchFamily="18" charset="0"/>
                <a:cs typeface="Courier New" panose="02070309020205020404" pitchFamily="49" charset="0"/>
                <a:sym typeface="+mn-ea"/>
              </a:rPr>
              <a:t> </a:t>
            </a:r>
            <a:r>
              <a:rPr lang="zh-CN" altLang="en-US" sz="2000" b="1" smtClean="0">
                <a:solidFill>
                  <a:srgbClr val="FF0000"/>
                </a:solidFill>
                <a:latin typeface="Times New Roman" panose="02020603050405020304" pitchFamily="18" charset="0"/>
                <a:cs typeface="Courier New" panose="02070309020205020404" pitchFamily="49" charset="0"/>
                <a:sym typeface="+mn-ea"/>
              </a:rPr>
              <a:t>后</a:t>
            </a:r>
            <a:endParaRPr lang="en-US" altLang="zh-CN" sz="2000" b="1" smtClean="0">
              <a:solidFill>
                <a:srgbClr val="FF0000"/>
              </a:solidFill>
              <a:latin typeface="Times New Roman" panose="02020603050405020304" pitchFamily="18" charset="0"/>
              <a:cs typeface="Courier New" panose="02070309020205020404" pitchFamily="49" charset="0"/>
              <a:sym typeface="+mn-ea"/>
            </a:endParaRPr>
          </a:p>
          <a:p>
            <a:pPr marL="265430" indent="-267335" algn="just"/>
            <a:r>
              <a:rPr lang="en-US" altLang="zh-CN" sz="2000" b="1" smtClean="0">
                <a:latin typeface="Times New Roman" panose="02020603050405020304" pitchFamily="18" charset="0"/>
                <a:cs typeface="Courier New" panose="02070309020205020404" pitchFamily="49" charset="0"/>
                <a:sym typeface="+mn-ea"/>
              </a:rPr>
              <a:t>4</a:t>
            </a:r>
            <a:r>
              <a:rPr lang="en-US" altLang="zh-CN" sz="2000" b="1">
                <a:latin typeface="Times New Roman" panose="02020603050405020304" pitchFamily="18" charset="0"/>
                <a:cs typeface="Courier New" panose="02070309020205020404" pitchFamily="49" charset="0"/>
                <a:sym typeface="+mn-ea"/>
              </a:rPr>
              <a:t>.</a:t>
            </a:r>
            <a:r>
              <a:rPr lang="en-US" altLang="zh-CN" sz="2000" b="1">
                <a:latin typeface="Arial" pitchFamily="34" charset="0"/>
                <a:ea typeface="黑体" panose="02010609060101010101" pitchFamily="49" charset="-122"/>
                <a:sym typeface="+mn-ea"/>
              </a:rPr>
              <a:t>(2014·</a:t>
            </a:r>
            <a:r>
              <a:rPr lang="zh-CN" altLang="zh-CN" sz="2000" b="1">
                <a:latin typeface="Arial" pitchFamily="34" charset="0"/>
                <a:ea typeface="黑体" panose="02010609060101010101" pitchFamily="49" charset="-122"/>
                <a:sym typeface="+mn-ea"/>
              </a:rPr>
              <a:t>广东卷</a:t>
            </a:r>
            <a:r>
              <a:rPr lang="en-US" altLang="zh-CN" sz="2000" b="1">
                <a:latin typeface="Arial" pitchFamily="34" charset="0"/>
                <a:ea typeface="黑体" panose="02010609060101010101" pitchFamily="49" charset="-122"/>
                <a:sym typeface="+mn-ea"/>
              </a:rPr>
              <a:t>)</a:t>
            </a:r>
            <a:r>
              <a:rPr lang="zh-CN" altLang="zh-CN" sz="20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马尔克斯的一生充满传奇色彩，他不仅是魔幻现实主义文学的集大成者以及拉美</a:t>
            </a:r>
            <a:r>
              <a:rPr lang="en-US" altLang="zh-CN" sz="2000" b="1">
                <a:latin typeface="宋体" panose="02010600030101010101" pitchFamily="2" charset="-122"/>
                <a:cs typeface="Times New Roman" panose="02020603050405020304" pitchFamily="18" charset="0"/>
                <a:sym typeface="+mn-ea"/>
              </a:rPr>
              <a:t>“</a:t>
            </a:r>
            <a:r>
              <a:rPr lang="zh-CN" altLang="zh-CN" sz="20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文学爆炸</a:t>
            </a:r>
            <a:r>
              <a:rPr lang="en-US" altLang="zh-CN" sz="2000" b="1">
                <a:latin typeface="宋体" panose="02010600030101010101" pitchFamily="2" charset="-122"/>
                <a:cs typeface="Times New Roman" panose="02020603050405020304" pitchFamily="18" charset="0"/>
                <a:sym typeface="+mn-ea"/>
              </a:rPr>
              <a:t>”</a:t>
            </a:r>
            <a:r>
              <a:rPr lang="zh-CN" altLang="zh-CN" sz="20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的先驱，还是记者、作家以及电影工作者。</a:t>
            </a:r>
          </a:p>
          <a:p>
            <a:pPr marL="265430" indent="-267335" algn="just"/>
            <a:r>
              <a:rPr lang="zh-CN" altLang="zh-CN" sz="2000" b="1">
                <a:latin typeface="Times New Roman" panose="02020603050405020304" pitchFamily="18" charset="0"/>
                <a:cs typeface="Courier New" panose="02070309020205020404" pitchFamily="49" charset="0"/>
                <a:sym typeface="+mn-ea"/>
              </a:rPr>
              <a:t>答</a:t>
            </a:r>
            <a:r>
              <a:rPr lang="zh-CN" altLang="zh-CN" sz="2000" b="1" smtClean="0">
                <a:latin typeface="Times New Roman" panose="02020603050405020304" pitchFamily="18" charset="0"/>
                <a:cs typeface="Courier New" panose="02070309020205020404" pitchFamily="49" charset="0"/>
                <a:sym typeface="+mn-ea"/>
              </a:rPr>
              <a:t>：</a:t>
            </a:r>
            <a:r>
              <a:rPr lang="zh-CN" altLang="en-US" sz="2000" b="1" smtClean="0">
                <a:solidFill>
                  <a:srgbClr val="FF0000"/>
                </a:solidFill>
                <a:latin typeface="Times New Roman" panose="02020603050405020304" pitchFamily="18" charset="0"/>
                <a:cs typeface="Courier New" panose="02070309020205020404" pitchFamily="49" charset="0"/>
                <a:sym typeface="+mn-ea"/>
              </a:rPr>
              <a:t>两个分句递进关系颠倒过来</a:t>
            </a:r>
            <a:endParaRPr lang="en-US" altLang="zh-CN" sz="1600" b="1">
              <a:solidFill>
                <a:srgbClr val="FF0000"/>
              </a:solidFill>
              <a:latin typeface="Times New Roman" panose="02020603050405020304" pitchFamily="18" charset="0"/>
              <a:ea typeface="Courier New" panose="02070309020205020404" pitchFamily="49" charset="0"/>
              <a:cs typeface="Courier New" panose="02070309020205020404" pitchFamily="49" charset="0"/>
              <a:sym typeface="+mn-ea"/>
            </a:endParaRPr>
          </a:p>
        </p:txBody>
      </p:sp>
      <p:sp>
        <p:nvSpPr>
          <p:cNvPr id="68611" name="矩形 3"/>
          <p:cNvSpPr/>
          <p:nvPr/>
        </p:nvSpPr>
        <p:spPr>
          <a:xfrm>
            <a:off x="5000874" y="0"/>
            <a:ext cx="1885453" cy="646331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b="1">
                <a:latin typeface="Times New Roman" panose="02020603050405020304" pitchFamily="18" charset="0"/>
                <a:ea typeface="黑体" panose="02010609060101010101" pitchFamily="49" charset="-122"/>
              </a:rPr>
              <a:t>[</a:t>
            </a:r>
            <a:r>
              <a:rPr lang="zh-CN" altLang="zh-CN" sz="2400" b="1">
                <a:latin typeface="Times New Roman" panose="02020603050405020304" pitchFamily="18" charset="0"/>
                <a:ea typeface="黑体" panose="02010609060101010101" pitchFamily="49" charset="-122"/>
              </a:rPr>
              <a:t>先做　后讲</a:t>
            </a:r>
            <a:r>
              <a:rPr lang="en-US" altLang="zh-CN" b="1">
                <a:latin typeface="Times New Roman" panose="02020603050405020304" pitchFamily="18" charset="0"/>
                <a:ea typeface="黑体" panose="02010609060101010101" pitchFamily="49" charset="-122"/>
              </a:rPr>
              <a:t>]</a:t>
            </a:r>
            <a:endParaRPr lang="zh-CN" altLang="zh-CN" sz="1000">
              <a:latin typeface="宋体" panose="02010600030101010101" pitchFamily="2" charset="-122"/>
              <a:ea typeface="Courier New" panose="02070309020205020404" pitchFamily="49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/>
          <p:nvPr/>
        </p:nvSpPr>
        <p:spPr>
          <a:xfrm>
            <a:off x="3492183" y="2349818"/>
            <a:ext cx="4176713" cy="503237"/>
          </a:xfrm>
          <a:prstGeom prst="rect">
            <a:avLst/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</a:endParaRPr>
          </a:p>
        </p:txBody>
      </p:sp>
      <p:sp>
        <p:nvSpPr>
          <p:cNvPr id="3075" name="AutoShape 72"/>
          <p:cNvSpPr/>
          <p:nvPr/>
        </p:nvSpPr>
        <p:spPr>
          <a:xfrm>
            <a:off x="636269" y="1568133"/>
            <a:ext cx="10854689" cy="4826000"/>
          </a:xfrm>
          <a:prstGeom prst="roundRect">
            <a:avLst>
              <a:gd name="adj" fmla="val 8014"/>
            </a:avLst>
          </a:prstGeom>
          <a:solidFill>
            <a:srgbClr val="F8F8F8"/>
          </a:solidFill>
          <a:ln w="9525" cap="flat" cmpd="sng">
            <a:solidFill>
              <a:schemeClr val="hlink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3076" name="Rectangle 4"/>
          <p:cNvSpPr/>
          <p:nvPr/>
        </p:nvSpPr>
        <p:spPr>
          <a:xfrm>
            <a:off x="3492183" y="1568133"/>
            <a:ext cx="4176713" cy="503237"/>
          </a:xfrm>
          <a:prstGeom prst="rect">
            <a:avLst/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</a:endParaRPr>
          </a:p>
        </p:txBody>
      </p:sp>
      <p:sp>
        <p:nvSpPr>
          <p:cNvPr id="3077" name="Rectangle 5"/>
          <p:cNvSpPr/>
          <p:nvPr/>
        </p:nvSpPr>
        <p:spPr>
          <a:xfrm>
            <a:off x="3492500" y="2072005"/>
            <a:ext cx="4177030" cy="601345"/>
          </a:xfrm>
          <a:prstGeom prst="rect">
            <a:avLst/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</a:endParaRPr>
          </a:p>
        </p:txBody>
      </p:sp>
      <p:sp>
        <p:nvSpPr>
          <p:cNvPr id="3078" name="Rectangle 6"/>
          <p:cNvSpPr/>
          <p:nvPr/>
        </p:nvSpPr>
        <p:spPr>
          <a:xfrm>
            <a:off x="860822" y="2372360"/>
            <a:ext cx="576263" cy="1871662"/>
          </a:xfrm>
          <a:prstGeom prst="rect">
            <a:avLst/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079" name="平行四边形 11"/>
          <p:cNvSpPr/>
          <p:nvPr/>
        </p:nvSpPr>
        <p:spPr>
          <a:xfrm>
            <a:off x="135890" y="415290"/>
            <a:ext cx="6155690" cy="649605"/>
          </a:xfrm>
          <a:prstGeom prst="parallelogram">
            <a:avLst>
              <a:gd name="adj" fmla="val 22866"/>
            </a:avLst>
          </a:prstGeom>
          <a:solidFill>
            <a:srgbClr val="0099FF"/>
          </a:solidFill>
          <a:ln w="9525">
            <a:noFill/>
          </a:ln>
          <a:effectLst>
            <a:outerShdw dist="38100" dir="2699999" algn="ctr" rotWithShape="0">
              <a:srgbClr val="000000">
                <a:alpha val="31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rPr>
              <a:t>（二）语序不当八种类</a:t>
            </a:r>
          </a:p>
        </p:txBody>
      </p:sp>
      <p:sp>
        <p:nvSpPr>
          <p:cNvPr id="3080" name="Text Box 9"/>
          <p:cNvSpPr txBox="1"/>
          <p:nvPr/>
        </p:nvSpPr>
        <p:spPr>
          <a:xfrm>
            <a:off x="779622" y="2372678"/>
            <a:ext cx="738664" cy="307435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E20000"/>
                </a:solidFill>
                <a:latin typeface="微软雅黑" panose="020b0503020204020204" charset="-122"/>
                <a:ea typeface="微软雅黑" panose="020b0503020204020204" charset="-122"/>
              </a:rPr>
              <a:t>语序不当</a:t>
            </a:r>
          </a:p>
        </p:txBody>
      </p:sp>
      <p:sp>
        <p:nvSpPr>
          <p:cNvPr id="3082" name="Rectangle 10"/>
          <p:cNvSpPr/>
          <p:nvPr/>
        </p:nvSpPr>
        <p:spPr>
          <a:xfrm>
            <a:off x="3492500" y="4290060"/>
            <a:ext cx="4177030" cy="577850"/>
          </a:xfrm>
          <a:prstGeom prst="rect">
            <a:avLst/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</a:endParaRPr>
          </a:p>
        </p:txBody>
      </p:sp>
      <p:sp>
        <p:nvSpPr>
          <p:cNvPr id="3083" name="Rectangle 11"/>
          <p:cNvSpPr/>
          <p:nvPr/>
        </p:nvSpPr>
        <p:spPr>
          <a:xfrm>
            <a:off x="3492183" y="2673350"/>
            <a:ext cx="4176713" cy="503238"/>
          </a:xfrm>
          <a:prstGeom prst="rect">
            <a:avLst/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</a:endParaRPr>
          </a:p>
        </p:txBody>
      </p:sp>
      <p:sp>
        <p:nvSpPr>
          <p:cNvPr id="3084" name="Rectangle 12"/>
          <p:cNvSpPr/>
          <p:nvPr/>
        </p:nvSpPr>
        <p:spPr>
          <a:xfrm>
            <a:off x="3492500" y="3176905"/>
            <a:ext cx="4177030" cy="610235"/>
          </a:xfrm>
          <a:prstGeom prst="rect">
            <a:avLst/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</a:endParaRPr>
          </a:p>
        </p:txBody>
      </p:sp>
      <p:sp>
        <p:nvSpPr>
          <p:cNvPr id="3085" name="Rectangle 13"/>
          <p:cNvSpPr/>
          <p:nvPr/>
        </p:nvSpPr>
        <p:spPr>
          <a:xfrm>
            <a:off x="3492183" y="3786505"/>
            <a:ext cx="4176713" cy="503238"/>
          </a:xfrm>
          <a:prstGeom prst="rect">
            <a:avLst/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</a:endParaRPr>
          </a:p>
        </p:txBody>
      </p:sp>
      <p:sp>
        <p:nvSpPr>
          <p:cNvPr id="3086" name="Rectangle 14"/>
          <p:cNvSpPr/>
          <p:nvPr/>
        </p:nvSpPr>
        <p:spPr>
          <a:xfrm>
            <a:off x="3492500" y="4867910"/>
            <a:ext cx="4177030" cy="579120"/>
          </a:xfrm>
          <a:prstGeom prst="rect">
            <a:avLst/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</a:endParaRPr>
          </a:p>
        </p:txBody>
      </p:sp>
      <p:sp>
        <p:nvSpPr>
          <p:cNvPr id="3087" name="Rectangle 15"/>
          <p:cNvSpPr/>
          <p:nvPr/>
        </p:nvSpPr>
        <p:spPr>
          <a:xfrm>
            <a:off x="3492500" y="5447030"/>
            <a:ext cx="4177030" cy="606425"/>
          </a:xfrm>
          <a:prstGeom prst="rect">
            <a:avLst/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</a:endParaRPr>
          </a:p>
        </p:txBody>
      </p:sp>
      <p:sp>
        <p:nvSpPr>
          <p:cNvPr id="6221" name="Text Box 77"/>
          <p:cNvSpPr txBox="1"/>
          <p:nvPr/>
        </p:nvSpPr>
        <p:spPr>
          <a:xfrm>
            <a:off x="3492183" y="1403668"/>
            <a:ext cx="5759450" cy="59067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5000"/>
              </a:lnSpc>
            </a:pPr>
            <a:r>
              <a:rPr lang="en-US" altLang="zh-CN" sz="2800" b="1">
                <a:solidFill>
                  <a:srgbClr val="E20000"/>
                </a:solidFill>
                <a:latin typeface="微软雅黑" panose="020b0503020204020204" charset="-122"/>
                <a:ea typeface="微软雅黑" panose="020b0503020204020204" charset="-122"/>
              </a:rPr>
              <a:t>  </a:t>
            </a:r>
            <a:r>
              <a:rPr lang="en-US" altLang="zh-CN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2800" b="1" smtClean="0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、定语</a:t>
            </a:r>
            <a:r>
              <a:rPr lang="zh-CN" altLang="en-US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语序不当          </a:t>
            </a:r>
          </a:p>
          <a:p>
            <a:pPr>
              <a:lnSpc>
                <a:spcPct val="135000"/>
              </a:lnSpc>
            </a:pPr>
            <a:r>
              <a:rPr lang="en-US" altLang="zh-CN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  2</a:t>
            </a:r>
            <a:r>
              <a:rPr lang="zh-CN" altLang="en-US" sz="2800" b="1" smtClean="0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、状语</a:t>
            </a:r>
            <a:r>
              <a:rPr lang="zh-CN" altLang="en-US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语序不当</a:t>
            </a:r>
          </a:p>
          <a:p>
            <a:pPr>
              <a:lnSpc>
                <a:spcPct val="135000"/>
              </a:lnSpc>
            </a:pPr>
            <a:r>
              <a:rPr lang="en-US" altLang="zh-CN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  3</a:t>
            </a:r>
            <a:r>
              <a:rPr lang="zh-CN" altLang="en-US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、定语、状语位置错位     </a:t>
            </a:r>
          </a:p>
          <a:p>
            <a:pPr>
              <a:lnSpc>
                <a:spcPct val="135000"/>
              </a:lnSpc>
            </a:pPr>
            <a:r>
              <a:rPr lang="zh-CN" altLang="en-US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  </a:t>
            </a:r>
            <a:r>
              <a:rPr lang="en-US" altLang="zh-CN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4</a:t>
            </a:r>
            <a:r>
              <a:rPr lang="zh-CN" altLang="en-US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、并列词语语序不当</a:t>
            </a:r>
          </a:p>
          <a:p>
            <a:pPr>
              <a:lnSpc>
                <a:spcPct val="135000"/>
              </a:lnSpc>
            </a:pPr>
            <a:r>
              <a:rPr lang="en-US" altLang="zh-CN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  5</a:t>
            </a:r>
            <a:r>
              <a:rPr lang="zh-CN" altLang="en-US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、分句间语序不当            </a:t>
            </a:r>
          </a:p>
          <a:p>
            <a:pPr>
              <a:lnSpc>
                <a:spcPct val="135000"/>
              </a:lnSpc>
            </a:pPr>
            <a:r>
              <a:rPr lang="en-US" altLang="zh-CN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  6</a:t>
            </a:r>
            <a:r>
              <a:rPr lang="zh-CN" altLang="en-US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虚词位置不当</a:t>
            </a:r>
            <a:endParaRPr lang="zh-CN" altLang="en-US" sz="2800" b="1">
              <a:solidFill>
                <a:schemeClr val="hlink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35000"/>
              </a:lnSpc>
            </a:pPr>
            <a:r>
              <a:rPr lang="en-US" altLang="zh-CN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  7</a:t>
            </a:r>
            <a:r>
              <a:rPr lang="zh-CN" altLang="en-US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主客体倒置 </a:t>
            </a:r>
            <a:r>
              <a:rPr lang="en-US" altLang="zh-CN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  </a:t>
            </a:r>
          </a:p>
          <a:p>
            <a:pPr>
              <a:lnSpc>
                <a:spcPct val="135000"/>
              </a:lnSpc>
            </a:pPr>
            <a:r>
              <a:rPr lang="en-US" altLang="zh-CN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  8</a:t>
            </a:r>
            <a:r>
              <a:rPr lang="zh-CN" altLang="en-US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关联词语语序不当</a:t>
            </a:r>
            <a:endParaRPr lang="zh-CN" altLang="en-US" sz="2800" b="1">
              <a:solidFill>
                <a:schemeClr val="hlink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35000"/>
              </a:lnSpc>
            </a:pPr>
            <a:r>
              <a:rPr lang="zh-CN" altLang="en-US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                     </a:t>
            </a:r>
          </a:p>
          <a:p>
            <a:pPr>
              <a:lnSpc>
                <a:spcPct val="135000"/>
              </a:lnSpc>
            </a:pPr>
            <a:r>
              <a:rPr lang="zh-CN" altLang="en-US" sz="2800" b="1">
                <a:solidFill>
                  <a:schemeClr val="hlink"/>
                </a:solidFill>
                <a:latin typeface="微软雅黑" panose="020b0503020204020204" charset="-122"/>
                <a:ea typeface="微软雅黑" panose="020b0503020204020204" charset="-122"/>
              </a:rPr>
              <a:t>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/>
      <p:bldP spid="3077" grpId="0"/>
      <p:bldP spid="3082" grpId="0"/>
      <p:bldP spid="3083" grpId="0"/>
      <p:bldP spid="3084" grpId="0"/>
      <p:bldP spid="3085" grpId="0"/>
      <p:bldP spid="3086" grpId="0"/>
      <p:bldP spid="3087" grpId="0"/>
      <p:bldP spid="62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zh-CN" smtClean="0"/>
          </a:p>
          <a:p>
            <a:r>
              <a:rPr lang="en-US" altLang="zh-CN" sz="3600" b="1" smtClean="0"/>
              <a:t>1</a:t>
            </a:r>
            <a:r>
              <a:rPr lang="zh-CN" altLang="zh-CN" sz="3600" b="1"/>
              <a:t>、定语和中心语的位置颠倒</a:t>
            </a:r>
          </a:p>
          <a:p>
            <a:endParaRPr lang="en-US" altLang="zh-CN" sz="3600" b="1" smtClean="0"/>
          </a:p>
          <a:p>
            <a:r>
              <a:rPr lang="zh-CN" altLang="zh-CN" sz="3600" b="1" smtClean="0"/>
              <a:t>例：</a:t>
            </a:r>
            <a:r>
              <a:rPr lang="zh-CN" altLang="zh-CN" sz="3600" b="1"/>
              <a:t>我国棉花的生产已出口到多个国家和地区</a:t>
            </a:r>
            <a:r>
              <a:rPr lang="zh-CN" altLang="zh-CN" smtClean="0"/>
              <a:t>。</a:t>
            </a:r>
            <a:endParaRPr lang="en-US" altLang="zh-CN" smtClean="0"/>
          </a:p>
          <a:p>
            <a:endParaRPr lang="en-US" altLang="zh-CN"/>
          </a:p>
          <a:p>
            <a:r>
              <a:rPr lang="en-US" altLang="zh-CN" b="1">
                <a:solidFill>
                  <a:srgbClr val="FF0000"/>
                </a:solidFill>
              </a:rPr>
              <a:t> </a:t>
            </a:r>
            <a:r>
              <a:rPr lang="en-US" altLang="zh-CN" b="1" smtClean="0">
                <a:solidFill>
                  <a:srgbClr val="FF0000"/>
                </a:solidFill>
              </a:rPr>
              <a:t>               “</a:t>
            </a:r>
            <a:r>
              <a:rPr lang="zh-CN" altLang="zh-CN" b="1">
                <a:solidFill>
                  <a:srgbClr val="FF0000"/>
                </a:solidFill>
              </a:rPr>
              <a:t>棉花的生产</a:t>
            </a:r>
            <a:r>
              <a:rPr lang="en-US" altLang="zh-CN" b="1">
                <a:solidFill>
                  <a:srgbClr val="FF0000"/>
                </a:solidFill>
              </a:rPr>
              <a:t>”</a:t>
            </a:r>
            <a:r>
              <a:rPr lang="zh-CN" altLang="zh-CN" b="1">
                <a:solidFill>
                  <a:srgbClr val="FF0000"/>
                </a:solidFill>
              </a:rPr>
              <a:t>应改为</a:t>
            </a:r>
            <a:r>
              <a:rPr lang="en-US" altLang="zh-CN" b="1">
                <a:solidFill>
                  <a:srgbClr val="FF0000"/>
                </a:solidFill>
              </a:rPr>
              <a:t>“</a:t>
            </a:r>
            <a:r>
              <a:rPr lang="zh-CN" altLang="zh-CN" b="1">
                <a:solidFill>
                  <a:srgbClr val="FF0000"/>
                </a:solidFill>
              </a:rPr>
              <a:t>生产的棉花</a:t>
            </a:r>
            <a:r>
              <a:rPr lang="en-US" altLang="zh-CN" b="1">
                <a:solidFill>
                  <a:srgbClr val="FF0000"/>
                </a:solidFill>
              </a:rPr>
              <a:t>”</a:t>
            </a:r>
            <a:endParaRPr lang="zh-CN" altLang="en-US" b="1">
              <a:solidFill>
                <a:srgbClr val="FF0000"/>
              </a:solidFill>
            </a:endParaRPr>
          </a:p>
        </p:txBody>
      </p:sp>
      <p:sp>
        <p:nvSpPr>
          <p:cNvPr id="4" name="文本框 2"/>
          <p:cNvSpPr txBox="1">
            <a:spLocks noGrp="1"/>
          </p:cNvSpPr>
          <p:nvPr>
            <p:ph type="title"/>
          </p:nvPr>
        </p:nvSpPr>
        <p:spPr>
          <a:xfrm>
            <a:off x="838200" y="732441"/>
            <a:ext cx="10515600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b="1">
                <a:latin typeface="华文中宋" panose="02010600040101010101" charset="-122"/>
                <a:ea typeface="华文中宋" panose="02010600040101010101" charset="-122"/>
              </a:rPr>
              <a:t>类型</a:t>
            </a:r>
            <a:r>
              <a:rPr lang="zh-CN" altLang="en-US" sz="3600" b="1" smtClean="0">
                <a:latin typeface="华文中宋" panose="02010600040101010101" charset="-122"/>
                <a:ea typeface="华文中宋" panose="02010600040101010101" charset="-122"/>
              </a:rPr>
              <a:t>辨析</a:t>
            </a:r>
            <a:endParaRPr lang="zh-CN" altLang="en-US" sz="3600" b="1">
              <a:latin typeface="华文中宋" panose="02010600040101010101" charset="-122"/>
              <a:ea typeface="华文中宋" panose="02010600040101010101" charset="-122"/>
            </a:endParaRPr>
          </a:p>
        </p:txBody>
      </p:sp>
      <p:sp>
        <p:nvSpPr>
          <p:cNvPr id="5" name="平行四边形 11"/>
          <p:cNvSpPr/>
          <p:nvPr/>
        </p:nvSpPr>
        <p:spPr>
          <a:xfrm>
            <a:off x="2847976" y="457201"/>
            <a:ext cx="7225664" cy="1099820"/>
          </a:xfrm>
          <a:prstGeom prst="parallelogram">
            <a:avLst>
              <a:gd name="adj" fmla="val 35160"/>
            </a:avLst>
          </a:prstGeom>
          <a:solidFill>
            <a:srgbClr val="0099FF"/>
          </a:solidFill>
          <a:ln w="9525">
            <a:noFill/>
          </a:ln>
          <a:effectLst>
            <a:outerShdw dist="38100" dir="2699999" algn="ctr" rotWithShape="0">
              <a:srgbClr val="000000">
                <a:alpha val="31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rPr>
              <a:t>一</a:t>
            </a:r>
            <a:r>
              <a:rPr lang="zh-CN" altLang="en-US" sz="3600" b="1" smtClean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rPr>
              <a:t>、定语</a:t>
            </a:r>
            <a:r>
              <a:rPr lang="zh-CN" altLang="en-US" sz="3600" b="1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rPr>
              <a:t>语序不当</a:t>
            </a:r>
          </a:p>
        </p:txBody>
      </p:sp>
    </p:spTree>
    <p:extLst>
      <p:ext uri="{BB962C8B-B14F-4D97-AF65-F5344CB8AC3E}">
        <p14:creationId xmlns:p14="http://schemas.microsoft.com/office/powerpoint/2010/main" val="38219613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4098" name="直接连接符 7"/>
          <p:cNvCxnSpPr/>
          <p:nvPr/>
        </p:nvCxnSpPr>
        <p:spPr>
          <a:xfrm>
            <a:off x="2045336" y="1135063"/>
            <a:ext cx="6899275" cy="0"/>
          </a:xfrm>
          <a:prstGeom prst="line">
            <a:avLst/>
          </a:prstGeom>
          <a:ln w="57150" cap="flat" cmpd="sng">
            <a:solidFill>
              <a:schemeClr val="bg1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4099" name="Text Box 3"/>
          <p:cNvSpPr txBox="1"/>
          <p:nvPr/>
        </p:nvSpPr>
        <p:spPr>
          <a:xfrm>
            <a:off x="2062798" y="404813"/>
            <a:ext cx="3098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 b="1">
              <a:solidFill>
                <a:schemeClr val="hlink"/>
              </a:solidFill>
              <a:latin typeface="Calibri"/>
            </a:endParaRPr>
          </a:p>
        </p:txBody>
      </p:sp>
      <p:sp>
        <p:nvSpPr>
          <p:cNvPr id="4100" name="Text Box 4"/>
          <p:cNvSpPr txBox="1"/>
          <p:nvPr/>
        </p:nvSpPr>
        <p:spPr>
          <a:xfrm>
            <a:off x="2115186" y="338138"/>
            <a:ext cx="309880" cy="3683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</a:endParaRPr>
          </a:p>
        </p:txBody>
      </p:sp>
      <p:sp>
        <p:nvSpPr>
          <p:cNvPr id="4101" name="平行四边形 11"/>
          <p:cNvSpPr/>
          <p:nvPr/>
        </p:nvSpPr>
        <p:spPr>
          <a:xfrm>
            <a:off x="2573656" y="234315"/>
            <a:ext cx="7106285" cy="575945"/>
          </a:xfrm>
          <a:prstGeom prst="parallelogram">
            <a:avLst>
              <a:gd name="adj" fmla="val 35160"/>
            </a:avLst>
          </a:prstGeom>
          <a:solidFill>
            <a:srgbClr val="0099FF"/>
          </a:solidFill>
          <a:ln w="9525">
            <a:noFill/>
          </a:ln>
          <a:effectLst>
            <a:outerShdw dist="38100" dir="2699999" algn="ctr" rotWithShape="0">
              <a:srgbClr val="000000">
                <a:alpha val="31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mtClean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3200" b="1" smtClean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3200" b="1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rPr>
              <a:t>多项定语语序不当</a:t>
            </a:r>
          </a:p>
        </p:txBody>
      </p:sp>
      <p:sp>
        <p:nvSpPr>
          <p:cNvPr id="4103" name="Text Box 7"/>
          <p:cNvSpPr txBox="1"/>
          <p:nvPr/>
        </p:nvSpPr>
        <p:spPr>
          <a:xfrm>
            <a:off x="975360" y="981075"/>
            <a:ext cx="10332720" cy="233910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E2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典例：</a:t>
            </a:r>
          </a:p>
          <a:p>
            <a:pPr>
              <a:spcBef>
                <a:spcPct val="50000"/>
              </a:spcBef>
            </a:pP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她是一位优秀的国家队的有</a:t>
            </a: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20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多年教学经验的篮球女教练。</a:t>
            </a: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</a:p>
        </p:txBody>
      </p:sp>
      <p:sp>
        <p:nvSpPr>
          <p:cNvPr id="8201" name="Text Box 9"/>
          <p:cNvSpPr txBox="1"/>
          <p:nvPr/>
        </p:nvSpPr>
        <p:spPr>
          <a:xfrm>
            <a:off x="1143000" y="3097848"/>
            <a:ext cx="10165080" cy="323165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E20000"/>
                </a:solidFill>
                <a:latin typeface="Calibri"/>
              </a:rPr>
              <a:t>典例诊断：多项定语的一般顺序(按照距中心语由远及近)</a:t>
            </a:r>
          </a:p>
          <a:p>
            <a:r>
              <a:rPr lang="zh-CN" altLang="zh-CN" sz="3200" b="1" kern="10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/>
                <a:sym typeface="+mn-ea"/>
              </a:rPr>
              <a:t>属</a:t>
            </a:r>
            <a:r>
              <a:rPr lang="en-US" altLang="zh-CN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ourier New" panose="02070309020205020404"/>
                <a:sym typeface="+mn-ea"/>
              </a:rPr>
              <a:t>(</a:t>
            </a:r>
            <a:r>
              <a:rPr lang="zh-CN" altLang="zh-CN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/>
                <a:sym typeface="+mn-ea"/>
              </a:rPr>
              <a:t>表领属性的或时间、处所的词</a:t>
            </a:r>
            <a:r>
              <a:rPr lang="en-US" altLang="zh-CN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ourier New" panose="02070309020205020404"/>
                <a:sym typeface="+mn-ea"/>
              </a:rPr>
              <a:t>)+</a:t>
            </a:r>
            <a:r>
              <a:rPr lang="zh-CN" altLang="zh-CN" sz="3200" b="1" kern="1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/>
                <a:sym typeface="+mn-ea"/>
              </a:rPr>
              <a:t>数</a:t>
            </a:r>
            <a:r>
              <a:rPr lang="en-US" altLang="zh-CN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ourier New" panose="02070309020205020404"/>
                <a:sym typeface="+mn-ea"/>
              </a:rPr>
              <a:t>(</a:t>
            </a:r>
            <a:r>
              <a:rPr lang="zh-CN" altLang="en-US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ourier New" panose="02070309020205020404"/>
                <a:sym typeface="+mn-ea"/>
              </a:rPr>
              <a:t>表</a:t>
            </a:r>
            <a:r>
              <a:rPr lang="zh-CN" altLang="zh-CN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/>
                <a:sym typeface="+mn-ea"/>
              </a:rPr>
              <a:t>称代或数量的</a:t>
            </a:r>
            <a:r>
              <a:rPr lang="en-US" altLang="zh-CN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ourier New" panose="02070309020205020404"/>
                <a:sym typeface="+mn-ea"/>
              </a:rPr>
              <a:t>)+</a:t>
            </a:r>
            <a:r>
              <a:rPr lang="zh-CN" altLang="zh-CN" sz="3200" b="1" kern="1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/>
                <a:sym typeface="+mn-ea"/>
              </a:rPr>
              <a:t>动</a:t>
            </a:r>
            <a:r>
              <a:rPr lang="en-US" altLang="zh-CN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ourier New" panose="02070309020205020404"/>
                <a:sym typeface="+mn-ea"/>
              </a:rPr>
              <a:t>(</a:t>
            </a:r>
            <a:r>
              <a:rPr lang="zh-CN" altLang="en-US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ourier New" panose="02070309020205020404"/>
                <a:sym typeface="+mn-ea"/>
              </a:rPr>
              <a:t>表怎样的</a:t>
            </a:r>
            <a:r>
              <a:rPr lang="zh-CN" altLang="zh-CN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/>
                <a:sym typeface="+mn-ea"/>
              </a:rPr>
              <a:t>动词或动词短语</a:t>
            </a:r>
            <a:r>
              <a:rPr lang="en-US" altLang="zh-CN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ourier New" panose="02070309020205020404"/>
                <a:sym typeface="+mn-ea"/>
              </a:rPr>
              <a:t>)+</a:t>
            </a:r>
            <a:r>
              <a:rPr lang="zh-CN" altLang="zh-CN" sz="3200" b="1" kern="1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/>
                <a:sym typeface="+mn-ea"/>
              </a:rPr>
              <a:t>形</a:t>
            </a:r>
            <a:r>
              <a:rPr lang="en-US" altLang="zh-CN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ourier New" panose="02070309020205020404"/>
                <a:sym typeface="+mn-ea"/>
              </a:rPr>
              <a:t>(</a:t>
            </a:r>
            <a:r>
              <a:rPr lang="zh-CN" altLang="zh-CN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/>
                <a:sym typeface="+mn-ea"/>
              </a:rPr>
              <a:t>形容词或形容词短语</a:t>
            </a:r>
            <a:r>
              <a:rPr lang="en-US" altLang="zh-CN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ourier New" panose="02070309020205020404"/>
                <a:sym typeface="+mn-ea"/>
              </a:rPr>
              <a:t>)+</a:t>
            </a:r>
            <a:r>
              <a:rPr lang="zh-CN" altLang="zh-CN" sz="3200" b="1" kern="1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/>
                <a:sym typeface="+mn-ea"/>
              </a:rPr>
              <a:t>名</a:t>
            </a:r>
            <a:r>
              <a:rPr lang="en-US" altLang="zh-CN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ourier New" panose="02070309020205020404"/>
                <a:sym typeface="+mn-ea"/>
              </a:rPr>
              <a:t>(</a:t>
            </a:r>
            <a:r>
              <a:rPr lang="zh-CN" altLang="en-US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ourier New" panose="02070309020205020404"/>
                <a:sym typeface="+mn-ea"/>
              </a:rPr>
              <a:t>表性质的</a:t>
            </a:r>
            <a:r>
              <a:rPr lang="zh-CN" altLang="zh-CN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Times New Roman" panose="02020603050405020304"/>
                <a:sym typeface="+mn-ea"/>
              </a:rPr>
              <a:t>名词或名词短语</a:t>
            </a:r>
            <a:r>
              <a:rPr lang="en-US" altLang="zh-CN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ourier New" panose="02070309020205020404"/>
                <a:sym typeface="+mn-ea"/>
              </a:rPr>
              <a:t>)+</a:t>
            </a:r>
            <a:r>
              <a:rPr lang="zh-CN" altLang="en-US" sz="3200" b="1" kern="100" noProof="0">
                <a:ln>
                  <a:noFill/>
                </a:ln>
                <a:effectLst/>
                <a:uLnTx/>
                <a:uFillTx/>
                <a:latin typeface="楷体" panose="02010609060101010101" charset="-122"/>
                <a:ea typeface="楷体" panose="02010609060101010101" charset="-122"/>
                <a:cs typeface="Courier New" panose="02070309020205020404"/>
                <a:sym typeface="+mn-ea"/>
              </a:rPr>
              <a:t>中心语</a:t>
            </a:r>
            <a:endParaRPr kumimoji="0" lang="zh-CN" altLang="en-US" sz="3200" b="1" i="0" u="none" strike="noStrike" kern="1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Courier New" panose="02070309020205020404"/>
              <a:sym typeface="+mn-ea"/>
            </a:endParaRPr>
          </a:p>
          <a:p>
            <a:endParaRPr kumimoji="0" lang="en-US" altLang="zh-CN" sz="2800" b="1" i="0" u="none" strike="noStrike" kern="1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Courier New" panose="02070309020205020404"/>
              <a:sym typeface="+mn-ea"/>
            </a:endParaRPr>
          </a:p>
          <a:p>
            <a:endParaRPr kumimoji="0" lang="zh-CN" altLang="en-US" sz="2800" b="1" i="0" u="none" strike="noStrike" kern="1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charset="-122"/>
              <a:ea typeface="楷体" panose="02010609060101010101" charset="-122"/>
              <a:cs typeface="Courier New" panose="02070309020205020404"/>
              <a:sym typeface="+mn-ea"/>
            </a:endParaRPr>
          </a:p>
          <a:p>
            <a:endParaRPr lang="zh-CN" altLang="en-US" sz="20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8202" name="Rectangle 10"/>
          <p:cNvSpPr/>
          <p:nvPr/>
        </p:nvSpPr>
        <p:spPr>
          <a:xfrm>
            <a:off x="687069" y="4879818"/>
            <a:ext cx="10773411" cy="169277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2400" b="1" u="sng" smtClean="0">
              <a:latin typeface="Calibri"/>
            </a:endParaRPr>
          </a:p>
          <a:p>
            <a:r>
              <a:rPr lang="zh-CN" altLang="en-US" sz="2400" b="1">
                <a:solidFill>
                  <a:srgbClr val="E20000"/>
                </a:solidFill>
                <a:latin typeface="Calibri"/>
              </a:rPr>
              <a:t>修改为：</a:t>
            </a:r>
          </a:p>
          <a:p>
            <a:endParaRPr lang="en-US" altLang="zh-CN" sz="2400" b="1" u="sng">
              <a:latin typeface="Calibri"/>
            </a:endParaRPr>
          </a:p>
          <a:p>
            <a:r>
              <a:rPr lang="zh-CN" altLang="en-US" sz="3200" b="1" u="sng" smtClean="0">
                <a:latin typeface="Calibri"/>
              </a:rPr>
              <a:t>她</a:t>
            </a:r>
            <a:r>
              <a:rPr lang="zh-CN" altLang="en-US" sz="3200" b="1" u="sng">
                <a:latin typeface="Calibri"/>
              </a:rPr>
              <a:t>是国家队的一位有</a:t>
            </a:r>
            <a:r>
              <a:rPr lang="en-US" altLang="zh-CN" sz="3200" b="1" u="sng">
                <a:latin typeface="Calibri"/>
              </a:rPr>
              <a:t>20</a:t>
            </a:r>
            <a:r>
              <a:rPr lang="zh-CN" altLang="en-US" sz="3200" b="1" u="sng">
                <a:latin typeface="Calibri"/>
              </a:rPr>
              <a:t>多年教学经验的优秀的篮球女教练。</a:t>
            </a:r>
          </a:p>
        </p:txBody>
      </p:sp>
      <p:sp>
        <p:nvSpPr>
          <p:cNvPr id="8203" name="Line 11"/>
          <p:cNvSpPr/>
          <p:nvPr/>
        </p:nvSpPr>
        <p:spPr>
          <a:xfrm>
            <a:off x="1938973" y="2109986"/>
            <a:ext cx="707390" cy="0"/>
          </a:xfrm>
          <a:prstGeom prst="line">
            <a:avLst/>
          </a:prstGeom>
          <a:ln w="2857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04" name="Text Box 12"/>
          <p:cNvSpPr txBox="1"/>
          <p:nvPr/>
        </p:nvSpPr>
        <p:spPr>
          <a:xfrm>
            <a:off x="2215476" y="2180590"/>
            <a:ext cx="430887" cy="1096010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>
                <a:solidFill>
                  <a:schemeClr val="hlink"/>
                </a:solidFill>
                <a:latin typeface="Calibri"/>
              </a:rPr>
              <a:t>数量性</a:t>
            </a:r>
          </a:p>
        </p:txBody>
      </p:sp>
      <p:sp>
        <p:nvSpPr>
          <p:cNvPr id="8205" name="Line 13"/>
          <p:cNvSpPr/>
          <p:nvPr/>
        </p:nvSpPr>
        <p:spPr>
          <a:xfrm>
            <a:off x="2927984" y="2150626"/>
            <a:ext cx="719137" cy="0"/>
          </a:xfrm>
          <a:prstGeom prst="line">
            <a:avLst/>
          </a:prstGeom>
          <a:ln w="2857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06" name="Text Box 14"/>
          <p:cNvSpPr txBox="1"/>
          <p:nvPr/>
        </p:nvSpPr>
        <p:spPr>
          <a:xfrm>
            <a:off x="2927985" y="2211706"/>
            <a:ext cx="428625" cy="909320"/>
          </a:xfrm>
          <a:prstGeom prst="rect">
            <a:avLst/>
          </a:prstGeom>
          <a:noFill/>
          <a:ln w="9525">
            <a:noFill/>
          </a:ln>
        </p:spPr>
        <p:txBody>
          <a:bodyPr vert="eaVert"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>
                <a:solidFill>
                  <a:schemeClr val="hlink"/>
                </a:solidFill>
                <a:latin typeface="Calibri"/>
              </a:rPr>
              <a:t>形容词性</a:t>
            </a:r>
          </a:p>
        </p:txBody>
      </p:sp>
      <p:sp>
        <p:nvSpPr>
          <p:cNvPr id="8207" name="Line 15"/>
          <p:cNvSpPr/>
          <p:nvPr/>
        </p:nvSpPr>
        <p:spPr>
          <a:xfrm>
            <a:off x="4007486" y="2160270"/>
            <a:ext cx="1152525" cy="0"/>
          </a:xfrm>
          <a:prstGeom prst="line">
            <a:avLst/>
          </a:prstGeom>
          <a:ln w="2857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08" name="Text Box 16"/>
          <p:cNvSpPr txBox="1"/>
          <p:nvPr/>
        </p:nvSpPr>
        <p:spPr>
          <a:xfrm>
            <a:off x="4112261" y="2160270"/>
            <a:ext cx="428625" cy="704850"/>
          </a:xfrm>
          <a:prstGeom prst="rect">
            <a:avLst/>
          </a:prstGeom>
          <a:noFill/>
          <a:ln w="9525">
            <a:noFill/>
          </a:ln>
        </p:spPr>
        <p:txBody>
          <a:bodyPr vert="eaVert"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>
                <a:solidFill>
                  <a:schemeClr val="hlink"/>
                </a:solidFill>
                <a:latin typeface="Calibri"/>
              </a:rPr>
              <a:t>领属性</a:t>
            </a:r>
          </a:p>
        </p:txBody>
      </p:sp>
      <p:sp>
        <p:nvSpPr>
          <p:cNvPr id="8209" name="Line 17"/>
          <p:cNvSpPr/>
          <p:nvPr/>
        </p:nvSpPr>
        <p:spPr>
          <a:xfrm>
            <a:off x="5494973" y="2211705"/>
            <a:ext cx="3222307" cy="62229"/>
          </a:xfrm>
          <a:prstGeom prst="line">
            <a:avLst/>
          </a:prstGeom>
          <a:ln w="2857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10" name="Text Box 18"/>
          <p:cNvSpPr txBox="1"/>
          <p:nvPr/>
        </p:nvSpPr>
        <p:spPr>
          <a:xfrm>
            <a:off x="6141720" y="2273934"/>
            <a:ext cx="428625" cy="704850"/>
          </a:xfrm>
          <a:prstGeom prst="rect">
            <a:avLst/>
          </a:prstGeom>
          <a:noFill/>
          <a:ln w="9525">
            <a:noFill/>
          </a:ln>
        </p:spPr>
        <p:txBody>
          <a:bodyPr vert="eaVert"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>
                <a:solidFill>
                  <a:schemeClr val="hlink"/>
                </a:solidFill>
                <a:latin typeface="Calibri"/>
              </a:rPr>
              <a:t>动词性</a:t>
            </a:r>
          </a:p>
        </p:txBody>
      </p:sp>
      <p:sp>
        <p:nvSpPr>
          <p:cNvPr id="8211" name="Line 19"/>
          <p:cNvSpPr/>
          <p:nvPr/>
        </p:nvSpPr>
        <p:spPr>
          <a:xfrm>
            <a:off x="9197023" y="2211706"/>
            <a:ext cx="504825" cy="0"/>
          </a:xfrm>
          <a:prstGeom prst="line">
            <a:avLst/>
          </a:prstGeom>
          <a:ln w="2857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12" name="Text Box 20"/>
          <p:cNvSpPr txBox="1"/>
          <p:nvPr/>
        </p:nvSpPr>
        <p:spPr>
          <a:xfrm>
            <a:off x="9315412" y="2273935"/>
            <a:ext cx="430887" cy="900246"/>
          </a:xfrm>
          <a:prstGeom prst="rect">
            <a:avLst/>
          </a:prstGeom>
          <a:noFill/>
          <a:ln w="9525">
            <a:noFill/>
          </a:ln>
        </p:spPr>
        <p:txBody>
          <a:bodyPr vert="eaVert"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 smtClean="0">
                <a:solidFill>
                  <a:schemeClr val="hlink"/>
                </a:solidFill>
                <a:latin typeface="Calibri"/>
              </a:rPr>
              <a:t>名词</a:t>
            </a:r>
            <a:r>
              <a:rPr lang="zh-CN" altLang="en-US" sz="1600" b="1">
                <a:solidFill>
                  <a:schemeClr val="hlink"/>
                </a:solidFill>
                <a:latin typeface="Calibri"/>
              </a:rPr>
              <a:t>性质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82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2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8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8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1" grpId="0"/>
      <p:bldP spid="8202" grpId="0"/>
      <p:bldP spid="8208" grpId="0"/>
      <p:bldP spid="8210" grpId="0"/>
      <p:bldP spid="82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600200" y="1264920"/>
            <a:ext cx="8823960" cy="378565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 b="1">
                <a:solidFill>
                  <a:srgbClr val="FF0000"/>
                </a:solidFill>
                <a:latin typeface="Calibri"/>
              </a:rPr>
              <a:t>多项定语排列歌</a:t>
            </a:r>
            <a:br>
              <a:rPr lang="zh-CN" altLang="en-US" sz="4000" b="1">
                <a:solidFill>
                  <a:srgbClr val="FF0000"/>
                </a:solidFill>
                <a:latin typeface="Calibri"/>
              </a:rPr>
            </a:br>
            <a:r>
              <a:rPr lang="zh-CN" altLang="en-US" sz="4000" b="1">
                <a:latin typeface="Calibri"/>
              </a:rPr>
              <a:t>       </a:t>
            </a:r>
            <a:r>
              <a:rPr lang="zh-CN" altLang="en-US" sz="4000" b="1" smtClean="0">
                <a:latin typeface="Calibri"/>
              </a:rPr>
              <a:t>多项</a:t>
            </a:r>
            <a:r>
              <a:rPr lang="zh-CN" altLang="en-US" sz="4000" b="1">
                <a:latin typeface="Calibri"/>
              </a:rPr>
              <a:t>定语</a:t>
            </a:r>
            <a:r>
              <a:rPr lang="zh-CN" altLang="en-US" sz="4000" b="1">
                <a:solidFill>
                  <a:srgbClr val="FF0000"/>
                </a:solidFill>
                <a:latin typeface="Calibri"/>
              </a:rPr>
              <a:t>领代</a:t>
            </a:r>
            <a:r>
              <a:rPr lang="zh-CN" altLang="en-US" sz="4000" b="1">
                <a:latin typeface="Calibri"/>
              </a:rPr>
              <a:t>前，</a:t>
            </a:r>
            <a:r>
              <a:rPr lang="zh-CN" altLang="en-US" sz="4000" b="1">
                <a:solidFill>
                  <a:srgbClr val="FF0000"/>
                </a:solidFill>
                <a:latin typeface="Calibri"/>
              </a:rPr>
              <a:t>数量</a:t>
            </a:r>
            <a:r>
              <a:rPr lang="zh-CN" altLang="en-US" sz="4000" b="1">
                <a:latin typeface="Calibri"/>
              </a:rPr>
              <a:t>小心有歧义。</a:t>
            </a:r>
            <a:br>
              <a:rPr lang="zh-CN" altLang="en-US" sz="4000" b="1">
                <a:latin typeface="Calibri"/>
              </a:rPr>
            </a:br>
            <a:r>
              <a:rPr lang="zh-CN" altLang="en-US" sz="4000" b="1">
                <a:latin typeface="Calibri"/>
              </a:rPr>
              <a:t>        </a:t>
            </a:r>
            <a:r>
              <a:rPr lang="zh-CN" altLang="en-US" sz="4000" b="1" smtClean="0">
                <a:solidFill>
                  <a:srgbClr val="FF0000"/>
                </a:solidFill>
                <a:latin typeface="Calibri"/>
              </a:rPr>
              <a:t>动</a:t>
            </a:r>
            <a:r>
              <a:rPr lang="zh-CN" altLang="en-US" sz="4000" b="1">
                <a:solidFill>
                  <a:srgbClr val="FF0000"/>
                </a:solidFill>
                <a:latin typeface="Calibri"/>
              </a:rPr>
              <a:t>形</a:t>
            </a:r>
            <a:r>
              <a:rPr lang="zh-CN" altLang="en-US" sz="4000" b="1">
                <a:latin typeface="Calibri"/>
              </a:rPr>
              <a:t>词语依次排，</a:t>
            </a:r>
            <a:r>
              <a:rPr lang="zh-CN" altLang="en-US" sz="4000" b="1">
                <a:solidFill>
                  <a:srgbClr val="FF0000"/>
                </a:solidFill>
                <a:latin typeface="Calibri"/>
              </a:rPr>
              <a:t>名词</a:t>
            </a:r>
            <a:r>
              <a:rPr lang="zh-CN" altLang="en-US" sz="4000" b="1">
                <a:latin typeface="Calibri"/>
              </a:rPr>
              <a:t>紧靠中心词。  </a:t>
            </a:r>
          </a:p>
          <a:p>
            <a:pPr>
              <a:lnSpc>
                <a:spcPct val="150000"/>
              </a:lnSpc>
            </a:pPr>
            <a:r>
              <a:rPr lang="zh-CN" altLang="en-US" sz="4000" b="1">
                <a:latin typeface="Calibri"/>
              </a:rPr>
              <a:t>      </a:t>
            </a:r>
            <a:r>
              <a:rPr lang="zh-CN" altLang="en-US" sz="4000" b="1" smtClean="0">
                <a:latin typeface="Calibri"/>
              </a:rPr>
              <a:t>（</a:t>
            </a:r>
            <a:r>
              <a:rPr lang="zh-CN" altLang="en-US" sz="4000" b="1">
                <a:latin typeface="Calibri"/>
              </a:rPr>
              <a:t>带</a:t>
            </a:r>
            <a:r>
              <a:rPr lang="en-US" altLang="zh-CN" sz="4000" b="1">
                <a:latin typeface="Calibri"/>
              </a:rPr>
              <a:t>“</a:t>
            </a:r>
            <a:r>
              <a:rPr lang="zh-CN" altLang="en-US" sz="4000" b="1">
                <a:solidFill>
                  <a:srgbClr val="FF0000"/>
                </a:solidFill>
                <a:latin typeface="Calibri"/>
              </a:rPr>
              <a:t>的</a:t>
            </a:r>
            <a:r>
              <a:rPr lang="en-US" altLang="zh-CN" sz="4000" b="1">
                <a:latin typeface="Calibri"/>
              </a:rPr>
              <a:t>”</a:t>
            </a:r>
            <a:r>
              <a:rPr lang="zh-CN" altLang="en-US" sz="4000" b="1">
                <a:latin typeface="Calibri"/>
              </a:rPr>
              <a:t>的放在不带</a:t>
            </a:r>
            <a:r>
              <a:rPr lang="en-US" altLang="zh-CN" sz="4000" b="1">
                <a:latin typeface="Calibri"/>
              </a:rPr>
              <a:t>“</a:t>
            </a:r>
            <a:r>
              <a:rPr lang="zh-CN" altLang="en-US" sz="4000" b="1">
                <a:solidFill>
                  <a:srgbClr val="FF0000"/>
                </a:solidFill>
                <a:latin typeface="Calibri"/>
              </a:rPr>
              <a:t>的</a:t>
            </a:r>
            <a:r>
              <a:rPr lang="en-US" altLang="zh-CN" sz="4000" b="1">
                <a:latin typeface="Calibri"/>
              </a:rPr>
              <a:t>”</a:t>
            </a:r>
            <a:r>
              <a:rPr lang="zh-CN" altLang="en-US" sz="4000" b="1">
                <a:latin typeface="Calibri"/>
              </a:rPr>
              <a:t>的前面）</a:t>
            </a:r>
          </a:p>
        </p:txBody>
      </p:sp>
    </p:spTree>
    <p:extLst>
      <p:ext uri="{BB962C8B-B14F-4D97-AF65-F5344CB8AC3E}">
        <p14:creationId xmlns:p14="http://schemas.microsoft.com/office/powerpoint/2010/main" val="2026541070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平行四边形 11"/>
          <p:cNvSpPr/>
          <p:nvPr/>
        </p:nvSpPr>
        <p:spPr>
          <a:xfrm>
            <a:off x="1559560" y="0"/>
            <a:ext cx="6349999" cy="1335087"/>
          </a:xfrm>
          <a:prstGeom prst="parallelogram">
            <a:avLst>
              <a:gd name="adj" fmla="val 35160"/>
            </a:avLst>
          </a:prstGeom>
          <a:solidFill>
            <a:srgbClr val="0099FF"/>
          </a:solidFill>
          <a:ln w="9525">
            <a:noFill/>
          </a:ln>
          <a:effectLst>
            <a:outerShdw dist="38100" dir="2699999" algn="ctr" rotWithShape="0">
              <a:srgbClr val="000000">
                <a:alpha val="31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rPr>
              <a:t>二</a:t>
            </a:r>
            <a:r>
              <a:rPr lang="zh-CN" altLang="en-US" sz="3600" b="1" smtClean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rPr>
              <a:t>、状语</a:t>
            </a:r>
            <a:r>
              <a:rPr lang="zh-CN" altLang="en-US" sz="3600" b="1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rPr>
              <a:t>语序不当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36320" y="1783080"/>
            <a:ext cx="102108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/>
              <a:t>1</a:t>
            </a:r>
            <a:r>
              <a:rPr lang="zh-CN" altLang="zh-CN" sz="3600" b="1"/>
              <a:t>、状语远离中心语</a:t>
            </a:r>
          </a:p>
          <a:p>
            <a:r>
              <a:rPr lang="zh-CN" altLang="zh-CN" sz="3600" b="1"/>
              <a:t>例：迎面扑来的寒风不禁使我打了个寒战</a:t>
            </a:r>
            <a:r>
              <a:rPr lang="zh-CN" altLang="zh-CN" sz="3600" b="1" smtClean="0"/>
              <a:t>。</a:t>
            </a:r>
            <a:endParaRPr lang="en-US" altLang="zh-CN" sz="3600" b="1" smtClean="0"/>
          </a:p>
          <a:p>
            <a:r>
              <a:rPr lang="zh-CN" altLang="zh-CN" sz="3600" b="1">
                <a:solidFill>
                  <a:srgbClr val="FF0000"/>
                </a:solidFill>
              </a:rPr>
              <a:t>（“不禁”应移至“打”之前，直接修饰“打”）</a:t>
            </a:r>
          </a:p>
          <a:p>
            <a:r>
              <a:rPr lang="en-US" altLang="zh-CN" sz="3600" b="1" smtClean="0"/>
              <a:t>2</a:t>
            </a:r>
            <a:r>
              <a:rPr lang="zh-CN" altLang="zh-CN" sz="3600" b="1"/>
              <a:t>、两个状语前后位置颠倒</a:t>
            </a:r>
          </a:p>
          <a:p>
            <a:r>
              <a:rPr lang="zh-CN" altLang="zh-CN" sz="3600" b="1"/>
              <a:t>例：我们顺利地按照老李提供的那张地图找到了山中的那位神枪手</a:t>
            </a:r>
            <a:r>
              <a:rPr lang="zh-CN" altLang="zh-CN" sz="3600" b="1" smtClean="0"/>
              <a:t>。</a:t>
            </a:r>
            <a:endParaRPr lang="en-US" altLang="zh-CN" sz="3600" b="1"/>
          </a:p>
          <a:p>
            <a:r>
              <a:rPr lang="zh-CN" altLang="en-US" sz="3600" b="1" smtClean="0">
                <a:solidFill>
                  <a:srgbClr val="FF0000"/>
                </a:solidFill>
              </a:rPr>
              <a:t>（</a:t>
            </a:r>
            <a:r>
              <a:rPr lang="zh-CN" altLang="zh-CN" sz="3600" b="1" smtClean="0">
                <a:solidFill>
                  <a:srgbClr val="FF0000"/>
                </a:solidFill>
              </a:rPr>
              <a:t>“顺利地”</a:t>
            </a:r>
            <a:r>
              <a:rPr lang="zh-CN" altLang="zh-CN" sz="3600" b="1">
                <a:solidFill>
                  <a:srgbClr val="FF0000"/>
                </a:solidFill>
              </a:rPr>
              <a:t>与“按照……地图”位置</a:t>
            </a:r>
            <a:r>
              <a:rPr lang="zh-CN" altLang="zh-CN" sz="3600" b="1" smtClean="0">
                <a:solidFill>
                  <a:srgbClr val="FF0000"/>
                </a:solidFill>
              </a:rPr>
              <a:t>对调</a:t>
            </a:r>
            <a:r>
              <a:rPr lang="zh-CN" altLang="en-US" sz="3600" b="1" smtClean="0">
                <a:solidFill>
                  <a:srgbClr val="FF0000"/>
                </a:solidFill>
              </a:rPr>
              <a:t>）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94296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平行四边形 11"/>
          <p:cNvSpPr/>
          <p:nvPr/>
        </p:nvSpPr>
        <p:spPr>
          <a:xfrm>
            <a:off x="1559561" y="188913"/>
            <a:ext cx="4716462" cy="576262"/>
          </a:xfrm>
          <a:prstGeom prst="parallelogram">
            <a:avLst>
              <a:gd name="adj" fmla="val 35160"/>
            </a:avLst>
          </a:prstGeom>
          <a:solidFill>
            <a:srgbClr val="0099FF"/>
          </a:solidFill>
          <a:ln w="9525">
            <a:noFill/>
          </a:ln>
          <a:effectLst>
            <a:outerShdw dist="38100" dir="2699999" algn="ctr" rotWithShape="0">
              <a:srgbClr val="000000">
                <a:alpha val="31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mtClean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2400" b="1" smtClean="0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2400" b="1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rPr>
              <a:t>多项状语语序不当</a:t>
            </a:r>
          </a:p>
        </p:txBody>
      </p:sp>
      <p:sp>
        <p:nvSpPr>
          <p:cNvPr id="5124" name="Rectangle 4"/>
          <p:cNvSpPr/>
          <p:nvPr/>
        </p:nvSpPr>
        <p:spPr>
          <a:xfrm>
            <a:off x="1775460" y="1416050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endParaRPr lang="zh-CN" altLang="en-US" sz="2400" b="1">
              <a:latin typeface="Calibri"/>
            </a:endParaRPr>
          </a:p>
        </p:txBody>
      </p:sp>
      <p:sp>
        <p:nvSpPr>
          <p:cNvPr id="5129" name="AutoShape 72"/>
          <p:cNvSpPr/>
          <p:nvPr/>
        </p:nvSpPr>
        <p:spPr>
          <a:xfrm>
            <a:off x="1559561" y="2189480"/>
            <a:ext cx="9382759" cy="3723640"/>
          </a:xfrm>
          <a:prstGeom prst="roundRect">
            <a:avLst>
              <a:gd name="adj" fmla="val 8014"/>
            </a:avLst>
          </a:prstGeom>
          <a:solidFill>
            <a:srgbClr val="F8F8F8"/>
          </a:solidFill>
          <a:ln w="12700" cap="flat" cmpd="sng">
            <a:solidFill>
              <a:schemeClr val="hlink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Calibri"/>
            </a:endParaRPr>
          </a:p>
        </p:txBody>
      </p:sp>
      <p:sp>
        <p:nvSpPr>
          <p:cNvPr id="9227" name="Text Box 11"/>
          <p:cNvSpPr txBox="1"/>
          <p:nvPr/>
        </p:nvSpPr>
        <p:spPr>
          <a:xfrm>
            <a:off x="1674177" y="2189480"/>
            <a:ext cx="8605520" cy="1753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E20000"/>
                </a:solidFill>
                <a:latin typeface="Calibri"/>
              </a:rPr>
              <a:t>多项</a:t>
            </a:r>
            <a:r>
              <a:rPr lang="zh-CN" altLang="en-US" sz="2400" b="1" smtClean="0">
                <a:solidFill>
                  <a:srgbClr val="E20000"/>
                </a:solidFill>
                <a:latin typeface="Calibri"/>
              </a:rPr>
              <a:t>状语排列顺序：</a:t>
            </a:r>
            <a:endParaRPr lang="zh-CN" altLang="en-US" sz="2400" b="1">
              <a:solidFill>
                <a:srgbClr val="E20000"/>
              </a:solidFill>
              <a:latin typeface="Calibri"/>
            </a:endParaRPr>
          </a:p>
          <a:p>
            <a:r>
              <a:rPr lang="zh-CN" altLang="en-US" sz="2000" b="1">
                <a:solidFill>
                  <a:srgbClr val="000000"/>
                </a:solidFill>
                <a:latin typeface="Calibri"/>
              </a:rPr>
              <a:t>          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表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目的或原因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的短语＋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时间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词＋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处所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词＋范围</a:t>
            </a:r>
            <a:r>
              <a:rPr lang="en-US" altLang="zh-CN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程度词</a:t>
            </a:r>
            <a:r>
              <a:rPr lang="en-US" altLang="zh-CN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+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情态动词或形容词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＋表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对象的介宾短语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＋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中心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词</a:t>
            </a:r>
          </a:p>
          <a:p>
            <a:endParaRPr lang="zh-CN" altLang="en-US" sz="28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229" name="Text Box 13"/>
          <p:cNvSpPr txBox="1"/>
          <p:nvPr/>
        </p:nvSpPr>
        <p:spPr>
          <a:xfrm>
            <a:off x="1559561" y="3773805"/>
            <a:ext cx="9382759" cy="230832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600" b="1">
                <a:solidFill>
                  <a:srgbClr val="FF0000"/>
                </a:solidFill>
              </a:rPr>
              <a:t>许多老师昨天（</a:t>
            </a:r>
            <a:r>
              <a:rPr lang="zh-CN" altLang="zh-CN" sz="3600" b="1"/>
              <a:t>表时间的名词</a:t>
            </a:r>
            <a:r>
              <a:rPr lang="zh-CN" altLang="zh-CN" sz="3600" b="1">
                <a:solidFill>
                  <a:srgbClr val="FF0000"/>
                </a:solidFill>
              </a:rPr>
              <a:t>）在休息室里（</a:t>
            </a:r>
            <a:r>
              <a:rPr lang="zh-CN" altLang="zh-CN" sz="3600" b="1"/>
              <a:t>表处所的介词短语</a:t>
            </a:r>
            <a:r>
              <a:rPr lang="zh-CN" altLang="zh-CN" sz="3600" b="1">
                <a:solidFill>
                  <a:srgbClr val="FF0000"/>
                </a:solidFill>
              </a:rPr>
              <a:t>）都（</a:t>
            </a:r>
            <a:r>
              <a:rPr lang="zh-CN" altLang="zh-CN" sz="3600" b="1"/>
              <a:t>表范围的副词</a:t>
            </a:r>
            <a:r>
              <a:rPr lang="zh-CN" altLang="zh-CN" sz="3600" b="1">
                <a:solidFill>
                  <a:srgbClr val="FF0000"/>
                </a:solidFill>
              </a:rPr>
              <a:t>）热情地（</a:t>
            </a:r>
            <a:r>
              <a:rPr lang="zh-CN" altLang="zh-CN" sz="3600" b="1"/>
              <a:t>表情态的形容词</a:t>
            </a:r>
            <a:r>
              <a:rPr lang="zh-CN" altLang="zh-CN" sz="3600" b="1">
                <a:solidFill>
                  <a:srgbClr val="FF0000"/>
                </a:solidFill>
              </a:rPr>
              <a:t>）同他（</a:t>
            </a:r>
            <a:r>
              <a:rPr lang="zh-CN" altLang="zh-CN" sz="3600" b="1"/>
              <a:t>表对象的介词短语</a:t>
            </a:r>
            <a:r>
              <a:rPr lang="zh-CN" altLang="zh-CN" sz="3600" b="1">
                <a:solidFill>
                  <a:srgbClr val="FF0000"/>
                </a:solidFill>
              </a:rPr>
              <a:t>）交谈。</a:t>
            </a:r>
            <a:endParaRPr lang="zh-CN" altLang="en-US" sz="3600" b="1">
              <a:solidFill>
                <a:srgbClr val="FF0000"/>
              </a:solidFill>
              <a:latin typeface="Calibri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988357" y="1323071"/>
            <a:ext cx="10575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600" b="1"/>
              <a:t>例</a:t>
            </a:r>
            <a:r>
              <a:rPr lang="en-US" altLang="zh-CN" sz="3600" b="1"/>
              <a:t>1</a:t>
            </a:r>
            <a:r>
              <a:rPr lang="zh-CN" altLang="zh-CN" sz="3600" b="1"/>
              <a:t>：在休息室里许多老师昨天都同他热情地交谈。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2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7" grpId="0"/>
      <p:bldP spid="922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TextBox 5"/>
          <p:cNvSpPr txBox="1"/>
          <p:nvPr/>
        </p:nvSpPr>
        <p:spPr>
          <a:xfrm>
            <a:off x="1051560" y="1676400"/>
            <a:ext cx="6609502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00CC"/>
                </a:solidFill>
                <a:latin typeface="Calibri"/>
              </a:rPr>
              <a:t>多项状语排列歌</a:t>
            </a:r>
          </a:p>
          <a:p>
            <a:r>
              <a:rPr lang="zh-CN" altLang="en-US" sz="4000" b="1">
                <a:solidFill>
                  <a:srgbClr val="0000CC"/>
                </a:solidFill>
                <a:latin typeface="Calibri"/>
              </a:rPr>
              <a:t>                  多项状语</a:t>
            </a:r>
            <a:r>
              <a:rPr lang="zh-CN" altLang="en-US" sz="4000" b="1">
                <a:solidFill>
                  <a:srgbClr val="FF0000"/>
                </a:solidFill>
                <a:latin typeface="Calibri"/>
              </a:rPr>
              <a:t>目的</a:t>
            </a:r>
            <a:r>
              <a:rPr lang="zh-CN" altLang="en-US" sz="4000" b="1">
                <a:solidFill>
                  <a:srgbClr val="0000CC"/>
                </a:solidFill>
                <a:latin typeface="Calibri"/>
              </a:rPr>
              <a:t>前</a:t>
            </a:r>
            <a:r>
              <a:rPr lang="zh-CN" altLang="en-US" sz="4000" b="1" smtClean="0">
                <a:solidFill>
                  <a:srgbClr val="0000CC"/>
                </a:solidFill>
                <a:latin typeface="Calibri"/>
              </a:rPr>
              <a:t>，</a:t>
            </a:r>
            <a:endParaRPr lang="en-US" altLang="zh-CN" sz="4000" b="1" smtClean="0">
              <a:solidFill>
                <a:srgbClr val="0000CC"/>
              </a:solidFill>
              <a:latin typeface="Calibri"/>
            </a:endParaRPr>
          </a:p>
          <a:p>
            <a:r>
              <a:rPr lang="en-US" altLang="zh-CN" sz="4000" b="1">
                <a:solidFill>
                  <a:srgbClr val="0000CC"/>
                </a:solidFill>
                <a:latin typeface="Calibri"/>
              </a:rPr>
              <a:t> </a:t>
            </a:r>
            <a:r>
              <a:rPr lang="en-US" altLang="zh-CN" sz="4000" b="1" smtClean="0">
                <a:solidFill>
                  <a:srgbClr val="0000CC"/>
                </a:solidFill>
                <a:latin typeface="Calibri"/>
              </a:rPr>
              <a:t>                 </a:t>
            </a:r>
            <a:r>
              <a:rPr lang="zh-CN" altLang="en-US" sz="4000" b="1" smtClean="0">
                <a:solidFill>
                  <a:srgbClr val="0000CC"/>
                </a:solidFill>
                <a:latin typeface="Calibri"/>
              </a:rPr>
              <a:t>接着</a:t>
            </a:r>
            <a:r>
              <a:rPr lang="zh-CN" altLang="en-US" sz="4000" b="1">
                <a:solidFill>
                  <a:srgbClr val="FF0000"/>
                </a:solidFill>
                <a:latin typeface="Calibri"/>
              </a:rPr>
              <a:t>时间</a:t>
            </a:r>
            <a:r>
              <a:rPr lang="zh-CN" altLang="en-US" sz="4000" b="1">
                <a:solidFill>
                  <a:srgbClr val="0000CC"/>
                </a:solidFill>
                <a:latin typeface="Calibri"/>
              </a:rPr>
              <a:t>又</a:t>
            </a:r>
            <a:r>
              <a:rPr lang="zh-CN" altLang="en-US" sz="4000" b="1">
                <a:solidFill>
                  <a:srgbClr val="FF0000"/>
                </a:solidFill>
                <a:latin typeface="Calibri"/>
              </a:rPr>
              <a:t>地点</a:t>
            </a:r>
            <a:r>
              <a:rPr lang="zh-CN" altLang="en-US" sz="4000" b="1">
                <a:solidFill>
                  <a:srgbClr val="0000CC"/>
                </a:solidFill>
                <a:latin typeface="Calibri"/>
              </a:rPr>
              <a:t>。</a:t>
            </a:r>
          </a:p>
          <a:p>
            <a:r>
              <a:rPr lang="zh-CN" altLang="en-US" sz="4000" b="1">
                <a:solidFill>
                  <a:srgbClr val="008000"/>
                </a:solidFill>
                <a:latin typeface="Calibri"/>
              </a:rPr>
              <a:t>                   范围</a:t>
            </a:r>
            <a:r>
              <a:rPr lang="zh-CN" altLang="en-US" sz="4000" b="1">
                <a:solidFill>
                  <a:srgbClr val="FF0000"/>
                </a:solidFill>
                <a:latin typeface="Calibri"/>
              </a:rPr>
              <a:t>情态</a:t>
            </a:r>
            <a:r>
              <a:rPr lang="zh-CN" altLang="en-US" sz="4000" b="1">
                <a:solidFill>
                  <a:srgbClr val="0000CC"/>
                </a:solidFill>
                <a:latin typeface="Calibri"/>
              </a:rPr>
              <a:t>依次排</a:t>
            </a:r>
            <a:r>
              <a:rPr lang="zh-CN" altLang="en-US" sz="4000" b="1" smtClean="0">
                <a:solidFill>
                  <a:srgbClr val="0000CC"/>
                </a:solidFill>
                <a:latin typeface="Calibri"/>
              </a:rPr>
              <a:t>，</a:t>
            </a:r>
            <a:endParaRPr lang="en-US" altLang="zh-CN" sz="4000" b="1" smtClean="0">
              <a:solidFill>
                <a:srgbClr val="0000CC"/>
              </a:solidFill>
              <a:latin typeface="Calibri"/>
            </a:endParaRPr>
          </a:p>
          <a:p>
            <a:r>
              <a:rPr lang="en-US" altLang="zh-CN" sz="4000" b="1">
                <a:solidFill>
                  <a:srgbClr val="0000CC"/>
                </a:solidFill>
                <a:latin typeface="Calibri"/>
              </a:rPr>
              <a:t> </a:t>
            </a:r>
            <a:r>
              <a:rPr lang="en-US" altLang="zh-CN" sz="4000" b="1" smtClean="0">
                <a:solidFill>
                  <a:srgbClr val="0000CC"/>
                </a:solidFill>
                <a:latin typeface="Calibri"/>
              </a:rPr>
              <a:t>                  </a:t>
            </a:r>
            <a:r>
              <a:rPr lang="zh-CN" altLang="en-US" sz="4000" b="1" smtClean="0">
                <a:solidFill>
                  <a:srgbClr val="FF0000"/>
                </a:solidFill>
                <a:latin typeface="Calibri"/>
              </a:rPr>
              <a:t>对象</a:t>
            </a:r>
            <a:r>
              <a:rPr lang="zh-CN" altLang="en-US" sz="4000" b="1">
                <a:solidFill>
                  <a:srgbClr val="0000CC"/>
                </a:solidFill>
                <a:latin typeface="Calibri"/>
              </a:rPr>
              <a:t>靠着中心站。</a:t>
            </a:r>
            <a:endParaRPr lang="zh-CN" altLang="en-US" sz="4000"/>
          </a:p>
        </p:txBody>
      </p:sp>
    </p:spTree>
  </p:cSld>
  <p:clrMapOvr>
    <a:masterClrMapping/>
  </p:clrMapOvr>
  <p:transition spd="slow"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平行四边形 11"/>
          <p:cNvSpPr/>
          <p:nvPr/>
        </p:nvSpPr>
        <p:spPr>
          <a:xfrm>
            <a:off x="1523048" y="187325"/>
            <a:ext cx="4716463" cy="504825"/>
          </a:xfrm>
          <a:prstGeom prst="parallelogram">
            <a:avLst>
              <a:gd name="adj" fmla="val 40136"/>
            </a:avLst>
          </a:prstGeom>
          <a:solidFill>
            <a:srgbClr val="0099FF"/>
          </a:solidFill>
          <a:ln w="9525">
            <a:noFill/>
          </a:ln>
          <a:effectLst>
            <a:outerShdw dist="38100" dir="2699999" algn="ctr" rotWithShape="0">
              <a:srgbClr val="000000">
                <a:alpha val="31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FFFF"/>
                </a:solidFill>
                <a:latin typeface="微软雅黑" panose="020b0503020204020204" charset="-122"/>
                <a:ea typeface="微软雅黑" panose="020b0503020204020204" charset="-122"/>
              </a:rPr>
              <a:t>三、定语、状语位置错位 </a:t>
            </a:r>
          </a:p>
        </p:txBody>
      </p:sp>
      <p:sp>
        <p:nvSpPr>
          <p:cNvPr id="6147" name="AutoShape 72"/>
          <p:cNvSpPr/>
          <p:nvPr/>
        </p:nvSpPr>
        <p:spPr>
          <a:xfrm>
            <a:off x="1704023" y="1052513"/>
            <a:ext cx="8783638" cy="1944687"/>
          </a:xfrm>
          <a:prstGeom prst="roundRect">
            <a:avLst>
              <a:gd name="adj" fmla="val 8014"/>
            </a:avLst>
          </a:prstGeom>
          <a:solidFill>
            <a:srgbClr val="F8F8F8"/>
          </a:solidFill>
          <a:ln w="12700" cap="flat" cmpd="sng">
            <a:solidFill>
              <a:schemeClr val="hlink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Calibri"/>
            </a:endParaRPr>
          </a:p>
        </p:txBody>
      </p:sp>
      <p:sp>
        <p:nvSpPr>
          <p:cNvPr id="6148" name="Text Box 5"/>
          <p:cNvSpPr txBox="1"/>
          <p:nvPr/>
        </p:nvSpPr>
        <p:spPr>
          <a:xfrm>
            <a:off x="1775460" y="1193800"/>
            <a:ext cx="8640762" cy="1600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E20000"/>
                </a:solidFill>
                <a:latin typeface="Calibri"/>
              </a:rPr>
              <a:t>典例：</a:t>
            </a:r>
          </a:p>
          <a:p>
            <a:pPr>
              <a:lnSpc>
                <a:spcPct val="125000"/>
              </a:lnSpc>
            </a:pPr>
            <a:r>
              <a:rPr lang="zh-CN" altLang="en-US" sz="2800" b="1">
                <a:latin typeface="Calibri"/>
              </a:rPr>
              <a:t>         请柬的封套上古色古香地印着青铜器，上面整齐地排列着身披铠甲、手持盾牌的秦军战士。</a:t>
            </a:r>
          </a:p>
        </p:txBody>
      </p:sp>
      <p:sp>
        <p:nvSpPr>
          <p:cNvPr id="6149" name="AutoShape 72"/>
          <p:cNvSpPr/>
          <p:nvPr/>
        </p:nvSpPr>
        <p:spPr>
          <a:xfrm>
            <a:off x="1704023" y="3214688"/>
            <a:ext cx="8783638" cy="2735262"/>
          </a:xfrm>
          <a:prstGeom prst="roundRect">
            <a:avLst>
              <a:gd name="adj" fmla="val 8014"/>
            </a:avLst>
          </a:prstGeom>
          <a:solidFill>
            <a:srgbClr val="F8F8F8"/>
          </a:solidFill>
          <a:ln w="12700" cap="flat" cmpd="sng">
            <a:solidFill>
              <a:schemeClr val="hlink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Calibri"/>
            </a:endParaRPr>
          </a:p>
        </p:txBody>
      </p:sp>
      <p:sp>
        <p:nvSpPr>
          <p:cNvPr id="10247" name="Text Box 7"/>
          <p:cNvSpPr txBox="1"/>
          <p:nvPr/>
        </p:nvSpPr>
        <p:spPr>
          <a:xfrm>
            <a:off x="1775461" y="3573463"/>
            <a:ext cx="7914640" cy="101473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600"/>
              </a:lnSpc>
            </a:pPr>
            <a:r>
              <a:rPr lang="zh-CN" altLang="en-US" sz="2400" b="1">
                <a:solidFill>
                  <a:srgbClr val="E20000"/>
                </a:solidFill>
                <a:latin typeface="Calibri"/>
              </a:rPr>
              <a:t>典例诊断</a:t>
            </a:r>
            <a:r>
              <a:rPr lang="zh-CN" altLang="en-US" sz="2400" b="1">
                <a:solidFill>
                  <a:srgbClr val="FF0000"/>
                </a:solidFill>
                <a:latin typeface="Calibri"/>
              </a:rPr>
              <a:t>：</a:t>
            </a:r>
          </a:p>
          <a:p>
            <a:pPr>
              <a:lnSpc>
                <a:spcPts val="3600"/>
              </a:lnSpc>
            </a:pPr>
            <a:r>
              <a:rPr lang="zh-CN" altLang="en-US" sz="2400" b="1">
                <a:latin typeface="Calibri"/>
              </a:rPr>
              <a:t>          一般地，定语修饰限制主语或宾语，状语修饰谓语。</a:t>
            </a:r>
          </a:p>
        </p:txBody>
      </p:sp>
      <p:sp>
        <p:nvSpPr>
          <p:cNvPr id="10248" name="Text Box 8"/>
          <p:cNvSpPr txBox="1"/>
          <p:nvPr/>
        </p:nvSpPr>
        <p:spPr>
          <a:xfrm>
            <a:off x="1775460" y="4772025"/>
            <a:ext cx="661035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E20000"/>
                </a:solidFill>
                <a:latin typeface="Calibri"/>
              </a:rPr>
              <a:t>修改为：</a:t>
            </a:r>
            <a:r>
              <a:rPr lang="zh-CN" altLang="en-US" sz="2400" b="1" u="sng">
                <a:latin typeface="Calibri"/>
              </a:rPr>
              <a:t>请柬的封套上印着古色古香的青铜器。</a:t>
            </a:r>
            <a:endParaRPr lang="en-US" altLang="x-none" sz="2400" b="1" u="sng">
              <a:latin typeface="Calibri"/>
            </a:endParaRPr>
          </a:p>
        </p:txBody>
      </p:sp>
      <p:sp>
        <p:nvSpPr>
          <p:cNvPr id="10249" name="Line 9"/>
          <p:cNvSpPr/>
          <p:nvPr/>
        </p:nvSpPr>
        <p:spPr>
          <a:xfrm>
            <a:off x="6528436" y="2133600"/>
            <a:ext cx="863600" cy="0"/>
          </a:xfrm>
          <a:prstGeom prst="line">
            <a:avLst/>
          </a:prstGeom>
          <a:ln w="2857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50" name="Rectangle 10"/>
          <p:cNvSpPr/>
          <p:nvPr/>
        </p:nvSpPr>
        <p:spPr>
          <a:xfrm>
            <a:off x="4955698" y="1699630"/>
            <a:ext cx="1439863" cy="433970"/>
          </a:xfrm>
          <a:prstGeom prst="rect">
            <a:avLst/>
          </a:prstGeom>
          <a:solidFill>
            <a:schemeClr val="hlink">
              <a:alpha val="39999"/>
            </a:schemeClr>
          </a:solidFill>
          <a:ln w="9525" cap="flat" cmpd="sng">
            <a:solidFill>
              <a:srgbClr val="3366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</a:endParaRPr>
          </a:p>
        </p:txBody>
      </p:sp>
      <p:sp>
        <p:nvSpPr>
          <p:cNvPr id="10251" name="Rectangle 11"/>
          <p:cNvSpPr/>
          <p:nvPr/>
        </p:nvSpPr>
        <p:spPr>
          <a:xfrm>
            <a:off x="6672104" y="1736566"/>
            <a:ext cx="576263" cy="288925"/>
          </a:xfrm>
          <a:prstGeom prst="rect">
            <a:avLst/>
          </a:prstGeom>
          <a:solidFill>
            <a:srgbClr val="FF00FF">
              <a:alpha val="50195"/>
            </a:srgbClr>
          </a:solidFill>
          <a:ln w="9525" cap="flat" cmpd="sng">
            <a:solidFill>
              <a:srgbClr val="FF99CC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</a:endParaRPr>
          </a:p>
        </p:txBody>
      </p:sp>
      <p:sp>
        <p:nvSpPr>
          <p:cNvPr id="10252" name="上弧形箭头 46"/>
          <p:cNvSpPr/>
          <p:nvPr/>
        </p:nvSpPr>
        <p:spPr>
          <a:xfrm rot="440484">
            <a:off x="5511715" y="1423459"/>
            <a:ext cx="1866265" cy="339725"/>
          </a:xfrm>
          <a:prstGeom prst="curvedDownArrow">
            <a:avLst>
              <a:gd name="adj1" fmla="val 10543"/>
              <a:gd name="adj2" fmla="val 40976"/>
              <a:gd name="adj3" fmla="val 40384"/>
            </a:avLst>
          </a:prstGeom>
          <a:solidFill>
            <a:srgbClr val="FF0000"/>
          </a:solidFill>
          <a:ln w="9525" cap="flat" cmpd="sng">
            <a:solidFill>
              <a:srgbClr val="FF0000"/>
            </a:solidFill>
            <a:prstDash val="solid"/>
            <a:bevel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672104" y="1044629"/>
            <a:ext cx="43084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</a:rPr>
              <a:t>（定语误放在状语位置上）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7" grpId="0"/>
      <p:bldP spid="10248" grpId="0"/>
      <p:bldP spid="10250" grpId="0"/>
      <p:bldP spid="10251" grpId="0"/>
      <p:bldP spid="10252" grpId="0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https://d.book118.com/825101103320011111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TAG_VERSION" val="1.0"/>
  <p:tag name="KSO_WM_TEMPLATE_CATEGORY" val="basetag"/>
  <p:tag name="KSO_WM_TEMPLATE_INDEX" val="20163672"/>
</p:tagLst>
</file>

<file path=ppt/tags/tag2.xml><?xml version="1.0" encoding="utf-8"?>
<p:tagLst xmlns:p="http://schemas.openxmlformats.org/presentationml/2006/main">
  <p:tag name="KSO_WM_TAG_VERSION" val="1.0"/>
  <p:tag name="KSO_WM_TEMPLATE_CATEGORY" val="basetag"/>
  <p:tag name="KSO_WM_TEMPLATE_INDEX" val="20163672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TEMPLATE_CATEGORY" val="basetag"/>
  <p:tag name="KSO_WM_TEMPLATE_INDEX" val="20163672"/>
  <p:tag name="KSO_WM_TEMPLATE_THUMBS_INDEX" val="1、6、8、9、11、15、16、17、7、20、22、25、27、32、34、36、37、38"/>
</p:tagLst>
</file>

<file path=ppt/tags/tag4.xml><?xml version="1.0" encoding="utf-8"?>
<p:tagLst xmlns:p="http://schemas.openxmlformats.org/presentationml/2006/main">
  <p:tag name="KSO_WM_TAG_VERSION" val="1.0"/>
  <p:tag name="KSO_WM_TEMPLATE_CATEGORY" val="basetag"/>
  <p:tag name="KSO_WM_TEMPLATE_INDEX" val="20163688"/>
</p:tagLst>
</file>

<file path=ppt/tags/tag5.xml><?xml version="1.0" encoding="utf-8"?>
<p:tagLst xmlns:p="http://schemas.openxmlformats.org/presentationml/2006/main">
  <p:tag name="KSO_WM_TAG_VERSION" val="1.0"/>
  <p:tag name="KSO_WM_TEMPLATE_CATEGORY" val="basetag"/>
  <p:tag name="KSO_WM_TEMPLATE_INDEX" val="2016368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TEMPLATE_CATEGORY" val="basetag"/>
  <p:tag name="KSO_WM_TEMPLATE_INDEX" val="20163688"/>
  <p:tag name="KSO_WM_TEMPLATE_THUMBS_INDEX" val="1、6、7、8、10、14、17、19、20、22、23、24、32、33、34、35"/>
</p:tagLst>
</file>

<file path=ppt/tags/tag7.xml><?xml version="1.0" encoding="utf-8"?>
<p:tagLst xmlns:p="http://schemas.openxmlformats.org/presentationml/2006/main">
  <p:tag name="KSO_WM_BEAUTIFY_FLAG" val="#wm#"/>
  <p:tag name="KSO_WM_SLIDE_ID" val="basetag20163672_1"/>
  <p:tag name="KSO_WM_SLIDE_INDEX" val="1"/>
  <p:tag name="KSO_WM_SLIDE_ITEM_CNT" val="0"/>
  <p:tag name="KSO_WM_SLIDE_TYPE" val="title"/>
  <p:tag name="KSO_WM_TAG_VERSION" val="1.0"/>
  <p:tag name="KSO_WM_TEMPLATE_CATEGORY" val="basetag"/>
  <p:tag name="KSO_WM_TEMPLATE_INDEX" val="20163672"/>
  <p:tag name="KSO_WM_TEMPLATE_THUMBS_INDEX" val="1、6、8、9、11、15、16、17、7、20、22、25、27、32、34、36、37、38"/>
</p:tagLst>
</file>

<file path=ppt/tags/tag8.xml><?xml version="1.0" encoding="utf-8"?>
<p:tagLst xmlns:p="http://schemas.openxmlformats.org/presentationml/2006/main">
  <p:tag name="KSO_WM_BEAUTIFY_FLAG" val="#wm#"/>
  <p:tag name="KSO_WM_SLIDE_ID" val="basetag20163688_1"/>
  <p:tag name="KSO_WM_SLIDE_INDEX" val="1"/>
  <p:tag name="KSO_WM_SLIDE_ITEM_CNT" val="0"/>
  <p:tag name="KSO_WM_SLIDE_TYPE" val="title"/>
  <p:tag name="KSO_WM_TAG_VERSION" val="1.0"/>
  <p:tag name="KSO_WM_TEMPLATE_CATEGORY" val="basetag"/>
  <p:tag name="KSO_WM_TEMPLATE_INDEX" val="20163688"/>
  <p:tag name="KSO_WM_TEMPLATE_THUMBS_INDEX" val="1、6、7、8、10、14、17、19、20、22、23、24、32、33、34、35"/>
</p:tagLst>
</file>

<file path=ppt/tags/tag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C7EDCC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C7EDCC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Arial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2_Office 主题">
  <a:themeElements>
    <a:clrScheme name="Office">
      <a:dk1>
        <a:sysClr val="windowText" lastClr="000000"/>
      </a:dk1>
      <a:lt1>
        <a:sysClr val="window" lastClr="C7EDCC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Arial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C7EDCC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Calibri Light</vt:lpstr>
      <vt:lpstr>宋体</vt:lpstr>
      <vt:lpstr>微软雅黑</vt:lpstr>
      <vt:lpstr>Times New Roman</vt:lpstr>
      <vt:lpstr>楷体</vt:lpstr>
      <vt:lpstr>黑体</vt:lpstr>
      <vt:lpstr>幼圆</vt:lpstr>
      <vt:lpstr>隶书</vt:lpstr>
      <vt:lpstr>Courier New</vt:lpstr>
      <vt:lpstr>华文中宋</vt:lpstr>
      <vt:lpstr>新宋体</vt:lpstr>
      <vt:lpstr>Office Theme</vt:lpstr>
      <vt:lpstr>辨析并修改病句之语序不当</vt:lpstr>
      <vt:lpstr>辨析并修改病句</vt:lpstr>
      <vt:lpstr>一、识考点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类型辨析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2024-09-17T20:16:11.672</cp:lastPrinted>
  <dcterms:created xsi:type="dcterms:W3CDTF">2024-09-17T12:16:11Z</dcterms:created>
  <dcterms:modified xsi:type="dcterms:W3CDTF">2024-09-17T12:16:14Z</dcterms:modified>
</cp:coreProperties>
</file>