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469099-658F-464A-BC05-AB035C18C0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3CF90B-3A7F-4080-9E67-F136EDD656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359CC15-8050-4F27-A2AE-667CE87905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E75CE2-A13C-49D8-A5EE-64EBE4011A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CCE604A-A1AC-4466-A4E3-F6B660ACF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4EB4CB-CAB8-4665-BC4F-F6A5E1B637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D1CA053-965E-459B-86CE-6D9100410F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5AD2F38-A5F1-4B8C-85C0-D105CF8498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5235E0-E753-407C-A461-856B1E35BF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B0D6A-2BA1-44B0-A8F2-D0D72FBF12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D8E4B2-44A6-4BA3-85D3-967EBC09F6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251022340430111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013009" y="2471231"/>
            <a:ext cx="3959859" cy="7410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3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5100" spc="7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人大初审方</a:t>
            </a:r>
            <a:r>
              <a:rPr sz="5100" spc="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</a:t>
            </a:r>
            <a:endParaRPr lang="Microsoft YaHei" altLang="Microsoft YaHei" sz="5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297488" y="810385"/>
            <a:ext cx="5298182" cy="5298185"/>
            <a:chExt cx="5298182" cy="5298185"/>
          </a:xfrm>
        </p:grpSpPr>
        <p:grpSp>
          <p:nvGrpSpPr>
            <p:cNvPr id="4" name="group 4"/>
            <p:cNvGrpSpPr/>
            <p:nvPr/>
          </p:nvGrpSpPr>
          <p:grpSpPr>
            <a:xfrm rot="21600000">
              <a:off x="0" y="0"/>
              <a:ext cx="5298182" cy="5298185"/>
              <a:chExt cx="5298182" cy="5298185"/>
            </a:xfrm>
          </p:grpSpPr>
          <p:sp>
            <p:nvSpPr>
              <p:cNvPr id="11" name="path"/>
              <p:cNvSpPr/>
              <p:nvPr/>
            </p:nvSpPr>
            <p:spPr>
              <a:xfrm>
                <a:off x="0" y="0"/>
                <a:ext cx="5298182" cy="5298185"/>
              </a:xfrm>
              <a:custGeom>
                <a:rect l="0" t="0" r="0" b="0"/>
                <a:pathLst>
                  <a:path w="8343" h="8343">
                    <a:moveTo>
                      <a:pt x="0" y="4171"/>
                    </a:moveTo>
                    <a:cubicBezTo>
                      <a:pt x="0" y="1867"/>
                      <a:pt x="1867" y="0"/>
                      <a:pt x="4171" y="0"/>
                    </a:cubicBezTo>
                    <a:lnTo>
                      <a:pt x="4171" y="0"/>
                    </a:lnTo>
                    <a:lnTo>
                      <a:pt x="4171" y="0"/>
                    </a:lnTo>
                    <a:lnTo>
                      <a:pt x="4171" y="0"/>
                    </a:lnTo>
                    <a:cubicBezTo>
                      <a:pt x="6475" y="0"/>
                      <a:pt x="8343" y="1867"/>
                      <a:pt x="8343" y="4171"/>
                    </a:cubicBezTo>
                    <a:lnTo>
                      <a:pt x="8343" y="4171"/>
                    </a:lnTo>
                    <a:cubicBezTo>
                      <a:pt x="8343" y="4171"/>
                      <a:pt x="8343" y="4171"/>
                      <a:pt x="8343" y="4171"/>
                    </a:cubicBezTo>
                    <a:lnTo>
                      <a:pt x="8343" y="4171"/>
                    </a:lnTo>
                    <a:lnTo>
                      <a:pt x="8343" y="4171"/>
                    </a:lnTo>
                    <a:lnTo>
                      <a:pt x="8343" y="4171"/>
                    </a:lnTo>
                    <a:cubicBezTo>
                      <a:pt x="8343" y="6475"/>
                      <a:pt x="6475" y="8343"/>
                      <a:pt x="4171" y="8343"/>
                    </a:cubicBezTo>
                    <a:lnTo>
                      <a:pt x="4171" y="8343"/>
                    </a:lnTo>
                    <a:lnTo>
                      <a:pt x="4171" y="8343"/>
                    </a:lnTo>
                    <a:lnTo>
                      <a:pt x="4171" y="8343"/>
                    </a:lnTo>
                    <a:cubicBezTo>
                      <a:pt x="1867" y="8343"/>
                      <a:pt x="0" y="6475"/>
                      <a:pt x="0" y="4171"/>
                    </a:cubicBezTo>
                    <a:lnTo>
                      <a:pt x="0" y="4171"/>
                    </a:lnTo>
                    <a:close/>
                  </a:path>
                </a:pathLst>
              </a:custGeom>
              <a:solidFill>
                <a:srgbClr val="0084FF">
                  <a:alpha val="14117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5" name="path"/>
              <p:cNvSpPr/>
              <p:nvPr/>
            </p:nvSpPr>
            <p:spPr>
              <a:xfrm>
                <a:off x="640909" y="640910"/>
                <a:ext cx="4016364" cy="4016367"/>
              </a:xfrm>
              <a:custGeom>
                <a:rect l="0" t="0" r="0" b="0"/>
                <a:pathLst>
                  <a:path w="6324" h="6324">
                    <a:moveTo>
                      <a:pt x="0" y="3162"/>
                    </a:moveTo>
                    <a:cubicBezTo>
                      <a:pt x="0" y="1415"/>
                      <a:pt x="1415" y="0"/>
                      <a:pt x="3162" y="0"/>
                    </a:cubicBezTo>
                    <a:lnTo>
                      <a:pt x="3162" y="0"/>
                    </a:lnTo>
                    <a:lnTo>
                      <a:pt x="3162" y="0"/>
                    </a:lnTo>
                    <a:lnTo>
                      <a:pt x="3162" y="0"/>
                    </a:lnTo>
                    <a:cubicBezTo>
                      <a:pt x="4909" y="0"/>
                      <a:pt x="6324" y="1415"/>
                      <a:pt x="6324" y="3162"/>
                    </a:cubicBezTo>
                    <a:lnTo>
                      <a:pt x="6324" y="3162"/>
                    </a:lnTo>
                    <a:cubicBezTo>
                      <a:pt x="6324" y="3162"/>
                      <a:pt x="6324" y="3162"/>
                      <a:pt x="6324" y="3162"/>
                    </a:cubicBezTo>
                    <a:lnTo>
                      <a:pt x="6324" y="3162"/>
                    </a:lnTo>
                    <a:lnTo>
                      <a:pt x="6324" y="3162"/>
                    </a:lnTo>
                    <a:lnTo>
                      <a:pt x="6324" y="3162"/>
                    </a:lnTo>
                    <a:cubicBezTo>
                      <a:pt x="6324" y="4909"/>
                      <a:pt x="4909" y="6324"/>
                      <a:pt x="3162" y="6324"/>
                    </a:cubicBezTo>
                    <a:lnTo>
                      <a:pt x="3162" y="6324"/>
                    </a:lnTo>
                    <a:lnTo>
                      <a:pt x="3162" y="6324"/>
                    </a:lnTo>
                    <a:lnTo>
                      <a:pt x="3162" y="6324"/>
                    </a:lnTo>
                    <a:cubicBezTo>
                      <a:pt x="1415" y="6324"/>
                      <a:pt x="0" y="4909"/>
                      <a:pt x="0" y="3162"/>
                    </a:cubicBezTo>
                    <a:lnTo>
                      <a:pt x="0" y="3162"/>
                    </a:lnTo>
                    <a:close/>
                  </a:path>
                </a:pathLst>
              </a:custGeom>
              <a:solidFill>
                <a:srgbClr val="0084FF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6" name="textbox 6"/>
            <p:cNvSpPr/>
            <p:nvPr/>
          </p:nvSpPr>
          <p:spPr>
            <a:xfrm>
              <a:off x="-12700" y="-12700"/>
              <a:ext cx="5323840" cy="543940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6247"/>
                </a:lnSpc>
              </a:pPr>
              <a:endParaRPr lang="Arial" altLang="Arial" sz="100"/>
            </a:p>
            <a:p>
              <a:pPr marL="2001270" algn="l" rtl="0" eaLnBrk="0">
                <a:lnSpc>
                  <a:spcPts val="3485"/>
                </a:lnSpc>
              </a:pPr>
              <a:r>
                <a:rPr sz="2700" spc="-2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conten</a:t>
              </a:r>
              <a:r>
                <a:rPr sz="27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</a:t>
              </a:r>
              <a:r>
                <a:rPr sz="27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s</a:t>
              </a:r>
              <a:endParaRPr lang="Microsoft YaHei" altLang="Microsoft YaHei" sz="2700"/>
            </a:p>
            <a:p>
              <a:pPr algn="l" rtl="0" eaLnBrk="0">
                <a:lnSpc>
                  <a:spcPct val="161000"/>
                </a:lnSpc>
              </a:pPr>
              <a:endParaRPr lang="Arial" altLang="Arial" sz="1000"/>
            </a:p>
            <a:p>
              <a:pPr algn="l" rtl="0" eaLnBrk="0">
                <a:lnSpc>
                  <a:spcPct val="100000"/>
                </a:lnSpc>
              </a:pPr>
              <a:endParaRPr lang="Arial" altLang="Arial" sz="1900"/>
            </a:p>
            <a:p>
              <a:pPr algn="l" rtl="0" eaLnBrk="0">
                <a:lnSpc>
                  <a:spcPct val="8902"/>
                </a:lnSpc>
              </a:pPr>
              <a:endParaRPr lang="Arial" altLang="Arial" sz="100"/>
            </a:p>
            <a:p>
              <a:pPr marL="1933457" algn="l" rtl="0" eaLnBrk="0">
                <a:lnSpc>
                  <a:spcPct val="89000"/>
                </a:lnSpc>
              </a:pPr>
              <a:r>
                <a:rPr sz="7600" spc="-20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</a:t>
              </a:r>
              <a:r>
                <a:rPr sz="7600" spc="-190">
                  <a:ln w="2222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录</a:t>
              </a:r>
              <a:endParaRPr lang="Microsoft YaHei" altLang="Microsoft YaHei" sz="7600"/>
            </a:p>
          </p:txBody>
        </p:sp>
      </p:grpSp>
      <p:sp>
        <p:nvSpPr>
          <p:cNvPr id="7" name="textbox 7"/>
          <p:cNvSpPr/>
          <p:nvPr/>
        </p:nvSpPr>
        <p:spPr>
          <a:xfrm>
            <a:off x="6050183" y="1661319"/>
            <a:ext cx="4175125" cy="36493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855"/>
              </a:lnSpc>
            </a:pPr>
            <a:endParaRPr lang="Arial" altLang="Arial" sz="100"/>
          </a:p>
          <a:p>
            <a:pPr marL="12700" algn="l" rtl="0" eaLnBrk="0">
              <a:lnSpc>
                <a:spcPct val="90000"/>
              </a:lnSpc>
            </a:pPr>
            <a:r>
              <a:rPr sz="2400" spc="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2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人大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初审方案概述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7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9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实施保障措施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704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实施风险及应对措施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695"/>
              </a:spcBef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实施效果评估与改进建议</a:t>
            </a:r>
            <a:endParaRPr lang="Microsoft YaHei" altLang="Microsoft YaHei" sz="2400"/>
          </a:p>
          <a:p>
            <a:pPr algn="l" rtl="0" eaLnBrk="0">
              <a:lnSpc>
                <a:spcPct val="100000"/>
              </a:lnSpc>
            </a:pPr>
            <a:endParaRPr lang="Arial" altLang="Arial" sz="1400"/>
          </a:p>
          <a:p>
            <a:pPr algn="l" rtl="0" eaLnBrk="0">
              <a:lnSpc>
                <a:spcPct val="1187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0084FF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</a:t>
            </a:r>
            <a:endParaRPr lang="Microsoft YaHei" altLang="Microsoft YaHei" sz="2400"/>
          </a:p>
        </p:txBody>
      </p:sp>
      <p:sp>
        <p:nvSpPr>
          <p:cNvPr id="8" name="rect"/>
          <p:cNvSpPr/>
          <p:nvPr/>
        </p:nvSpPr>
        <p:spPr>
          <a:xfrm>
            <a:off x="11307389" y="332231"/>
            <a:ext cx="518849" cy="86430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rect"/>
          <p:cNvSpPr/>
          <p:nvPr/>
        </p:nvSpPr>
        <p:spPr>
          <a:xfrm>
            <a:off x="11307389" y="508549"/>
            <a:ext cx="518849" cy="86429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" name="rect"/>
          <p:cNvSpPr/>
          <p:nvPr/>
        </p:nvSpPr>
        <p:spPr>
          <a:xfrm>
            <a:off x="11307389" y="684869"/>
            <a:ext cx="518849" cy="86429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5501980" y="931432"/>
            <a:ext cx="1213485" cy="14204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8286"/>
              </a:lnSpc>
            </a:pPr>
            <a:endParaRPr lang="Arial" altLang="Arial" sz="100"/>
          </a:p>
          <a:p>
            <a:pPr marL="31784" algn="l" rtl="0" eaLnBrk="0">
              <a:lnSpc>
                <a:spcPct val="86000"/>
              </a:lnSpc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sp>
        <p:nvSpPr>
          <p:cNvPr id="13" name="textbox 13"/>
          <p:cNvSpPr/>
          <p:nvPr/>
        </p:nvSpPr>
        <p:spPr>
          <a:xfrm>
            <a:off x="5624727" y="3551983"/>
            <a:ext cx="970280" cy="5524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94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-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3800" spc="-4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言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extbox 15"/>
          <p:cNvSpPr/>
          <p:nvPr/>
        </p:nvSpPr>
        <p:spPr>
          <a:xfrm>
            <a:off x="6188552" y="1759274"/>
            <a:ext cx="5166359" cy="23539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954"/>
              </a:lnSpc>
            </a:pPr>
            <a:endParaRPr lang="Arial" altLang="Arial" sz="100"/>
          </a:p>
          <a:p>
            <a:pPr marL="20858" algn="l" rtl="0" eaLnBrk="0">
              <a:lnSpc>
                <a:spcPct val="92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当前社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会经济发展状况</a:t>
            </a:r>
            <a:endParaRPr lang="Microsoft YaHei" altLang="Microsoft YaHei" sz="16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21464" algn="l" rtl="0" eaLnBrk="0">
              <a:lnSpc>
                <a:spcPct val="91000"/>
              </a:lnSpc>
              <a:spcBef>
                <a:spcPts val="451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随着社会经济的快速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发展，各种问题逐渐凸显，需要人大发挥</a:t>
            </a:r>
            <a:endParaRPr lang="Microsoft YaHei" altLang="Microsoft YaHei" sz="1500"/>
          </a:p>
          <a:p>
            <a:pPr marL="13844" algn="l" rtl="0" eaLnBrk="0">
              <a:lnSpc>
                <a:spcPct val="97000"/>
              </a:lnSpc>
              <a:spcBef>
                <a:spcPts val="1061"/>
              </a:spcBef>
            </a:pPr>
            <a:r>
              <a:rPr sz="14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监督作用</a:t>
            </a:r>
            <a:r>
              <a:rPr sz="14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90"/>
              </a:spcBef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人大监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督工作的现状</a:t>
            </a:r>
            <a:endParaRPr lang="Microsoft YaHei" altLang="Microsoft YaHei" sz="16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37847" algn="l" rtl="0" eaLnBrk="0">
              <a:lnSpc>
                <a:spcPct val="91000"/>
              </a:lnSpc>
              <a:spcBef>
                <a:spcPts val="1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目前人大监督工作存在一些不足，需要进一步完善和加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6" name="textbox 16"/>
          <p:cNvSpPr/>
          <p:nvPr/>
        </p:nvSpPr>
        <p:spPr>
          <a:xfrm>
            <a:off x="6188755" y="5071210"/>
            <a:ext cx="5166359" cy="10585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7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16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初审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方案出台的背景</a:t>
            </a:r>
            <a:endParaRPr lang="Microsoft YaHei" altLang="Microsoft YaHei" sz="1600"/>
          </a:p>
          <a:p>
            <a:pPr algn="l" rtl="0" eaLnBrk="0">
              <a:lnSpc>
                <a:spcPct val="132000"/>
              </a:lnSpc>
            </a:pPr>
            <a:endParaRPr lang="Arial" altLang="Arial" sz="1000"/>
          </a:p>
          <a:p>
            <a:pPr marL="16307" algn="l" rtl="0" eaLnBrk="0">
              <a:lnSpc>
                <a:spcPct val="91000"/>
              </a:lnSpc>
              <a:spcBef>
                <a:spcPts val="459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为了更好地履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行人大监督职能，提高监督效果，出台了人大初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9927" algn="l" rtl="0" eaLnBrk="0">
              <a:lnSpc>
                <a:spcPct val="97000"/>
              </a:lnSpc>
              <a:spcBef>
                <a:spcPts val="4"/>
              </a:spcBef>
            </a:pPr>
            <a:r>
              <a:rPr sz="1400" spc="-1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审方案。</a:t>
            </a:r>
            <a:endParaRPr lang="Microsoft YaHei" altLang="Microsoft YaHei" sz="1400"/>
          </a:p>
        </p:txBody>
      </p:sp>
      <p:sp>
        <p:nvSpPr>
          <p:cNvPr id="17" name="textbox 17"/>
          <p:cNvSpPr/>
          <p:nvPr/>
        </p:nvSpPr>
        <p:spPr>
          <a:xfrm>
            <a:off x="442263" y="318468"/>
            <a:ext cx="2313304" cy="5010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4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83590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绍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4935910" y="1819580"/>
            <a:ext cx="993757" cy="993757"/>
            <a:chExt cx="993757" cy="993757"/>
          </a:xfrm>
        </p:grpSpPr>
        <p:sp>
          <p:nvSpPr>
            <p:cNvPr id="38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9" name="textbox 39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algn="l" rtl="0" eaLnBrk="0">
                <a:lnSpc>
                  <a:spcPct val="131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6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300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4935910" y="3457770"/>
            <a:ext cx="993757" cy="993757"/>
            <a:chExt cx="993757" cy="993757"/>
          </a:xfrm>
        </p:grpSpPr>
        <p:sp>
          <p:nvSpPr>
            <p:cNvPr id="40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1" name="textbox 41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300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4935910" y="5095960"/>
            <a:ext cx="993757" cy="993757"/>
            <a:chExt cx="993757" cy="993757"/>
          </a:xfrm>
        </p:grpSpPr>
        <p:sp>
          <p:nvSpPr>
            <p:cNvPr id="42" name="path"/>
            <p:cNvSpPr/>
            <p:nvPr/>
          </p:nvSpPr>
          <p:spPr>
            <a:xfrm>
              <a:off x="0" y="0"/>
              <a:ext cx="993757" cy="993757"/>
            </a:xfrm>
            <a:custGeom>
              <a:rect l="0" t="0" r="0" b="0"/>
              <a:pathLst>
                <a:path w="1564" h="1564">
                  <a:moveTo>
                    <a:pt x="0" y="782"/>
                  </a:moveTo>
                  <a:cubicBezTo>
                    <a:pt x="0" y="350"/>
                    <a:pt x="350" y="0"/>
                    <a:pt x="782" y="0"/>
                  </a:cubicBezTo>
                  <a:lnTo>
                    <a:pt x="782" y="0"/>
                  </a:lnTo>
                  <a:lnTo>
                    <a:pt x="782" y="0"/>
                  </a:lnTo>
                  <a:lnTo>
                    <a:pt x="782" y="0"/>
                  </a:lnTo>
                  <a:cubicBezTo>
                    <a:pt x="1214" y="0"/>
                    <a:pt x="1564" y="350"/>
                    <a:pt x="1564" y="782"/>
                  </a:cubicBezTo>
                  <a:lnTo>
                    <a:pt x="1564" y="782"/>
                  </a:lnTo>
                  <a:cubicBezTo>
                    <a:pt x="1564" y="782"/>
                    <a:pt x="1564" y="782"/>
                    <a:pt x="1564" y="782"/>
                  </a:cubicBezTo>
                  <a:lnTo>
                    <a:pt x="1564" y="782"/>
                  </a:lnTo>
                  <a:lnTo>
                    <a:pt x="1564" y="782"/>
                  </a:lnTo>
                  <a:lnTo>
                    <a:pt x="1564" y="782"/>
                  </a:lnTo>
                  <a:cubicBezTo>
                    <a:pt x="1564" y="1214"/>
                    <a:pt x="1214" y="1564"/>
                    <a:pt x="782" y="1564"/>
                  </a:cubicBezTo>
                  <a:lnTo>
                    <a:pt x="782" y="1564"/>
                  </a:lnTo>
                  <a:lnTo>
                    <a:pt x="782" y="1564"/>
                  </a:lnTo>
                  <a:lnTo>
                    <a:pt x="782" y="1564"/>
                  </a:lnTo>
                  <a:cubicBezTo>
                    <a:pt x="350" y="1564"/>
                    <a:pt x="0" y="1214"/>
                    <a:pt x="0" y="782"/>
                  </a:cubicBezTo>
                  <a:lnTo>
                    <a:pt x="0" y="782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textbox 43"/>
            <p:cNvSpPr/>
            <p:nvPr/>
          </p:nvSpPr>
          <p:spPr>
            <a:xfrm>
              <a:off x="-12700" y="-12700"/>
              <a:ext cx="1019175" cy="10858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9000"/>
                </a:lnSpc>
              </a:pPr>
              <a:endParaRPr lang="Arial" altLang="Arial" sz="1000"/>
            </a:p>
            <a:p>
              <a:pPr algn="l" rtl="0" eaLnBrk="0">
                <a:lnSpc>
                  <a:spcPct val="130000"/>
                </a:lnSpc>
              </a:pPr>
              <a:endParaRPr lang="Arial" altLang="Arial" sz="1000"/>
            </a:p>
            <a:p>
              <a:pPr marL="357428" algn="l" rtl="0" eaLnBrk="0">
                <a:lnSpc>
                  <a:spcPct val="86000"/>
                </a:lnSpc>
                <a:spcBef>
                  <a:spcPts val="3"/>
                </a:spcBef>
              </a:pPr>
              <a:r>
                <a:rPr sz="2300" spc="4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300"/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4" name="picture 4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45" name="textbox 45"/>
          <p:cNvSpPr/>
          <p:nvPr/>
        </p:nvSpPr>
        <p:spPr>
          <a:xfrm>
            <a:off x="466495" y="3766753"/>
            <a:ext cx="3974465" cy="2473325"/>
          </a:xfrm>
          <a:prstGeom prst="rect">
            <a:avLst/>
          </a:prstGeom>
          <a:solidFill>
            <a:srgbClr val="0063BF">
              <a:alpha val="76862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83000"/>
              </a:lnSpc>
            </a:pPr>
            <a:endParaRPr lang="Arial" altLang="Arial" sz="1000"/>
          </a:p>
          <a:p>
            <a:pPr marL="229468" algn="l" rtl="0" eaLnBrk="0">
              <a:lnSpc>
                <a:spcPct val="95000"/>
              </a:lnSpc>
              <a:spcBef>
                <a:spcPts val="1"/>
              </a:spcBef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意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500"/>
          </a:p>
          <a:p>
            <a:pPr marL="230096" algn="l" rtl="0" eaLnBrk="0">
              <a:lnSpc>
                <a:spcPct val="86000"/>
              </a:lnSpc>
              <a:spcBef>
                <a:spcPts val="1498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完善人大监督机制，促进政府依法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</a:t>
            </a:r>
            <a:endParaRPr lang="Microsoft YaHei" altLang="Microsoft YaHei" sz="1300"/>
          </a:p>
          <a:p>
            <a:pPr marL="229068" algn="l" rtl="0" eaLnBrk="0">
              <a:lnSpc>
                <a:spcPts val="2429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政，保障人民群众的合法权益，推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动</a:t>
            </a:r>
            <a:endParaRPr lang="Microsoft YaHei" altLang="Microsoft YaHei" sz="1300"/>
          </a:p>
          <a:p>
            <a:pPr marL="228896" algn="l" rtl="0" eaLnBrk="0">
              <a:lnSpc>
                <a:spcPts val="2432"/>
              </a:lnSpc>
            </a:pPr>
            <a:r>
              <a:rPr sz="13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社会和谐稳定发展。</a:t>
            </a:r>
            <a:endParaRPr lang="Microsoft YaHei" altLang="Microsoft YaHei" sz="1300"/>
          </a:p>
        </p:txBody>
      </p:sp>
      <p:sp>
        <p:nvSpPr>
          <p:cNvPr id="46" name="textbox 46"/>
          <p:cNvSpPr/>
          <p:nvPr/>
        </p:nvSpPr>
        <p:spPr>
          <a:xfrm>
            <a:off x="644249" y="1462140"/>
            <a:ext cx="2767329" cy="13157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40"/>
              </a:lnSpc>
            </a:pPr>
            <a:endParaRPr lang="Arial" altLang="Arial" sz="100"/>
          </a:p>
          <a:p>
            <a:pPr marL="33816" algn="l" rtl="0" eaLnBrk="0">
              <a:lnSpc>
                <a:spcPct val="95000"/>
              </a:lnSpc>
            </a:pPr>
            <a:r>
              <a:rPr sz="15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Microsoft YaHei" altLang="Microsoft YaHei" sz="1500"/>
          </a:p>
          <a:p>
            <a:pPr algn="l" rtl="0" eaLnBrk="0">
              <a:lnSpc>
                <a:spcPct val="143000"/>
              </a:lnSpc>
            </a:pPr>
            <a:endParaRPr lang="Arial" altLang="Arial" sz="1000"/>
          </a:p>
          <a:p>
            <a:pPr marL="12871" algn="l" rtl="0" eaLnBrk="0">
              <a:lnSpc>
                <a:spcPct val="95000"/>
              </a:lnSpc>
              <a:spcBef>
                <a:spcPts val="39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通过实施人大初审方案，加强对政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府</a:t>
            </a:r>
            <a:endParaRPr lang="Microsoft YaHei" altLang="Microsoft YaHei" sz="1300"/>
          </a:p>
          <a:p>
            <a:pPr marL="15614" algn="l" rtl="0" eaLnBrk="0">
              <a:lnSpc>
                <a:spcPct val="95000"/>
              </a:lnSpc>
              <a:spcBef>
                <a:spcPts val="94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工作的监督，提高监督效果和政府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ts val="1457"/>
              </a:lnSpc>
              <a:spcBef>
                <a:spcPts val="3"/>
              </a:spcBef>
            </a:pPr>
            <a:r>
              <a:rPr sz="12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作效率</a:t>
            </a:r>
            <a:r>
              <a:rPr sz="12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200"/>
          </a:p>
        </p:txBody>
      </p:sp>
      <p:sp>
        <p:nvSpPr>
          <p:cNvPr id="47" name="textbox 47"/>
          <p:cNvSpPr/>
          <p:nvPr/>
        </p:nvSpPr>
        <p:spPr>
          <a:xfrm>
            <a:off x="442263" y="318468"/>
            <a:ext cx="2694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5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81978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6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目的和意</a:t>
            </a:r>
            <a:r>
              <a:rPr sz="3000" spc="-4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3000"/>
          </a:p>
        </p:txBody>
      </p:sp>
      <p:grpSp>
        <p:nvGrpSpPr>
          <p:cNvPr id="14" name="group 14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48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1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6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1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6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7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8" name="picture 6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69" name="textbox 69"/>
          <p:cNvSpPr/>
          <p:nvPr/>
        </p:nvSpPr>
        <p:spPr>
          <a:xfrm>
            <a:off x="4147000" y="3550525"/>
            <a:ext cx="3905250" cy="5549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707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人大初审方案概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3800"/>
          </a:p>
        </p:txBody>
      </p:sp>
      <p:sp>
        <p:nvSpPr>
          <p:cNvPr id="70" name="textbox 70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5221803" y="2703177"/>
            <a:ext cx="1655833" cy="572510"/>
            <a:chExt cx="1655833" cy="572510"/>
          </a:xfrm>
        </p:grpSpPr>
        <p:sp>
          <p:nvSpPr>
            <p:cNvPr id="72" name="path"/>
            <p:cNvSpPr/>
            <p:nvPr/>
          </p:nvSpPr>
          <p:spPr>
            <a:xfrm>
              <a:off x="5136" y="8021"/>
              <a:ext cx="869058" cy="556467"/>
            </a:xfrm>
            <a:custGeom>
              <a:rect l="0" t="0" r="0" b="0"/>
              <a:pathLst>
                <a:path w="1368" h="876">
                  <a:moveTo>
                    <a:pt x="1368" y="876"/>
                  </a:moveTo>
                  <a:lnTo>
                    <a:pt x="0" y="0"/>
                  </a:lnTo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0" y="0"/>
              <a:ext cx="879330" cy="572510"/>
            </a:xfrm>
            <a:custGeom>
              <a:rect l="0" t="0" r="0" b="0"/>
              <a:pathLst>
                <a:path w="1384" h="901">
                  <a:moveTo>
                    <a:pt x="1376" y="888"/>
                  </a:moveTo>
                  <a:lnTo>
                    <a:pt x="8" y="12"/>
                  </a:lnTo>
                </a:path>
              </a:pathLst>
            </a:custGeom>
            <a:noFill/>
            <a:ln w="19050" cap="flat">
              <a:solidFill>
                <a:srgbClr val="519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863996" y="83882"/>
              <a:ext cx="787047" cy="457876"/>
            </a:xfrm>
            <a:custGeom>
              <a:rect l="0" t="0" r="0" b="0"/>
              <a:pathLst>
                <a:path w="1239" h="721">
                  <a:moveTo>
                    <a:pt x="1239" y="0"/>
                  </a:moveTo>
                  <a:lnTo>
                    <a:pt x="0" y="721"/>
                  </a:lnTo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859206" y="75649"/>
              <a:ext cx="796626" cy="474343"/>
            </a:xfrm>
            <a:custGeom>
              <a:rect l="0" t="0" r="0" b="0"/>
              <a:pathLst>
                <a:path w="1254" h="746">
                  <a:moveTo>
                    <a:pt x="1246" y="12"/>
                  </a:moveTo>
                  <a:lnTo>
                    <a:pt x="7" y="734"/>
                  </a:lnTo>
                </a:path>
              </a:pathLst>
            </a:custGeom>
            <a:noFill/>
            <a:ln w="19050" cap="flat">
              <a:solidFill>
                <a:srgbClr val="5196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6" name="rect"/>
          <p:cNvSpPr/>
          <p:nvPr/>
        </p:nvSpPr>
        <p:spPr>
          <a:xfrm>
            <a:off x="6086475" y="3252175"/>
            <a:ext cx="19050" cy="1146048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7" name="path"/>
          <p:cNvSpPr/>
          <p:nvPr/>
        </p:nvSpPr>
        <p:spPr>
          <a:xfrm>
            <a:off x="2304287" y="4201902"/>
            <a:ext cx="7583426" cy="1744811"/>
          </a:xfrm>
          <a:custGeom>
            <a:rect l="0" t="0" r="0" b="0"/>
            <a:pathLst>
              <a:path w="11942" h="2747">
                <a:moveTo>
                  <a:pt x="0" y="0"/>
                </a:moveTo>
                <a:lnTo>
                  <a:pt x="11245" y="0"/>
                </a:lnTo>
                <a:lnTo>
                  <a:pt x="11942" y="697"/>
                </a:lnTo>
                <a:lnTo>
                  <a:pt x="11942" y="2747"/>
                </a:lnTo>
                <a:lnTo>
                  <a:pt x="0" y="2747"/>
                </a:lnTo>
                <a:lnTo>
                  <a:pt x="0" y="0"/>
                </a:lnTo>
                <a:close/>
              </a:path>
              <a:path w="11942" h="2747">
                <a:moveTo>
                  <a:pt x="11942" y="0"/>
                </a:moveTo>
                <a:lnTo>
                  <a:pt x="11942" y="443"/>
                </a:lnTo>
                <a:lnTo>
                  <a:pt x="11498" y="0"/>
                </a:lnTo>
                <a:lnTo>
                  <a:pt x="11942" y="0"/>
                </a:lnTo>
                <a:close/>
              </a:path>
            </a:pathLst>
          </a:custGeom>
          <a:solidFill>
            <a:srgbClr val="0064FC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18" name="group 18"/>
          <p:cNvGrpSpPr/>
          <p:nvPr/>
        </p:nvGrpSpPr>
        <p:grpSpPr>
          <a:xfrm rot="21600000">
            <a:off x="654974" y="1746676"/>
            <a:ext cx="4692566" cy="1777322"/>
            <a:chExt cx="4692566" cy="1777322"/>
          </a:xfrm>
        </p:grpSpPr>
        <p:sp>
          <p:nvSpPr>
            <p:cNvPr id="78" name="rect"/>
            <p:cNvSpPr/>
            <p:nvPr/>
          </p:nvSpPr>
          <p:spPr>
            <a:xfrm>
              <a:off x="0" y="0"/>
              <a:ext cx="4692565" cy="1777322"/>
            </a:xfrm>
            <a:prstGeom prst="rect">
              <a:avLst/>
            </a:pr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9" name="textbox 79"/>
            <p:cNvSpPr/>
            <p:nvPr/>
          </p:nvSpPr>
          <p:spPr>
            <a:xfrm>
              <a:off x="345519" y="324932"/>
              <a:ext cx="3834765" cy="10598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7828"/>
                </a:lnSpc>
              </a:pPr>
              <a:endParaRPr lang="Arial" altLang="Arial" sz="100"/>
            </a:p>
            <a:p>
              <a:pPr marL="15748" algn="l" rtl="0" eaLnBrk="0">
                <a:lnSpc>
                  <a:spcPct val="91000"/>
                </a:lnSpc>
              </a:pPr>
              <a:r>
                <a:rPr sz="21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方案目</a:t>
              </a:r>
              <a:r>
                <a:rPr sz="21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</a:t>
              </a:r>
              <a:endParaRPr lang="Microsoft YaHei" altLang="Microsoft YaHei" sz="2100"/>
            </a:p>
            <a:p>
              <a:pPr algn="l" rtl="0" eaLnBrk="0">
                <a:lnSpc>
                  <a:spcPct val="101000"/>
                </a:lnSpc>
              </a:pPr>
              <a:endParaRPr lang="Arial" altLang="Arial" sz="1200"/>
            </a:p>
            <a:p>
              <a:pPr algn="l" rtl="0" eaLnBrk="0">
                <a:lnSpc>
                  <a:spcPct val="8507"/>
                </a:lnSpc>
              </a:pPr>
              <a:endParaRPr lang="Arial" altLang="Arial" sz="100"/>
            </a:p>
            <a:p>
              <a:pPr marL="14414" indent="-1714" algn="l" rtl="0" eaLnBrk="0">
                <a:lnSpc>
                  <a:spcPct val="122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保政府预算的合理性和透明度，加强人大对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政府预算的监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督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80" name="path"/>
            <p:cNvSpPr/>
            <p:nvPr/>
          </p:nvSpPr>
          <p:spPr>
            <a:xfrm>
              <a:off x="4410795" y="0"/>
              <a:ext cx="281770" cy="281770"/>
            </a:xfrm>
            <a:custGeom>
              <a:rect l="0" t="0" r="0" b="0"/>
              <a:pathLst>
                <a:path w="442" h="442">
                  <a:moveTo>
                    <a:pt x="443" y="0"/>
                  </a:moveTo>
                  <a:lnTo>
                    <a:pt x="443" y="443"/>
                  </a:lnTo>
                  <a:lnTo>
                    <a:pt x="0" y="0"/>
                  </a:lnTo>
                  <a:lnTo>
                    <a:pt x="443" y="0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1" name="path"/>
          <p:cNvSpPr/>
          <p:nvPr/>
        </p:nvSpPr>
        <p:spPr>
          <a:xfrm>
            <a:off x="6862009" y="1746676"/>
            <a:ext cx="4692565" cy="1777322"/>
          </a:xfrm>
          <a:custGeom>
            <a:rect l="0" t="0" r="0" b="0"/>
            <a:pathLst>
              <a:path w="7389" h="2798">
                <a:moveTo>
                  <a:pt x="0" y="0"/>
                </a:moveTo>
                <a:lnTo>
                  <a:pt x="6667" y="0"/>
                </a:lnTo>
                <a:lnTo>
                  <a:pt x="7389" y="722"/>
                </a:lnTo>
                <a:lnTo>
                  <a:pt x="7389" y="2798"/>
                </a:lnTo>
                <a:lnTo>
                  <a:pt x="0" y="2798"/>
                </a:lnTo>
                <a:lnTo>
                  <a:pt x="0" y="0"/>
                </a:lnTo>
                <a:close/>
              </a:path>
              <a:path w="7389" h="2798">
                <a:moveTo>
                  <a:pt x="7389" y="0"/>
                </a:moveTo>
                <a:lnTo>
                  <a:pt x="7389" y="443"/>
                </a:lnTo>
                <a:lnTo>
                  <a:pt x="6946" y="0"/>
                </a:lnTo>
                <a:lnTo>
                  <a:pt x="7389" y="0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2" name="textbox 82"/>
          <p:cNvSpPr/>
          <p:nvPr/>
        </p:nvSpPr>
        <p:spPr>
          <a:xfrm>
            <a:off x="7200462" y="2086848"/>
            <a:ext cx="3987165" cy="7702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81"/>
              </a:lnSpc>
            </a:pPr>
            <a:endParaRPr lang="Arial" altLang="Arial" sz="100"/>
          </a:p>
          <a:p>
            <a:pPr marL="14033" algn="l" rtl="0" eaLnBrk="0">
              <a:lnSpc>
                <a:spcPct val="91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方案范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围</a:t>
            </a:r>
            <a:endParaRPr lang="Microsoft YaHei" altLang="Microsoft YaHei" sz="21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7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涵盖各级政府预算，包括一般预算和基金预算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5575254" y="2695564"/>
            <a:ext cx="1041486" cy="1064453"/>
            <a:chExt cx="1041486" cy="1064453"/>
          </a:xfrm>
        </p:grpSpPr>
        <p:sp>
          <p:nvSpPr>
            <p:cNvPr id="83" name="path"/>
            <p:cNvSpPr/>
            <p:nvPr/>
          </p:nvSpPr>
          <p:spPr>
            <a:xfrm>
              <a:off x="0" y="0"/>
              <a:ext cx="1041486" cy="1064453"/>
            </a:xfrm>
            <a:custGeom>
              <a:rect l="0" t="0" r="0" b="0"/>
              <a:pathLst>
                <a:path w="1640" h="1676">
                  <a:moveTo>
                    <a:pt x="0" y="838"/>
                  </a:moveTo>
                  <a:cubicBezTo>
                    <a:pt x="0" y="375"/>
                    <a:pt x="367" y="0"/>
                    <a:pt x="820" y="0"/>
                  </a:cubicBezTo>
                  <a:lnTo>
                    <a:pt x="820" y="0"/>
                  </a:lnTo>
                  <a:lnTo>
                    <a:pt x="820" y="0"/>
                  </a:lnTo>
                  <a:lnTo>
                    <a:pt x="820" y="0"/>
                  </a:lnTo>
                  <a:cubicBezTo>
                    <a:pt x="1272" y="0"/>
                    <a:pt x="1640" y="375"/>
                    <a:pt x="1640" y="838"/>
                  </a:cubicBezTo>
                  <a:lnTo>
                    <a:pt x="1640" y="838"/>
                  </a:lnTo>
                  <a:cubicBezTo>
                    <a:pt x="1640" y="838"/>
                    <a:pt x="1640" y="838"/>
                    <a:pt x="1640" y="838"/>
                  </a:cubicBezTo>
                  <a:lnTo>
                    <a:pt x="1640" y="838"/>
                  </a:lnTo>
                  <a:lnTo>
                    <a:pt x="1640" y="838"/>
                  </a:lnTo>
                  <a:lnTo>
                    <a:pt x="1640" y="838"/>
                  </a:lnTo>
                  <a:cubicBezTo>
                    <a:pt x="1640" y="1301"/>
                    <a:pt x="1272" y="1676"/>
                    <a:pt x="820" y="1676"/>
                  </a:cubicBezTo>
                  <a:lnTo>
                    <a:pt x="820" y="1676"/>
                  </a:lnTo>
                  <a:lnTo>
                    <a:pt x="820" y="1676"/>
                  </a:lnTo>
                  <a:lnTo>
                    <a:pt x="820" y="1676"/>
                  </a:lnTo>
                  <a:cubicBezTo>
                    <a:pt x="367" y="1676"/>
                    <a:pt x="0" y="1301"/>
                    <a:pt x="0" y="838"/>
                  </a:cubicBezTo>
                  <a:lnTo>
                    <a:pt x="0" y="838"/>
                  </a:lnTo>
                  <a:cubicBezTo>
                    <a:pt x="0" y="838"/>
                    <a:pt x="0" y="838"/>
                    <a:pt x="0" y="838"/>
                  </a:cubicBezTo>
                  <a:lnTo>
                    <a:pt x="0" y="838"/>
                  </a:lnTo>
                  <a:close/>
                </a:path>
              </a:pathLst>
            </a:custGeom>
            <a:solidFill>
              <a:srgbClr val="DCEA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117381" y="119968"/>
              <a:ext cx="806727" cy="824518"/>
            </a:xfrm>
            <a:custGeom>
              <a:rect l="0" t="0" r="0" b="0"/>
              <a:pathLst>
                <a:path w="1270" h="1298">
                  <a:moveTo>
                    <a:pt x="0" y="649"/>
                  </a:moveTo>
                  <a:cubicBezTo>
                    <a:pt x="0" y="290"/>
                    <a:pt x="284" y="0"/>
                    <a:pt x="635" y="0"/>
                  </a:cubicBezTo>
                  <a:lnTo>
                    <a:pt x="635" y="0"/>
                  </a:lnTo>
                  <a:lnTo>
                    <a:pt x="635" y="0"/>
                  </a:lnTo>
                  <a:lnTo>
                    <a:pt x="635" y="0"/>
                  </a:lnTo>
                  <a:cubicBezTo>
                    <a:pt x="986" y="0"/>
                    <a:pt x="1270" y="290"/>
                    <a:pt x="1270" y="649"/>
                  </a:cubicBezTo>
                  <a:lnTo>
                    <a:pt x="1270" y="649"/>
                  </a:lnTo>
                  <a:cubicBezTo>
                    <a:pt x="1270" y="649"/>
                    <a:pt x="1270" y="649"/>
                    <a:pt x="1270" y="649"/>
                  </a:cubicBezTo>
                  <a:lnTo>
                    <a:pt x="1270" y="649"/>
                  </a:lnTo>
                  <a:lnTo>
                    <a:pt x="1270" y="649"/>
                  </a:lnTo>
                  <a:lnTo>
                    <a:pt x="1270" y="649"/>
                  </a:lnTo>
                  <a:cubicBezTo>
                    <a:pt x="1270" y="1007"/>
                    <a:pt x="986" y="1298"/>
                    <a:pt x="635" y="1298"/>
                  </a:cubicBezTo>
                  <a:lnTo>
                    <a:pt x="635" y="1298"/>
                  </a:lnTo>
                  <a:cubicBezTo>
                    <a:pt x="284" y="1298"/>
                    <a:pt x="0" y="1007"/>
                    <a:pt x="0" y="649"/>
                  </a:cubicBezTo>
                  <a:lnTo>
                    <a:pt x="0" y="649"/>
                  </a:lnTo>
                  <a:cubicBezTo>
                    <a:pt x="0" y="649"/>
                    <a:pt x="0" y="649"/>
                    <a:pt x="0" y="649"/>
                  </a:cubicBezTo>
                  <a:lnTo>
                    <a:pt x="0" y="649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85" name="textbox 85"/>
          <p:cNvSpPr/>
          <p:nvPr/>
        </p:nvSpPr>
        <p:spPr>
          <a:xfrm>
            <a:off x="2676637" y="5064066"/>
            <a:ext cx="5510529" cy="23304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52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预算的合法性、合理性和可行性，以及预算执行情况和绩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效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评价。</a:t>
            </a:r>
            <a:endParaRPr lang="Microsoft YaHei" altLang="Microsoft YaHei" sz="1500"/>
          </a:p>
        </p:txBody>
      </p:sp>
      <p:sp>
        <p:nvSpPr>
          <p:cNvPr id="86" name="textbox 86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5"/>
              </a:spcBef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方案内容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3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4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5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6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7" name="textbox 107"/>
          <p:cNvSpPr/>
          <p:nvPr/>
        </p:nvSpPr>
        <p:spPr>
          <a:xfrm>
            <a:off x="2686276" y="4536640"/>
            <a:ext cx="1079500" cy="3181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584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审查重点</a:t>
            </a:r>
            <a:endParaRPr lang="Microsoft YaHei" altLang="Microsoft YaHei" sz="2100"/>
          </a:p>
        </p:txBody>
      </p:sp>
      <p:sp>
        <p:nvSpPr>
          <p:cNvPr id="108" name="path"/>
          <p:cNvSpPr/>
          <p:nvPr/>
        </p:nvSpPr>
        <p:spPr>
          <a:xfrm>
            <a:off x="5885367" y="3055961"/>
            <a:ext cx="396240" cy="368046"/>
          </a:xfrm>
          <a:custGeom>
            <a:rect l="0" t="0" r="0" b="0"/>
            <a:pathLst>
              <a:path w="624" h="579">
                <a:moveTo>
                  <a:pt x="0" y="413"/>
                </a:moveTo>
                <a:lnTo>
                  <a:pt x="312" y="496"/>
                </a:lnTo>
                <a:lnTo>
                  <a:pt x="624" y="413"/>
                </a:lnTo>
                <a:lnTo>
                  <a:pt x="624" y="496"/>
                </a:lnTo>
                <a:lnTo>
                  <a:pt x="312" y="579"/>
                </a:lnTo>
                <a:lnTo>
                  <a:pt x="0" y="496"/>
                </a:lnTo>
                <a:lnTo>
                  <a:pt x="0" y="413"/>
                </a:lnTo>
                <a:close/>
                <a:moveTo>
                  <a:pt x="0" y="248"/>
                </a:moveTo>
                <a:lnTo>
                  <a:pt x="312" y="331"/>
                </a:lnTo>
                <a:lnTo>
                  <a:pt x="624" y="248"/>
                </a:lnTo>
                <a:lnTo>
                  <a:pt x="624" y="331"/>
                </a:lnTo>
                <a:lnTo>
                  <a:pt x="312" y="413"/>
                </a:lnTo>
                <a:lnTo>
                  <a:pt x="0" y="331"/>
                </a:lnTo>
                <a:lnTo>
                  <a:pt x="0" y="248"/>
                </a:lnTo>
                <a:close/>
                <a:moveTo>
                  <a:pt x="0" y="82"/>
                </a:moveTo>
                <a:lnTo>
                  <a:pt x="312" y="0"/>
                </a:lnTo>
                <a:lnTo>
                  <a:pt x="624" y="82"/>
                </a:lnTo>
                <a:lnTo>
                  <a:pt x="624" y="165"/>
                </a:lnTo>
                <a:lnTo>
                  <a:pt x="312" y="248"/>
                </a:lnTo>
                <a:lnTo>
                  <a:pt x="0" y="165"/>
                </a:lnTo>
                <a:lnTo>
                  <a:pt x="0" y="8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9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10" name="picture 1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095996" y="1153981"/>
            <a:ext cx="5194483" cy="5194482"/>
          </a:xfrm>
          <a:prstGeom prst="rect">
            <a:avLst/>
          </a:prstGeom>
        </p:spPr>
      </p:pic>
      <p:sp>
        <p:nvSpPr>
          <p:cNvPr id="111" name="textbox 111"/>
          <p:cNvSpPr/>
          <p:nvPr/>
        </p:nvSpPr>
        <p:spPr>
          <a:xfrm>
            <a:off x="1097850" y="3184798"/>
            <a:ext cx="4024629" cy="2695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26"/>
              </a:lnSpc>
            </a:pPr>
            <a:endParaRPr lang="Arial" altLang="Arial" sz="100"/>
          </a:p>
          <a:p>
            <a:pPr marL="14928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科学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2300"/>
          </a:p>
          <a:p>
            <a:pPr marL="13080" indent="190" algn="l" rtl="0" eaLnBrk="0">
              <a:lnSpc>
                <a:spcPct val="122000"/>
              </a:lnSpc>
              <a:spcBef>
                <a:spcPts val="1215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专业知识和科学方法进行审查，确保审查结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果的准确性和可靠性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marL="29397" algn="l" rtl="0" eaLnBrk="0">
              <a:lnSpc>
                <a:spcPct val="92000"/>
              </a:lnSpc>
              <a:spcBef>
                <a:spcPts val="698"/>
              </a:spcBef>
            </a:pPr>
            <a:r>
              <a:rPr sz="23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民主</a:t>
            </a:r>
            <a:r>
              <a:rPr sz="23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2300"/>
          </a:p>
          <a:p>
            <a:pPr algn="l" rtl="0" eaLnBrk="0">
              <a:lnSpc>
                <a:spcPct val="106000"/>
              </a:lnSpc>
            </a:pPr>
            <a:endParaRPr lang="Arial" altLang="Arial" sz="900"/>
          </a:p>
          <a:p>
            <a:pPr algn="l" rtl="0" eaLnBrk="0">
              <a:lnSpc>
                <a:spcPct val="7198"/>
              </a:lnSpc>
            </a:pPr>
            <a:endParaRPr lang="Arial" altLang="Arial" sz="100"/>
          </a:p>
          <a:p>
            <a:pPr marL="15176" indent="-2476" algn="l" rtl="0" eaLnBrk="0">
              <a:lnSpc>
                <a:spcPct val="123000"/>
              </a:lnSpc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广泛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征求社会各界的意见和建议，增强审查的民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主性和公开性。</a:t>
            </a:r>
            <a:endParaRPr lang="Microsoft YaHei" altLang="Microsoft YaHei" sz="1500"/>
          </a:p>
        </p:txBody>
      </p:sp>
      <p:sp>
        <p:nvSpPr>
          <p:cNvPr id="112" name="textbox 112"/>
          <p:cNvSpPr/>
          <p:nvPr/>
        </p:nvSpPr>
        <p:spPr>
          <a:xfrm>
            <a:off x="1097659" y="1578997"/>
            <a:ext cx="3035300" cy="7810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574"/>
              </a:lnSpc>
            </a:pPr>
            <a:endParaRPr lang="Arial" altLang="Arial" sz="100"/>
          </a:p>
          <a:p>
            <a:pPr marL="15119" algn="l" rtl="0" eaLnBrk="0">
              <a:lnSpc>
                <a:spcPct val="91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全面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2300"/>
          </a:p>
          <a:p>
            <a:pPr algn="l" rtl="0" eaLnBrk="0">
              <a:lnSpc>
                <a:spcPct val="113000"/>
              </a:lnSpc>
            </a:pPr>
            <a:endParaRPr lang="Arial" altLang="Arial" sz="1000"/>
          </a:p>
          <a:p>
            <a:pPr algn="l" rtl="0" eaLnBrk="0">
              <a:lnSpc>
                <a:spcPct val="125000"/>
              </a:lnSpc>
            </a:pPr>
            <a:endParaRPr lang="Arial" altLang="Arial" sz="300"/>
          </a:p>
          <a:p>
            <a:pPr marL="12700" algn="l" rtl="0" eaLnBrk="0">
              <a:lnSpc>
                <a:spcPct val="91000"/>
              </a:lnSpc>
              <a:spcBef>
                <a:spcPts val="3"/>
              </a:spcBef>
            </a:pPr>
            <a:r>
              <a:rPr sz="15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方案覆盖各级政府预算，不留死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角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13" name="textbox 113"/>
          <p:cNvSpPr/>
          <p:nvPr/>
        </p:nvSpPr>
        <p:spPr>
          <a:xfrm>
            <a:off x="1211682" y="378266"/>
            <a:ext cx="1543685" cy="44195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68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方案特点</a:t>
            </a:r>
            <a:endParaRPr lang="Microsoft YaHei" altLang="Microsoft YaHei" sz="3000"/>
          </a:p>
        </p:txBody>
      </p:sp>
      <p:sp>
        <p:nvSpPr>
          <p:cNvPr id="114" name="path"/>
          <p:cNvSpPr/>
          <p:nvPr/>
        </p:nvSpPr>
        <p:spPr>
          <a:xfrm>
            <a:off x="763828" y="1628257"/>
            <a:ext cx="230515" cy="230516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5" name="path"/>
          <p:cNvSpPr/>
          <p:nvPr/>
        </p:nvSpPr>
        <p:spPr>
          <a:xfrm>
            <a:off x="763828" y="3237600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6" name="path"/>
          <p:cNvSpPr/>
          <p:nvPr/>
        </p:nvSpPr>
        <p:spPr>
          <a:xfrm>
            <a:off x="763828" y="4874037"/>
            <a:ext cx="230515" cy="230515"/>
          </a:xfrm>
          <a:custGeom>
            <a:rect l="0" t="0" r="0" b="0"/>
            <a:pathLst>
              <a:path w="363" h="363">
                <a:moveTo>
                  <a:pt x="0" y="181"/>
                </a:moveTo>
                <a:cubicBezTo>
                  <a:pt x="0" y="81"/>
                  <a:pt x="81" y="0"/>
                  <a:pt x="181" y="0"/>
                </a:cubicBezTo>
                <a:lnTo>
                  <a:pt x="181" y="0"/>
                </a:lnTo>
                <a:lnTo>
                  <a:pt x="181" y="0"/>
                </a:lnTo>
                <a:lnTo>
                  <a:pt x="181" y="0"/>
                </a:lnTo>
                <a:cubicBezTo>
                  <a:pt x="281" y="0"/>
                  <a:pt x="363" y="81"/>
                  <a:pt x="363" y="181"/>
                </a:cubicBezTo>
                <a:lnTo>
                  <a:pt x="363" y="181"/>
                </a:lnTo>
                <a:cubicBezTo>
                  <a:pt x="363" y="181"/>
                  <a:pt x="363" y="181"/>
                  <a:pt x="363" y="181"/>
                </a:cubicBezTo>
                <a:lnTo>
                  <a:pt x="363" y="181"/>
                </a:lnTo>
                <a:lnTo>
                  <a:pt x="363" y="181"/>
                </a:lnTo>
                <a:lnTo>
                  <a:pt x="363" y="181"/>
                </a:lnTo>
                <a:cubicBezTo>
                  <a:pt x="363" y="281"/>
                  <a:pt x="281" y="363"/>
                  <a:pt x="181" y="363"/>
                </a:cubicBezTo>
                <a:lnTo>
                  <a:pt x="181" y="363"/>
                </a:lnTo>
                <a:lnTo>
                  <a:pt x="181" y="363"/>
                </a:lnTo>
                <a:lnTo>
                  <a:pt x="181" y="363"/>
                </a:lnTo>
                <a:cubicBezTo>
                  <a:pt x="81" y="363"/>
                  <a:pt x="0" y="281"/>
                  <a:pt x="0" y="181"/>
                </a:cubicBezTo>
                <a:lnTo>
                  <a:pt x="0" y="181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24" name="group 24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117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8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9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0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6" name="group 26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12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28" name="group 28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12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0" name="group 30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13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7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8" name="path"/>
          <p:cNvSpPr/>
          <p:nvPr/>
        </p:nvSpPr>
        <p:spPr>
          <a:xfrm>
            <a:off x="778587" y="1935244"/>
            <a:ext cx="10634823" cy="1709627"/>
          </a:xfrm>
          <a:custGeom>
            <a:rect l="0" t="0" r="0" b="0"/>
            <a:pathLst>
              <a:path w="16747" h="2692">
                <a:moveTo>
                  <a:pt x="7907" y="448"/>
                </a:moveTo>
                <a:cubicBezTo>
                  <a:pt x="7907" y="200"/>
                  <a:pt x="8108" y="0"/>
                  <a:pt x="8355" y="0"/>
                </a:cubicBezTo>
                <a:lnTo>
                  <a:pt x="8355" y="0"/>
                </a:lnTo>
                <a:lnTo>
                  <a:pt x="16299" y="0"/>
                </a:lnTo>
                <a:lnTo>
                  <a:pt x="16299" y="0"/>
                </a:lnTo>
                <a:lnTo>
                  <a:pt x="16299" y="0"/>
                </a:lnTo>
                <a:cubicBezTo>
                  <a:pt x="16546" y="0"/>
                  <a:pt x="16747" y="200"/>
                  <a:pt x="16747" y="448"/>
                </a:cubicBezTo>
                <a:lnTo>
                  <a:pt x="16747" y="448"/>
                </a:lnTo>
                <a:cubicBezTo>
                  <a:pt x="16747" y="448"/>
                  <a:pt x="16747" y="448"/>
                  <a:pt x="16747" y="448"/>
                </a:cubicBezTo>
                <a:lnTo>
                  <a:pt x="16747" y="448"/>
                </a:lnTo>
                <a:lnTo>
                  <a:pt x="16747" y="2243"/>
                </a:lnTo>
                <a:lnTo>
                  <a:pt x="16747" y="2243"/>
                </a:lnTo>
                <a:lnTo>
                  <a:pt x="16747" y="2243"/>
                </a:lnTo>
                <a:cubicBezTo>
                  <a:pt x="16747" y="2491"/>
                  <a:pt x="16546" y="2692"/>
                  <a:pt x="16299" y="2692"/>
                </a:cubicBezTo>
                <a:lnTo>
                  <a:pt x="16299" y="2692"/>
                </a:lnTo>
                <a:lnTo>
                  <a:pt x="8355" y="2692"/>
                </a:lnTo>
                <a:lnTo>
                  <a:pt x="8355" y="2692"/>
                </a:lnTo>
                <a:lnTo>
                  <a:pt x="8355" y="2692"/>
                </a:lnTo>
                <a:cubicBezTo>
                  <a:pt x="8108" y="2692"/>
                  <a:pt x="7907" y="2491"/>
                  <a:pt x="7907" y="2243"/>
                </a:cubicBezTo>
                <a:lnTo>
                  <a:pt x="7907" y="448"/>
                </a:lnTo>
                <a:close/>
              </a:path>
              <a:path w="16747" h="2692">
                <a:moveTo>
                  <a:pt x="0" y="448"/>
                </a:moveTo>
                <a:cubicBezTo>
                  <a:pt x="0" y="200"/>
                  <a:pt x="200" y="0"/>
                  <a:pt x="448" y="0"/>
                </a:cubicBezTo>
                <a:lnTo>
                  <a:pt x="448" y="0"/>
                </a:lnTo>
                <a:lnTo>
                  <a:pt x="8221" y="0"/>
                </a:lnTo>
                <a:lnTo>
                  <a:pt x="8221" y="0"/>
                </a:lnTo>
                <a:lnTo>
                  <a:pt x="8221" y="0"/>
                </a:lnTo>
                <a:cubicBezTo>
                  <a:pt x="8468" y="0"/>
                  <a:pt x="8669" y="200"/>
                  <a:pt x="8669" y="448"/>
                </a:cubicBezTo>
                <a:lnTo>
                  <a:pt x="8669" y="448"/>
                </a:lnTo>
                <a:cubicBezTo>
                  <a:pt x="8669" y="448"/>
                  <a:pt x="8669" y="448"/>
                  <a:pt x="8669" y="448"/>
                </a:cubicBezTo>
                <a:lnTo>
                  <a:pt x="8669" y="448"/>
                </a:lnTo>
                <a:lnTo>
                  <a:pt x="8669" y="2243"/>
                </a:lnTo>
                <a:lnTo>
                  <a:pt x="8669" y="2243"/>
                </a:lnTo>
                <a:lnTo>
                  <a:pt x="8669" y="2243"/>
                </a:lnTo>
                <a:cubicBezTo>
                  <a:pt x="8669" y="2491"/>
                  <a:pt x="8468" y="2692"/>
                  <a:pt x="8221" y="2692"/>
                </a:cubicBezTo>
                <a:lnTo>
                  <a:pt x="8221" y="2692"/>
                </a:lnTo>
                <a:lnTo>
                  <a:pt x="448" y="2692"/>
                </a:lnTo>
                <a:lnTo>
                  <a:pt x="448" y="2692"/>
                </a:lnTo>
                <a:lnTo>
                  <a:pt x="448" y="2692"/>
                </a:lnTo>
                <a:cubicBezTo>
                  <a:pt x="200" y="2692"/>
                  <a:pt x="0" y="2491"/>
                  <a:pt x="0" y="2243"/>
                </a:cubicBezTo>
                <a:lnTo>
                  <a:pt x="0" y="448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39" name="path"/>
          <p:cNvSpPr/>
          <p:nvPr/>
        </p:nvSpPr>
        <p:spPr>
          <a:xfrm>
            <a:off x="778587" y="4047423"/>
            <a:ext cx="10634824" cy="1698791"/>
          </a:xfrm>
          <a:custGeom>
            <a:rect l="0" t="0" r="0" b="0"/>
            <a:pathLst>
              <a:path w="16747" h="2675">
                <a:moveTo>
                  <a:pt x="0" y="445"/>
                </a:moveTo>
                <a:cubicBezTo>
                  <a:pt x="0" y="199"/>
                  <a:pt x="199" y="0"/>
                  <a:pt x="445" y="0"/>
                </a:cubicBezTo>
                <a:lnTo>
                  <a:pt x="445" y="0"/>
                </a:lnTo>
                <a:lnTo>
                  <a:pt x="8223" y="0"/>
                </a:lnTo>
                <a:lnTo>
                  <a:pt x="8223" y="0"/>
                </a:lnTo>
                <a:lnTo>
                  <a:pt x="8223" y="0"/>
                </a:lnTo>
                <a:cubicBezTo>
                  <a:pt x="8470" y="0"/>
                  <a:pt x="8669" y="199"/>
                  <a:pt x="8669" y="445"/>
                </a:cubicBezTo>
                <a:lnTo>
                  <a:pt x="8669" y="445"/>
                </a:lnTo>
                <a:cubicBezTo>
                  <a:pt x="8669" y="445"/>
                  <a:pt x="8669" y="445"/>
                  <a:pt x="8669" y="445"/>
                </a:cubicBezTo>
                <a:lnTo>
                  <a:pt x="8669" y="445"/>
                </a:lnTo>
                <a:lnTo>
                  <a:pt x="8669" y="2229"/>
                </a:lnTo>
                <a:lnTo>
                  <a:pt x="8669" y="2229"/>
                </a:lnTo>
                <a:lnTo>
                  <a:pt x="8669" y="2229"/>
                </a:lnTo>
                <a:cubicBezTo>
                  <a:pt x="8669" y="2475"/>
                  <a:pt x="8470" y="2675"/>
                  <a:pt x="8223" y="2675"/>
                </a:cubicBezTo>
                <a:lnTo>
                  <a:pt x="8223" y="2675"/>
                </a:lnTo>
                <a:lnTo>
                  <a:pt x="445" y="2675"/>
                </a:lnTo>
                <a:lnTo>
                  <a:pt x="445" y="2675"/>
                </a:lnTo>
                <a:cubicBezTo>
                  <a:pt x="199" y="2675"/>
                  <a:pt x="0" y="2475"/>
                  <a:pt x="0" y="2229"/>
                </a:cubicBezTo>
                <a:lnTo>
                  <a:pt x="0" y="445"/>
                </a:lnTo>
                <a:close/>
              </a:path>
              <a:path w="16747" h="2675">
                <a:moveTo>
                  <a:pt x="7907" y="445"/>
                </a:moveTo>
                <a:cubicBezTo>
                  <a:pt x="7907" y="199"/>
                  <a:pt x="8106" y="0"/>
                  <a:pt x="8353" y="0"/>
                </a:cubicBezTo>
                <a:lnTo>
                  <a:pt x="8353" y="0"/>
                </a:lnTo>
                <a:lnTo>
                  <a:pt x="16301" y="0"/>
                </a:lnTo>
                <a:lnTo>
                  <a:pt x="16301" y="0"/>
                </a:lnTo>
                <a:lnTo>
                  <a:pt x="16301" y="0"/>
                </a:lnTo>
                <a:cubicBezTo>
                  <a:pt x="16548" y="0"/>
                  <a:pt x="16747" y="199"/>
                  <a:pt x="16747" y="445"/>
                </a:cubicBezTo>
                <a:lnTo>
                  <a:pt x="16747" y="445"/>
                </a:lnTo>
                <a:cubicBezTo>
                  <a:pt x="16747" y="445"/>
                  <a:pt x="16747" y="445"/>
                  <a:pt x="16747" y="445"/>
                </a:cubicBezTo>
                <a:lnTo>
                  <a:pt x="16747" y="445"/>
                </a:lnTo>
                <a:lnTo>
                  <a:pt x="16747" y="2229"/>
                </a:lnTo>
                <a:lnTo>
                  <a:pt x="16747" y="2229"/>
                </a:lnTo>
                <a:lnTo>
                  <a:pt x="16747" y="2229"/>
                </a:lnTo>
                <a:cubicBezTo>
                  <a:pt x="16747" y="2475"/>
                  <a:pt x="16548" y="2675"/>
                  <a:pt x="16301" y="2675"/>
                </a:cubicBezTo>
                <a:lnTo>
                  <a:pt x="16301" y="2675"/>
                </a:lnTo>
                <a:lnTo>
                  <a:pt x="8353" y="2675"/>
                </a:lnTo>
                <a:lnTo>
                  <a:pt x="8353" y="2675"/>
                </a:lnTo>
                <a:cubicBezTo>
                  <a:pt x="8106" y="2675"/>
                  <a:pt x="7907" y="2475"/>
                  <a:pt x="7907" y="2229"/>
                </a:cubicBezTo>
                <a:lnTo>
                  <a:pt x="7907" y="445"/>
                </a:lnTo>
                <a:close/>
              </a:path>
            </a:pathLst>
          </a:cu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40" name="picture 1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208184" y="1910607"/>
            <a:ext cx="3775622" cy="3858890"/>
          </a:xfrm>
          <a:prstGeom prst="rect">
            <a:avLst/>
          </a:prstGeom>
        </p:spPr>
      </p:pic>
      <p:sp>
        <p:nvSpPr>
          <p:cNvPr id="141" name="textbox 141"/>
          <p:cNvSpPr/>
          <p:nvPr/>
        </p:nvSpPr>
        <p:spPr>
          <a:xfrm>
            <a:off x="8096125" y="4859281"/>
            <a:ext cx="3034664" cy="507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10"/>
              </a:lnSpc>
            </a:pPr>
            <a:endParaRPr lang="Arial" altLang="Arial" sz="100"/>
          </a:p>
          <a:p>
            <a:pPr marL="1725676" indent="-1712976" algn="l" rtl="0" eaLnBrk="0">
              <a:lnSpc>
                <a:spcPct val="109000"/>
              </a:lnSpc>
            </a:pP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对审查工作进行全程监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督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和评估，   </a:t>
            </a:r>
            <a:r>
              <a:rPr sz="1400" spc="-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确保实施效果。</a:t>
            </a:r>
            <a:endParaRPr lang="Microsoft YaHei" altLang="Microsoft YaHei" sz="1400"/>
          </a:p>
        </p:txBody>
      </p:sp>
      <p:sp>
        <p:nvSpPr>
          <p:cNvPr id="142" name="textbox 142"/>
          <p:cNvSpPr/>
          <p:nvPr/>
        </p:nvSpPr>
        <p:spPr>
          <a:xfrm>
            <a:off x="8097649" y="2770656"/>
            <a:ext cx="30333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326"/>
              </a:lnSpc>
            </a:pPr>
            <a:endParaRPr lang="Arial" altLang="Arial" sz="100"/>
          </a:p>
          <a:p>
            <a:pPr marL="1535747" indent="-1523047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组建专业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的人大预算审查机构，负   </a:t>
            </a:r>
            <a:r>
              <a:rPr sz="1500" spc="-1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责具体审查工作</a:t>
            </a:r>
            <a:r>
              <a:rPr sz="1500" spc="-9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3" name="textbox 143"/>
          <p:cNvSpPr/>
          <p:nvPr/>
        </p:nvSpPr>
        <p:spPr>
          <a:xfrm>
            <a:off x="442263" y="318468"/>
            <a:ext cx="3075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计划</a:t>
            </a:r>
            <a:endParaRPr lang="Microsoft YaHei" altLang="Microsoft YaHei" sz="3000"/>
          </a:p>
        </p:txBody>
      </p:sp>
      <p:grpSp>
        <p:nvGrpSpPr>
          <p:cNvPr id="32" name="group 3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4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4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64" name="textbox 164"/>
          <p:cNvSpPr/>
          <p:nvPr/>
        </p:nvSpPr>
        <p:spPr>
          <a:xfrm>
            <a:off x="1218190" y="4859281"/>
            <a:ext cx="2880995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413"/>
              </a:lnSpc>
            </a:pPr>
            <a:endParaRPr lang="Arial" altLang="Arial" sz="100"/>
          </a:p>
          <a:p>
            <a:pPr marL="12700" indent="380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人大代表和公众对预算审查工 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作的认识和参与度。</a:t>
            </a:r>
            <a:endParaRPr lang="Microsoft YaHei" altLang="Microsoft YaHei" sz="1500"/>
          </a:p>
        </p:txBody>
      </p:sp>
      <p:sp>
        <p:nvSpPr>
          <p:cNvPr id="165" name="textbox 165"/>
          <p:cNvSpPr/>
          <p:nvPr/>
        </p:nvSpPr>
        <p:spPr>
          <a:xfrm>
            <a:off x="1219142" y="2770656"/>
            <a:ext cx="2880360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3209"/>
              </a:lnSpc>
            </a:pPr>
            <a:endParaRPr lang="Arial" altLang="Arial" sz="100"/>
          </a:p>
          <a:p>
            <a:pPr marL="12700" indent="11049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明确审查程序、方法和标准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，制定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详细的操作指南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grpSp>
        <p:nvGrpSpPr>
          <p:cNvPr id="34" name="group 34"/>
          <p:cNvGrpSpPr/>
          <p:nvPr/>
        </p:nvGrpSpPr>
        <p:grpSpPr>
          <a:xfrm rot="21600000">
            <a:off x="11059289" y="5401182"/>
            <a:ext cx="602812" cy="626450"/>
            <a:chExt cx="602812" cy="626450"/>
          </a:xfrm>
        </p:grpSpPr>
        <p:sp>
          <p:nvSpPr>
            <p:cNvPr id="166" name="path"/>
            <p:cNvSpPr/>
            <p:nvPr/>
          </p:nvSpPr>
          <p:spPr>
            <a:xfrm>
              <a:off x="0" y="0"/>
              <a:ext cx="602812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textbox 167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8000"/>
                </a:lnSpc>
              </a:pPr>
              <a:endParaRPr lang="Arial" altLang="Arial" sz="1000"/>
            </a:p>
            <a:p>
              <a:pPr algn="l" rtl="0" eaLnBrk="0">
                <a:lnSpc>
                  <a:spcPct val="6238"/>
                </a:lnSpc>
              </a:pPr>
              <a:endParaRPr lang="Arial" altLang="Arial" sz="100"/>
            </a:p>
            <a:p>
              <a:pPr marL="129993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4</a:t>
              </a:r>
              <a:endParaRPr lang="Microsoft YaHei" altLang="Microsoft YaHei" sz="2600"/>
            </a:p>
          </p:txBody>
        </p:sp>
      </p:grpSp>
      <p:grpSp>
        <p:nvGrpSpPr>
          <p:cNvPr id="36" name="group 36"/>
          <p:cNvGrpSpPr/>
          <p:nvPr/>
        </p:nvGrpSpPr>
        <p:grpSpPr>
          <a:xfrm rot="21600000">
            <a:off x="11098379" y="1747647"/>
            <a:ext cx="602812" cy="626450"/>
            <a:chExt cx="602812" cy="626450"/>
          </a:xfrm>
        </p:grpSpPr>
        <p:sp>
          <p:nvSpPr>
            <p:cNvPr id="168" name="path"/>
            <p:cNvSpPr/>
            <p:nvPr/>
          </p:nvSpPr>
          <p:spPr>
            <a:xfrm>
              <a:off x="0" y="0"/>
              <a:ext cx="602812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textbox 169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9000"/>
                </a:lnSpc>
              </a:pPr>
              <a:endParaRPr lang="Arial" altLang="Arial" sz="1000"/>
            </a:p>
            <a:p>
              <a:pPr marL="139665" algn="l" rtl="0" eaLnBrk="0">
                <a:lnSpc>
                  <a:spcPct val="86000"/>
                </a:lnSpc>
                <a:spcBef>
                  <a:spcPts val="7"/>
                </a:spcBef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</a:t>
              </a:r>
              <a:endParaRPr lang="Microsoft YaHei" altLang="Microsoft YaHei" sz="2600"/>
            </a:p>
          </p:txBody>
        </p:sp>
      </p:grpSp>
      <p:grpSp>
        <p:nvGrpSpPr>
          <p:cNvPr id="38" name="group 38"/>
          <p:cNvGrpSpPr/>
          <p:nvPr/>
        </p:nvGrpSpPr>
        <p:grpSpPr>
          <a:xfrm rot="21600000">
            <a:off x="454962" y="5401182"/>
            <a:ext cx="602810" cy="626450"/>
            <a:chExt cx="602810" cy="626450"/>
          </a:xfrm>
        </p:grpSpPr>
        <p:sp>
          <p:nvSpPr>
            <p:cNvPr id="170" name="path"/>
            <p:cNvSpPr/>
            <p:nvPr/>
          </p:nvSpPr>
          <p:spPr>
            <a:xfrm>
              <a:off x="0" y="0"/>
              <a:ext cx="602810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textbox 171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1000"/>
            </a:p>
            <a:p>
              <a:pPr algn="l" rtl="0" eaLnBrk="0">
                <a:lnSpc>
                  <a:spcPct val="6236"/>
                </a:lnSpc>
              </a:pPr>
              <a:endParaRPr lang="Arial" altLang="Arial" sz="100"/>
            </a:p>
            <a:p>
              <a:pPr marL="133371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3</a:t>
              </a:r>
              <a:endParaRPr lang="Microsoft YaHei" altLang="Microsoft YaHei" sz="2600"/>
            </a:p>
          </p:txBody>
        </p:sp>
      </p:grpSp>
      <p:grpSp>
        <p:nvGrpSpPr>
          <p:cNvPr id="40" name="group 40"/>
          <p:cNvGrpSpPr/>
          <p:nvPr/>
        </p:nvGrpSpPr>
        <p:grpSpPr>
          <a:xfrm rot="21600000">
            <a:off x="494052" y="1747647"/>
            <a:ext cx="602810" cy="626450"/>
            <a:chExt cx="602810" cy="626450"/>
          </a:xfrm>
        </p:grpSpPr>
        <p:sp>
          <p:nvSpPr>
            <p:cNvPr id="172" name="path"/>
            <p:cNvSpPr/>
            <p:nvPr/>
          </p:nvSpPr>
          <p:spPr>
            <a:xfrm>
              <a:off x="0" y="0"/>
              <a:ext cx="602810" cy="626450"/>
            </a:xfrm>
            <a:custGeom>
              <a:rect l="0" t="0" r="0" b="0"/>
              <a:pathLst>
                <a:path w="949" h="984">
                  <a:moveTo>
                    <a:pt x="0" y="493"/>
                  </a:moveTo>
                  <a:cubicBezTo>
                    <a:pt x="0" y="220"/>
                    <a:pt x="212" y="0"/>
                    <a:pt x="474" y="0"/>
                  </a:cubicBezTo>
                  <a:lnTo>
                    <a:pt x="474" y="0"/>
                  </a:lnTo>
                  <a:lnTo>
                    <a:pt x="474" y="0"/>
                  </a:lnTo>
                  <a:lnTo>
                    <a:pt x="474" y="0"/>
                  </a:lnTo>
                  <a:cubicBezTo>
                    <a:pt x="736" y="0"/>
                    <a:pt x="949" y="220"/>
                    <a:pt x="949" y="493"/>
                  </a:cubicBezTo>
                  <a:lnTo>
                    <a:pt x="949" y="493"/>
                  </a:lnTo>
                  <a:cubicBezTo>
                    <a:pt x="949" y="493"/>
                    <a:pt x="949" y="493"/>
                    <a:pt x="949" y="493"/>
                  </a:cubicBezTo>
                  <a:lnTo>
                    <a:pt x="949" y="493"/>
                  </a:lnTo>
                  <a:lnTo>
                    <a:pt x="949" y="493"/>
                  </a:lnTo>
                  <a:lnTo>
                    <a:pt x="949" y="493"/>
                  </a:lnTo>
                  <a:cubicBezTo>
                    <a:pt x="949" y="765"/>
                    <a:pt x="736" y="986"/>
                    <a:pt x="474" y="986"/>
                  </a:cubicBezTo>
                  <a:lnTo>
                    <a:pt x="474" y="986"/>
                  </a:lnTo>
                  <a:lnTo>
                    <a:pt x="474" y="986"/>
                  </a:lnTo>
                  <a:lnTo>
                    <a:pt x="474" y="986"/>
                  </a:lnTo>
                  <a:cubicBezTo>
                    <a:pt x="212" y="986"/>
                    <a:pt x="0" y="765"/>
                    <a:pt x="0" y="493"/>
                  </a:cubicBezTo>
                  <a:lnTo>
                    <a:pt x="0" y="493"/>
                  </a:lnTo>
                  <a:cubicBezTo>
                    <a:pt x="0" y="493"/>
                    <a:pt x="0" y="493"/>
                    <a:pt x="0" y="493"/>
                  </a:cubicBezTo>
                  <a:lnTo>
                    <a:pt x="0" y="493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3" name="textbox 173"/>
            <p:cNvSpPr/>
            <p:nvPr/>
          </p:nvSpPr>
          <p:spPr>
            <a:xfrm>
              <a:off x="-12700" y="-12700"/>
              <a:ext cx="628650" cy="7270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08000"/>
                </a:lnSpc>
              </a:pPr>
              <a:endParaRPr lang="Arial" altLang="Arial" sz="1000"/>
            </a:p>
            <a:p>
              <a:pPr algn="l" rtl="0" eaLnBrk="0">
                <a:lnSpc>
                  <a:spcPct val="7560"/>
                </a:lnSpc>
              </a:pPr>
              <a:endParaRPr lang="Arial" altLang="Arial" sz="100"/>
            </a:p>
            <a:p>
              <a:pPr marL="143049" algn="l" rtl="0" eaLnBrk="0">
                <a:lnSpc>
                  <a:spcPct val="86000"/>
                </a:lnSpc>
              </a:pPr>
              <a:r>
                <a:rPr sz="2600" spc="5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</a:t>
              </a:r>
              <a:r>
                <a:rPr sz="26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</a:t>
              </a:r>
              <a:endParaRPr lang="Microsoft YaHei" altLang="Microsoft YaHei" sz="2600"/>
            </a:p>
          </p:txBody>
        </p:sp>
      </p:grpSp>
      <p:sp>
        <p:nvSpPr>
          <p:cNvPr id="174" name="textbox 174"/>
          <p:cNvSpPr/>
          <p:nvPr/>
        </p:nvSpPr>
        <p:spPr>
          <a:xfrm>
            <a:off x="1220800" y="2222192"/>
            <a:ext cx="1506855" cy="2959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764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制定实施细</a:t>
            </a:r>
            <a:r>
              <a:rPr sz="19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则</a:t>
            </a:r>
            <a:endParaRPr lang="Microsoft YaHei" altLang="Microsoft YaHei" sz="1900"/>
          </a:p>
        </p:txBody>
      </p:sp>
      <p:sp>
        <p:nvSpPr>
          <p:cNvPr id="175" name="textbox 175"/>
          <p:cNvSpPr/>
          <p:nvPr/>
        </p:nvSpPr>
        <p:spPr>
          <a:xfrm>
            <a:off x="1219314" y="4334256"/>
            <a:ext cx="1508125" cy="295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353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加强宣传培</a:t>
            </a:r>
            <a:r>
              <a:rPr sz="19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训</a:t>
            </a:r>
            <a:endParaRPr lang="Microsoft YaHei" altLang="Microsoft YaHei" sz="1900"/>
          </a:p>
        </p:txBody>
      </p:sp>
      <p:sp>
        <p:nvSpPr>
          <p:cNvPr id="176" name="textbox 176"/>
          <p:cNvSpPr/>
          <p:nvPr/>
        </p:nvSpPr>
        <p:spPr>
          <a:xfrm>
            <a:off x="9468963" y="2228604"/>
            <a:ext cx="1508125" cy="2946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105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建立审查机</a:t>
            </a:r>
            <a:r>
              <a:rPr sz="19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</a:t>
            </a:r>
            <a:endParaRPr lang="Microsoft YaHei" altLang="Microsoft YaHei" sz="1900"/>
          </a:p>
        </p:txBody>
      </p:sp>
      <p:sp>
        <p:nvSpPr>
          <p:cNvPr id="177" name="textbox 177"/>
          <p:cNvSpPr/>
          <p:nvPr/>
        </p:nvSpPr>
        <p:spPr>
          <a:xfrm>
            <a:off x="9716613" y="4341906"/>
            <a:ext cx="1260475" cy="2952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195"/>
              </a:lnSpc>
            </a:pPr>
            <a:endParaRPr lang="Arial" altLang="Arial" sz="100"/>
          </a:p>
          <a:p>
            <a:pPr marL="12700" algn="l" rtl="0" eaLnBrk="0">
              <a:lnSpc>
                <a:spcPct val="93000"/>
              </a:lnSpc>
            </a:pPr>
            <a:r>
              <a:rPr sz="19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监督与评</a:t>
            </a:r>
            <a:r>
              <a:rPr sz="19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</a:t>
            </a:r>
            <a:endParaRPr lang="Microsoft YaHei" altLang="Microsoft YaHei" sz="19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8" name="picture 17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79" name="textbox 179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  <p:sp>
        <p:nvSpPr>
          <p:cNvPr id="180" name="textbox 180"/>
          <p:cNvSpPr/>
          <p:nvPr/>
        </p:nvSpPr>
        <p:spPr>
          <a:xfrm>
            <a:off x="4633261" y="3550039"/>
            <a:ext cx="2933064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11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</a:t>
            </a:r>
            <a:r>
              <a:rPr sz="3800" spc="1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骤</a:t>
            </a:r>
            <a:endParaRPr lang="Microsoft YaHei" altLang="Microsoft YaHei" sz="38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1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182" name="picture 18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472404" y="1168477"/>
            <a:ext cx="11247191" cy="4906431"/>
          </a:xfrm>
          <a:prstGeom prst="rect">
            <a:avLst/>
          </a:prstGeom>
        </p:spPr>
      </p:pic>
      <p:sp>
        <p:nvSpPr>
          <p:cNvPr id="183" name="textbox 183"/>
          <p:cNvSpPr/>
          <p:nvPr/>
        </p:nvSpPr>
        <p:spPr>
          <a:xfrm>
            <a:off x="4868577" y="4326677"/>
            <a:ext cx="6023609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18"/>
              </a:lnSpc>
            </a:pPr>
            <a:endParaRPr lang="Arial" altLang="Arial" sz="100"/>
          </a:p>
          <a:p>
            <a:pPr marL="12871" algn="l" rtl="0" eaLnBrk="0">
              <a:lnSpc>
                <a:spcPct val="95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详细描述：在准备阶段，需要全面了解和掌握人大初审方案的相关背景、政策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</a:t>
            </a:r>
            <a:endParaRPr lang="Microsoft YaHei" altLang="Microsoft YaHei" sz="1300"/>
          </a:p>
          <a:p>
            <a:pPr marL="12700" algn="l" rtl="0" eaLnBrk="0">
              <a:lnSpc>
                <a:spcPct val="94000"/>
              </a:lnSpc>
              <a:spcBef>
                <a:spcPts val="964"/>
              </a:spcBef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规和实施条件。同时，需要组建专门的团队，明确团队成员的职责和分工，制</a:t>
            </a:r>
            <a:r>
              <a:rPr sz="1300" spc="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871" algn="l" rtl="0" eaLnBrk="0">
              <a:lnSpc>
                <a:spcPct val="94000"/>
              </a:lnSpc>
              <a:spcBef>
                <a:spcPts val="3"/>
              </a:spcBef>
            </a:pPr>
            <a:r>
              <a:rPr sz="13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详细的工作计划和时间表</a:t>
            </a:r>
            <a:r>
              <a:rPr sz="13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84" name="textbox 184"/>
          <p:cNvSpPr/>
          <p:nvPr/>
        </p:nvSpPr>
        <p:spPr>
          <a:xfrm>
            <a:off x="442263" y="318468"/>
            <a:ext cx="3837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422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步骤一：准备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</a:t>
            </a:r>
            <a:endParaRPr lang="Microsoft YaHei" altLang="Microsoft YaHei" sz="3000"/>
          </a:p>
        </p:txBody>
      </p:sp>
      <p:grpSp>
        <p:nvGrpSpPr>
          <p:cNvPr id="42" name="group 4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05" name="rect"/>
          <p:cNvSpPr/>
          <p:nvPr/>
        </p:nvSpPr>
        <p:spPr>
          <a:xfrm>
            <a:off x="2499430" y="6236294"/>
            <a:ext cx="9220163" cy="67345"/>
          </a:xfrm>
          <a:prstGeom prst="rect">
            <a:avLst/>
          </a:prstGeom>
          <a:solidFill>
            <a:srgbClr val="5196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83810" y="6200640"/>
            <a:ext cx="1854195" cy="158718"/>
            <a:chExt cx="1854195" cy="158718"/>
          </a:xfrm>
        </p:grpSpPr>
        <p:sp>
          <p:nvSpPr>
            <p:cNvPr id="206" name="path"/>
            <p:cNvSpPr/>
            <p:nvPr/>
          </p:nvSpPr>
          <p:spPr>
            <a:xfrm>
              <a:off x="0" y="0"/>
              <a:ext cx="1050784" cy="158718"/>
            </a:xfrm>
            <a:custGeom>
              <a:rect l="0" t="0" r="0" b="0"/>
              <a:pathLst>
                <a:path w="1653" h="249">
                  <a:moveTo>
                    <a:pt x="0" y="56"/>
                  </a:moveTo>
                  <a:lnTo>
                    <a:pt x="1165" y="56"/>
                  </a:lnTo>
                  <a:lnTo>
                    <a:pt x="1165" y="162"/>
                  </a:lnTo>
                  <a:lnTo>
                    <a:pt x="0" y="162"/>
                  </a:lnTo>
                  <a:lnTo>
                    <a:pt x="0" y="56"/>
                  </a:lnTo>
                  <a:close/>
                </a:path>
                <a:path w="1653" h="249">
                  <a:moveTo>
                    <a:pt x="1404" y="124"/>
                  </a:moveTo>
                  <a:cubicBezTo>
                    <a:pt x="1404" y="55"/>
                    <a:pt x="1460" y="0"/>
                    <a:pt x="1529" y="0"/>
                  </a:cubicBezTo>
                  <a:lnTo>
                    <a:pt x="1529" y="0"/>
                  </a:lnTo>
                  <a:lnTo>
                    <a:pt x="1529" y="0"/>
                  </a:lnTo>
                  <a:lnTo>
                    <a:pt x="1529" y="0"/>
                  </a:lnTo>
                  <a:cubicBezTo>
                    <a:pt x="1598" y="0"/>
                    <a:pt x="1654" y="55"/>
                    <a:pt x="1654" y="124"/>
                  </a:cubicBezTo>
                  <a:lnTo>
                    <a:pt x="1654" y="124"/>
                  </a:lnTo>
                  <a:cubicBezTo>
                    <a:pt x="1654" y="124"/>
                    <a:pt x="1654" y="124"/>
                    <a:pt x="1654" y="124"/>
                  </a:cubicBezTo>
                  <a:lnTo>
                    <a:pt x="1654" y="124"/>
                  </a:lnTo>
                  <a:lnTo>
                    <a:pt x="1654" y="124"/>
                  </a:lnTo>
                  <a:lnTo>
                    <a:pt x="1654" y="124"/>
                  </a:lnTo>
                  <a:cubicBezTo>
                    <a:pt x="1654" y="193"/>
                    <a:pt x="1598" y="249"/>
                    <a:pt x="1529" y="249"/>
                  </a:cubicBezTo>
                  <a:lnTo>
                    <a:pt x="1529" y="249"/>
                  </a:lnTo>
                  <a:lnTo>
                    <a:pt x="1529" y="249"/>
                  </a:lnTo>
                  <a:lnTo>
                    <a:pt x="1529" y="249"/>
                  </a:lnTo>
                  <a:cubicBezTo>
                    <a:pt x="1460" y="249"/>
                    <a:pt x="1404" y="193"/>
                    <a:pt x="1404" y="124"/>
                  </a:cubicBezTo>
                  <a:lnTo>
                    <a:pt x="1404" y="124"/>
                  </a:lnTo>
                  <a:close/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7" name="path"/>
            <p:cNvSpPr/>
            <p:nvPr/>
          </p:nvSpPr>
          <p:spPr>
            <a:xfrm>
              <a:off x="1123388" y="6612"/>
              <a:ext cx="147382" cy="147381"/>
            </a:xfrm>
            <a:custGeom>
              <a:rect l="0" t="0" r="0" b="0"/>
              <a:pathLst>
                <a:path w="231" h="231">
                  <a:moveTo>
                    <a:pt x="0" y="116"/>
                  </a:moveTo>
                  <a:cubicBezTo>
                    <a:pt x="0" y="51"/>
                    <a:pt x="51" y="0"/>
                    <a:pt x="116" y="0"/>
                  </a:cubicBezTo>
                  <a:lnTo>
                    <a:pt x="116" y="0"/>
                  </a:lnTo>
                  <a:lnTo>
                    <a:pt x="116" y="0"/>
                  </a:lnTo>
                  <a:lnTo>
                    <a:pt x="116" y="0"/>
                  </a:lnTo>
                  <a:cubicBezTo>
                    <a:pt x="180" y="0"/>
                    <a:pt x="232" y="51"/>
                    <a:pt x="232" y="116"/>
                  </a:cubicBezTo>
                  <a:lnTo>
                    <a:pt x="232" y="116"/>
                  </a:lnTo>
                  <a:cubicBezTo>
                    <a:pt x="232" y="116"/>
                    <a:pt x="232" y="116"/>
                    <a:pt x="232" y="116"/>
                  </a:cubicBezTo>
                  <a:lnTo>
                    <a:pt x="232" y="116"/>
                  </a:lnTo>
                  <a:lnTo>
                    <a:pt x="232" y="116"/>
                  </a:lnTo>
                  <a:lnTo>
                    <a:pt x="232" y="116"/>
                  </a:lnTo>
                  <a:cubicBezTo>
                    <a:pt x="232" y="180"/>
                    <a:pt x="180" y="232"/>
                    <a:pt x="116" y="232"/>
                  </a:cubicBezTo>
                  <a:lnTo>
                    <a:pt x="116" y="232"/>
                  </a:lnTo>
                  <a:lnTo>
                    <a:pt x="116" y="232"/>
                  </a:lnTo>
                  <a:lnTo>
                    <a:pt x="116" y="232"/>
                  </a:lnTo>
                  <a:cubicBezTo>
                    <a:pt x="51" y="232"/>
                    <a:pt x="0" y="180"/>
                    <a:pt x="0" y="116"/>
                  </a:cubicBezTo>
                  <a:lnTo>
                    <a:pt x="0" y="116"/>
                  </a:lnTo>
                  <a:close/>
                </a:path>
              </a:pathLst>
            </a:custGeom>
            <a:solidFill>
              <a:srgbClr val="5196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8" name="path"/>
            <p:cNvSpPr/>
            <p:nvPr/>
          </p:nvSpPr>
          <p:spPr>
            <a:xfrm>
              <a:off x="1343374" y="13222"/>
              <a:ext cx="136045" cy="136044"/>
            </a:xfrm>
            <a:custGeom>
              <a:rect l="0" t="0" r="0" b="0"/>
              <a:pathLst>
                <a:path w="214" h="214">
                  <a:moveTo>
                    <a:pt x="0" y="107"/>
                  </a:moveTo>
                  <a:cubicBezTo>
                    <a:pt x="0" y="47"/>
                    <a:pt x="47" y="0"/>
                    <a:pt x="107" y="0"/>
                  </a:cubicBezTo>
                  <a:lnTo>
                    <a:pt x="107" y="0"/>
                  </a:lnTo>
                  <a:lnTo>
                    <a:pt x="107" y="0"/>
                  </a:lnTo>
                  <a:lnTo>
                    <a:pt x="107" y="0"/>
                  </a:lnTo>
                  <a:cubicBezTo>
                    <a:pt x="166" y="0"/>
                    <a:pt x="214" y="47"/>
                    <a:pt x="214" y="107"/>
                  </a:cubicBezTo>
                  <a:lnTo>
                    <a:pt x="214" y="107"/>
                  </a:lnTo>
                  <a:cubicBezTo>
                    <a:pt x="214" y="107"/>
                    <a:pt x="214" y="107"/>
                    <a:pt x="214" y="107"/>
                  </a:cubicBezTo>
                  <a:lnTo>
                    <a:pt x="214" y="107"/>
                  </a:lnTo>
                  <a:lnTo>
                    <a:pt x="214" y="107"/>
                  </a:lnTo>
                  <a:lnTo>
                    <a:pt x="214" y="107"/>
                  </a:lnTo>
                  <a:cubicBezTo>
                    <a:pt x="214" y="166"/>
                    <a:pt x="166" y="214"/>
                    <a:pt x="107" y="214"/>
                  </a:cubicBezTo>
                  <a:lnTo>
                    <a:pt x="107" y="214"/>
                  </a:lnTo>
                  <a:lnTo>
                    <a:pt x="107" y="214"/>
                  </a:lnTo>
                  <a:lnTo>
                    <a:pt x="107" y="214"/>
                  </a:lnTo>
                  <a:cubicBezTo>
                    <a:pt x="47" y="214"/>
                    <a:pt x="0" y="166"/>
                    <a:pt x="0" y="107"/>
                  </a:cubicBezTo>
                  <a:lnTo>
                    <a:pt x="0" y="107"/>
                  </a:lnTo>
                  <a:close/>
                </a:path>
              </a:pathLst>
            </a:custGeom>
            <a:solidFill>
              <a:srgbClr val="5196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9" name="path"/>
            <p:cNvSpPr/>
            <p:nvPr/>
          </p:nvSpPr>
          <p:spPr>
            <a:xfrm>
              <a:off x="1543512" y="19835"/>
              <a:ext cx="124707" cy="124708"/>
            </a:xfrm>
            <a:custGeom>
              <a:rect l="0" t="0" r="0" b="0"/>
              <a:pathLst>
                <a:path w="196" h="196">
                  <a:moveTo>
                    <a:pt x="0" y="98"/>
                  </a:moveTo>
                  <a:cubicBezTo>
                    <a:pt x="0" y="43"/>
                    <a:pt x="43" y="0"/>
                    <a:pt x="98" y="0"/>
                  </a:cubicBezTo>
                  <a:lnTo>
                    <a:pt x="98" y="0"/>
                  </a:lnTo>
                  <a:lnTo>
                    <a:pt x="98" y="0"/>
                  </a:lnTo>
                  <a:lnTo>
                    <a:pt x="98" y="0"/>
                  </a:lnTo>
                  <a:cubicBezTo>
                    <a:pt x="152" y="0"/>
                    <a:pt x="196" y="43"/>
                    <a:pt x="196" y="98"/>
                  </a:cubicBezTo>
                  <a:lnTo>
                    <a:pt x="196" y="98"/>
                  </a:lnTo>
                  <a:cubicBezTo>
                    <a:pt x="196" y="98"/>
                    <a:pt x="196" y="98"/>
                    <a:pt x="196" y="98"/>
                  </a:cubicBezTo>
                  <a:lnTo>
                    <a:pt x="196" y="98"/>
                  </a:lnTo>
                  <a:lnTo>
                    <a:pt x="196" y="98"/>
                  </a:lnTo>
                  <a:lnTo>
                    <a:pt x="196" y="98"/>
                  </a:lnTo>
                  <a:cubicBezTo>
                    <a:pt x="196" y="152"/>
                    <a:pt x="152" y="196"/>
                    <a:pt x="98" y="196"/>
                  </a:cubicBezTo>
                  <a:lnTo>
                    <a:pt x="98" y="196"/>
                  </a:lnTo>
                  <a:cubicBezTo>
                    <a:pt x="43" y="196"/>
                    <a:pt x="0" y="152"/>
                    <a:pt x="0" y="98"/>
                  </a:cubicBezTo>
                  <a:lnTo>
                    <a:pt x="0" y="98"/>
                  </a:lnTo>
                  <a:close/>
                </a:path>
              </a:pathLst>
            </a:custGeom>
            <a:solidFill>
              <a:srgbClr val="5196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0" name="path"/>
            <p:cNvSpPr/>
            <p:nvPr/>
          </p:nvSpPr>
          <p:spPr>
            <a:xfrm>
              <a:off x="1740824" y="14253"/>
              <a:ext cx="113371" cy="113370"/>
            </a:xfrm>
            <a:custGeom>
              <a:rect l="0" t="0" r="0" b="0"/>
              <a:pathLst>
                <a:path w="178" h="178">
                  <a:moveTo>
                    <a:pt x="0" y="89"/>
                  </a:moveTo>
                  <a:cubicBezTo>
                    <a:pt x="0" y="39"/>
                    <a:pt x="39" y="0"/>
                    <a:pt x="89" y="0"/>
                  </a:cubicBezTo>
                  <a:lnTo>
                    <a:pt x="89" y="0"/>
                  </a:lnTo>
                  <a:lnTo>
                    <a:pt x="89" y="0"/>
                  </a:lnTo>
                  <a:lnTo>
                    <a:pt x="89" y="0"/>
                  </a:lnTo>
                  <a:cubicBezTo>
                    <a:pt x="138" y="0"/>
                    <a:pt x="178" y="39"/>
                    <a:pt x="178" y="89"/>
                  </a:cubicBezTo>
                  <a:lnTo>
                    <a:pt x="178" y="89"/>
                  </a:lnTo>
                  <a:cubicBezTo>
                    <a:pt x="178" y="89"/>
                    <a:pt x="178" y="89"/>
                    <a:pt x="178" y="89"/>
                  </a:cubicBezTo>
                  <a:lnTo>
                    <a:pt x="178" y="89"/>
                  </a:lnTo>
                  <a:lnTo>
                    <a:pt x="178" y="89"/>
                  </a:lnTo>
                  <a:lnTo>
                    <a:pt x="178" y="89"/>
                  </a:lnTo>
                  <a:cubicBezTo>
                    <a:pt x="178" y="138"/>
                    <a:pt x="138" y="178"/>
                    <a:pt x="89" y="178"/>
                  </a:cubicBezTo>
                  <a:lnTo>
                    <a:pt x="89" y="178"/>
                  </a:lnTo>
                  <a:lnTo>
                    <a:pt x="89" y="178"/>
                  </a:lnTo>
                  <a:lnTo>
                    <a:pt x="89" y="178"/>
                  </a:lnTo>
                  <a:cubicBezTo>
                    <a:pt x="39" y="178"/>
                    <a:pt x="0" y="138"/>
                    <a:pt x="0" y="89"/>
                  </a:cubicBezTo>
                  <a:lnTo>
                    <a:pt x="0" y="89"/>
                  </a:lnTo>
                  <a:close/>
                </a:path>
              </a:pathLst>
            </a:custGeom>
            <a:solidFill>
              <a:srgbClr val="5196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1" name="textbox 211"/>
          <p:cNvSpPr/>
          <p:nvPr/>
        </p:nvSpPr>
        <p:spPr>
          <a:xfrm>
            <a:off x="4868234" y="2343325"/>
            <a:ext cx="1395094" cy="212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6916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总结词：充分准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备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2" name="rect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D9EFFD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13" name="textbox 213"/>
          <p:cNvSpPr/>
          <p:nvPr/>
        </p:nvSpPr>
        <p:spPr>
          <a:xfrm>
            <a:off x="1297167" y="4532354"/>
            <a:ext cx="7566659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197"/>
              </a:lnSpc>
            </a:pPr>
            <a:endParaRPr lang="Arial" altLang="Arial" sz="100"/>
          </a:p>
          <a:p>
            <a:pPr marL="12871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详细描述：在实施阶段，需要按照工作计划和时间表，有序推进各项工作的开展。团队成员需要密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切</a:t>
            </a:r>
            <a:endParaRPr lang="Microsoft YaHei" altLang="Microsoft YaHei" sz="1300"/>
          </a:p>
          <a:p>
            <a:pPr marL="12871" indent="-171" algn="l" rtl="0" eaLnBrk="0">
              <a:lnSpc>
                <a:spcPct val="159000"/>
              </a:lnSpc>
              <a:spcBef>
                <a:spcPts val="24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协作，及时解决实施过程中遇到的问题，确保方案顺利实施。同时，需要加强与相关部门的沟通和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调，争取支持和配合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214" name="textbox 214"/>
          <p:cNvSpPr/>
          <p:nvPr/>
        </p:nvSpPr>
        <p:spPr>
          <a:xfrm>
            <a:off x="442263" y="318468"/>
            <a:ext cx="3837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8422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步骤二：实施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</a:t>
            </a:r>
            <a:endParaRPr lang="Microsoft YaHei" altLang="Microsoft YaHei" sz="3000"/>
          </a:p>
        </p:txBody>
      </p:sp>
      <p:grpSp>
        <p:nvGrpSpPr>
          <p:cNvPr id="46" name="group 4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1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35" name="textbox 235"/>
          <p:cNvSpPr/>
          <p:nvPr/>
        </p:nvSpPr>
        <p:spPr>
          <a:xfrm>
            <a:off x="3674265" y="1984225"/>
            <a:ext cx="1395094" cy="2127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602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总结词：有序推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进</a:t>
            </a:r>
            <a:endParaRPr lang="Microsoft YaHei" altLang="Microsoft YaHei" sz="1300"/>
          </a:p>
        </p:txBody>
      </p:sp>
      <p:sp>
        <p:nvSpPr>
          <p:cNvPr id="236" name="rect"/>
          <p:cNvSpPr/>
          <p:nvPr/>
        </p:nvSpPr>
        <p:spPr>
          <a:xfrm>
            <a:off x="1183470" y="5823337"/>
            <a:ext cx="805750" cy="122999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37" name="rect"/>
          <p:cNvSpPr/>
          <p:nvPr/>
        </p:nvSpPr>
        <p:spPr>
          <a:xfrm>
            <a:off x="1937851" y="5890424"/>
            <a:ext cx="10254149" cy="14288"/>
          </a:xfrm>
          <a:prstGeom prst="rect">
            <a:avLst/>
          </a:prstGeom>
          <a:solidFill>
            <a:srgbClr val="0084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8" name="group 48"/>
          <p:cNvGrpSpPr/>
          <p:nvPr/>
        </p:nvGrpSpPr>
        <p:grpSpPr>
          <a:xfrm rot="21600000">
            <a:off x="4385647" y="3291156"/>
            <a:ext cx="7773409" cy="14288"/>
            <a:chExt cx="7773409" cy="14288"/>
          </a:xfrm>
        </p:grpSpPr>
        <p:sp>
          <p:nvSpPr>
            <p:cNvPr id="238" name="path"/>
            <p:cNvSpPr/>
            <p:nvPr/>
          </p:nvSpPr>
          <p:spPr>
            <a:xfrm>
              <a:off x="0" y="7144"/>
              <a:ext cx="7773409" cy="0"/>
            </a:xfrm>
            <a:custGeom>
              <a:rect l="0" t="0" r="0" b="0"/>
              <a:pathLst>
                <a:path w="12241">
                  <a:moveTo>
                    <a:pt x="0" y="0"/>
                  </a:moveTo>
                  <a:lnTo>
                    <a:pt x="12241" y="0"/>
                  </a:lnTo>
                </a:path>
              </a:pathLst>
            </a:custGeom>
            <a:solidFill>
              <a:srgbClr val="5196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9" name="path"/>
            <p:cNvSpPr/>
            <p:nvPr/>
          </p:nvSpPr>
          <p:spPr>
            <a:xfrm>
              <a:off x="0" y="0"/>
              <a:ext cx="7773409" cy="14288"/>
            </a:xfrm>
            <a:custGeom>
              <a:rect l="0" t="0" r="0" b="0"/>
              <a:pathLst>
                <a:path w="12241" h="22">
                  <a:moveTo>
                    <a:pt x="0" y="11"/>
                  </a:moveTo>
                  <a:lnTo>
                    <a:pt x="12241" y="11"/>
                  </a:lnTo>
                </a:path>
              </a:pathLst>
            </a:custGeom>
            <a:noFill/>
            <a:ln w="14287" cap="flat">
              <a:solidFill>
                <a:srgbClr val="97C0FF">
                  <a:alpha val="100000"/>
                </a:srgbClr>
              </a:solidFill>
              <a:prstDash val="dash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0" name="rect"/>
          <p:cNvSpPr/>
          <p:nvPr/>
        </p:nvSpPr>
        <p:spPr>
          <a:xfrm>
            <a:off x="3631266" y="3236262"/>
            <a:ext cx="805750" cy="122997"/>
          </a:xfrm>
          <a:prstGeom prst="rect">
            <a:avLst/>
          </a:prstGeom>
          <a:solidFill>
            <a:srgbClr val="97C0FF">
              <a:alpha val="94901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1" name="picture 24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42" name="textbox 242"/>
          <p:cNvSpPr/>
          <p:nvPr/>
        </p:nvSpPr>
        <p:spPr>
          <a:xfrm>
            <a:off x="1331541" y="4574312"/>
            <a:ext cx="9282430" cy="5213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186"/>
              </a:lnSpc>
            </a:pPr>
            <a:endParaRPr lang="Arial" altLang="Arial" sz="100"/>
          </a:p>
          <a:p>
            <a:pPr marL="13900" algn="l" rtl="0" eaLnBrk="0">
              <a:lnSpc>
                <a:spcPct val="95000"/>
              </a:lnSpc>
            </a:pPr>
            <a:r>
              <a:rPr sz="1300" spc="5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详细描述：在评估阶段，需要对人大初审方案的实施效果进行科学评估。评估指标包括方案实施的质量、效果、社会影响</a:t>
            </a:r>
            <a:r>
              <a:rPr sz="1300" spc="2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等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3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方面。同时，需要总结经验教训，提出改进措施和建议，为后续工作提</a:t>
            </a:r>
            <a:r>
              <a:rPr sz="1300" spc="2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</a:t>
            </a:r>
            <a:r>
              <a:rPr sz="13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参考和借鉴。</a:t>
            </a:r>
            <a:endParaRPr lang="Microsoft YaHei" altLang="Microsoft YaHei" sz="1300"/>
          </a:p>
        </p:txBody>
      </p:sp>
      <p:sp>
        <p:nvSpPr>
          <p:cNvPr id="243" name="textbox 243"/>
          <p:cNvSpPr/>
          <p:nvPr/>
        </p:nvSpPr>
        <p:spPr>
          <a:xfrm>
            <a:off x="442263" y="318468"/>
            <a:ext cx="3837304" cy="5035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4225"/>
              </a:tabLst>
            </a:pPr>
            <a:r>
              <a:rPr sz="3000" spc="0"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步骤三：评估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</a:t>
            </a:r>
            <a:endParaRPr lang="Microsoft YaHei" altLang="Microsoft YaHei" sz="3000"/>
          </a:p>
        </p:txBody>
      </p:sp>
      <p:grpSp>
        <p:nvGrpSpPr>
          <p:cNvPr id="50" name="group 50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44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5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6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7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9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0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1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2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4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5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0084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0084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0084FF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0084FF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0084FF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64" name="textbox 264"/>
          <p:cNvSpPr/>
          <p:nvPr/>
        </p:nvSpPr>
        <p:spPr>
          <a:xfrm>
            <a:off x="1417900" y="1991135"/>
            <a:ext cx="1395094" cy="212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899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300" spc="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总结词：科学评</a:t>
            </a:r>
            <a:r>
              <a:rPr sz="1300" spc="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估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5" name="picture 26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66" name="textbox 266"/>
          <p:cNvSpPr/>
          <p:nvPr/>
        </p:nvSpPr>
        <p:spPr>
          <a:xfrm>
            <a:off x="4147486" y="3550039"/>
            <a:ext cx="3904615" cy="5568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2114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3800" spc="2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方案实施保障措</a:t>
            </a:r>
            <a:r>
              <a:rPr sz="38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84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施</a:t>
            </a:r>
            <a:endParaRPr lang="Microsoft YaHei" altLang="Microsoft YaHei" sz="3800"/>
          </a:p>
        </p:txBody>
      </p:sp>
      <p:sp>
        <p:nvSpPr>
          <p:cNvPr id="267" name="textbox 267"/>
          <p:cNvSpPr/>
          <p:nvPr/>
        </p:nvSpPr>
        <p:spPr>
          <a:xfrm>
            <a:off x="5501980" y="935318"/>
            <a:ext cx="1213485" cy="14166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100"/>
          </a:p>
          <a:p>
            <a:pPr marL="31784" algn="l" rtl="0" eaLnBrk="0">
              <a:lnSpc>
                <a:spcPct val="85000"/>
              </a:lnSpc>
              <a:spcBef>
                <a:spcPts val="1"/>
              </a:spcBef>
            </a:pPr>
            <a:r>
              <a:rPr sz="7600" spc="12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7600" spc="100">
                <a:ln w="222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4F7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4</a:t>
            </a:r>
            <a:endParaRPr lang="Microsoft YaHei" altLang="Microsoft YaHei" sz="7600"/>
          </a:p>
          <a:p>
            <a:pPr algn="l" rtl="0" eaLnBrk="0">
              <a:lnSpc>
                <a:spcPct val="104000"/>
              </a:lnSpc>
            </a:pPr>
            <a:endParaRPr lang="Arial" altLang="Arial" sz="1300"/>
          </a:p>
          <a:p>
            <a:pPr marL="12700" algn="l" rtl="0" eaLnBrk="0">
              <a:lnSpc>
                <a:spcPct val="85000"/>
              </a:lnSpc>
              <a:spcBef>
                <a:spcPts val="4"/>
              </a:spcBef>
            </a:pPr>
            <a:r>
              <a:rPr sz="1500" spc="4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5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063B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https://d.book118.com/825102234043011122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2024-09-25T15:00:59.411</cp:lastPrinted>
  <dcterms:created xsi:type="dcterms:W3CDTF">2024-09-25T07:00:59Z</dcterms:created>
  <dcterms:modified xsi:type="dcterms:W3CDTF">2024-09-25T07:01:00Z</dcterms:modified>
</cp:coreProperties>
</file>