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8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59251-FB36-4963-AEE8-F2168892B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A4291-F55A-4FB8-933B-E64DF96B9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B5A38-548E-4C5F-ADB5-E0F8F2B30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FBA71-8D9F-4188-81CC-1D38CE4E1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69ED44-036F-4523-B81F-E82DC3005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CF6AFC-A3A0-463F-B294-FC9980512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15DBD9-AB6D-4D3F-AE81-2149DDD12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41870-0A97-4E19-96A0-55D9F7E16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6F85C-8BB8-443A-971B-71F3323E9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B79B9-8FC3-4743-AB92-F58AA7404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8F161-BFB2-47A5-AAEE-0D21FB9BD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22" Type="http://schemas.openxmlformats.org/officeDocument/2006/relationships/tags" Target="../tags/tag215.xml" /><Relationship Id="rId23" Type="http://schemas.openxmlformats.org/officeDocument/2006/relationships/tags" Target="../tags/tag216.xml" /><Relationship Id="rId24" Type="http://schemas.openxmlformats.org/officeDocument/2006/relationships/tags" Target="../tags/tag217.xml" /><Relationship Id="rId25" Type="http://schemas.openxmlformats.org/officeDocument/2006/relationships/tags" Target="../tags/tag218.xml" /><Relationship Id="rId26" Type="http://schemas.openxmlformats.org/officeDocument/2006/relationships/tags" Target="../tags/tag219.xml" /><Relationship Id="rId27" Type="http://schemas.openxmlformats.org/officeDocument/2006/relationships/tags" Target="../tags/tag220.xml" /><Relationship Id="rId28" Type="http://schemas.openxmlformats.org/officeDocument/2006/relationships/tags" Target="../tags/tag221.xml" /><Relationship Id="rId29" Type="http://schemas.openxmlformats.org/officeDocument/2006/relationships/tags" Target="../tags/tag222.xml" /><Relationship Id="rId3" Type="http://schemas.openxmlformats.org/officeDocument/2006/relationships/tags" Target="../tags/tag196.xml" /><Relationship Id="rId30" Type="http://schemas.openxmlformats.org/officeDocument/2006/relationships/tags" Target="../tags/tag223.xml" /><Relationship Id="rId31" Type="http://schemas.openxmlformats.org/officeDocument/2006/relationships/tags" Target="../tags/tag224.xml" /><Relationship Id="rId32" Type="http://schemas.openxmlformats.org/officeDocument/2006/relationships/tags" Target="../tags/tag225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20" Type="http://schemas.openxmlformats.org/officeDocument/2006/relationships/tags" Target="../tags/tag244.xml" /><Relationship Id="rId21" Type="http://schemas.openxmlformats.org/officeDocument/2006/relationships/tags" Target="../tags/tag245.xml" /><Relationship Id="rId22" Type="http://schemas.openxmlformats.org/officeDocument/2006/relationships/tags" Target="../tags/tag246.xml" /><Relationship Id="rId23" Type="http://schemas.openxmlformats.org/officeDocument/2006/relationships/tags" Target="../tags/tag247.xml" /><Relationship Id="rId24" Type="http://schemas.openxmlformats.org/officeDocument/2006/relationships/tags" Target="../tags/tag248.xml" /><Relationship Id="rId25" Type="http://schemas.openxmlformats.org/officeDocument/2006/relationships/tags" Target="../tags/tag249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14" Type="http://schemas.openxmlformats.org/officeDocument/2006/relationships/tags" Target="../tags/tag277.xml" /><Relationship Id="rId15" Type="http://schemas.openxmlformats.org/officeDocument/2006/relationships/tags" Target="../tags/tag278.xml" /><Relationship Id="rId16" Type="http://schemas.openxmlformats.org/officeDocument/2006/relationships/tags" Target="../tags/tag279.xml" /><Relationship Id="rId17" Type="http://schemas.openxmlformats.org/officeDocument/2006/relationships/tags" Target="../tags/tag280.xml" /><Relationship Id="rId18" Type="http://schemas.openxmlformats.org/officeDocument/2006/relationships/tags" Target="../tags/tag281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14033200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刀客特万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下颌骨内固定物植入感染查房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下颌骨内固定物植入感染的相关知识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下颌骨内固定物植入感染的相关知识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疾病定义和分类</a:t>
            </a:r>
            <a:endParaRPr lang="zh-CN" altLang="en-US"/>
          </a:p>
        </p:txBody>
      </p:sp>
      <p:sp>
        <p:nvSpPr>
          <p:cNvPr id="15" name="矩形: 单圆角 79"/>
          <p:cNvSpPr/>
          <p:nvPr>
            <p:custDataLst>
              <p:tags r:id="rId2"/>
            </p:custDataLst>
          </p:nvPr>
        </p:nvSpPr>
        <p:spPr>
          <a:xfrm flipV="1">
            <a:off x="608330" y="1336598"/>
            <a:ext cx="3510154" cy="2248342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3"/>
            </p:custDataLst>
          </p:nvPr>
        </p:nvSpPr>
        <p:spPr>
          <a:xfrm>
            <a:off x="1788197" y="1336598"/>
            <a:ext cx="1151059" cy="662595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01</a:t>
            </a:r>
            <a:endParaRPr lang="en-US" altLang="zh-CN" sz="2800" b="1"/>
          </a:p>
        </p:txBody>
      </p:sp>
      <p:sp>
        <p:nvSpPr>
          <p:cNvPr id="17" name="文本框 178"/>
          <p:cNvSpPr txBox="1"/>
          <p:nvPr>
            <p:custDataLst>
              <p:tags r:id="rId4"/>
            </p:custDataLst>
          </p:nvPr>
        </p:nvSpPr>
        <p:spPr>
          <a:xfrm>
            <a:off x="651223" y="2245666"/>
            <a:ext cx="3425649" cy="12214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5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+mn-ea"/>
                <a:ea typeface="+mn-ea"/>
                <a:sym typeface="+mn-ea"/>
              </a:rPr>
              <a:t>下颌骨内固定物植入感染：指在下颌骨内固定物植入手术后，由于细菌感染导致的疾病。</a:t>
            </a:r>
            <a:endParaRPr lang="zh-CN" altLang="en-US" sz="3200">
              <a:latin typeface="+mn-ea"/>
              <a:ea typeface="+mn-ea"/>
              <a:sym typeface="+mn-ea"/>
            </a:endParaRPr>
          </a:p>
        </p:txBody>
      </p:sp>
      <p:sp>
        <p:nvSpPr>
          <p:cNvPr id="26" name="矩形: 单圆角 79"/>
          <p:cNvSpPr/>
          <p:nvPr>
            <p:custDataLst>
              <p:tags r:id="rId5"/>
            </p:custDataLst>
          </p:nvPr>
        </p:nvSpPr>
        <p:spPr>
          <a:xfrm flipV="1">
            <a:off x="4338068" y="1336598"/>
            <a:ext cx="3510154" cy="2248342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6"/>
            </p:custDataLst>
          </p:nvPr>
        </p:nvSpPr>
        <p:spPr>
          <a:xfrm>
            <a:off x="5517936" y="1336598"/>
            <a:ext cx="1151059" cy="662595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02</a:t>
            </a:r>
            <a:endParaRPr lang="en-US" altLang="zh-CN" sz="2800" b="1"/>
          </a:p>
        </p:txBody>
      </p:sp>
      <p:sp>
        <p:nvSpPr>
          <p:cNvPr id="28" name="文本框 178"/>
          <p:cNvSpPr txBox="1"/>
          <p:nvPr>
            <p:custDataLst>
              <p:tags r:id="rId7"/>
            </p:custDataLst>
          </p:nvPr>
        </p:nvSpPr>
        <p:spPr>
          <a:xfrm>
            <a:off x="4380961" y="2245666"/>
            <a:ext cx="3425649" cy="12214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+mn-ea"/>
                <a:ea typeface="+mn-ea"/>
                <a:sym typeface="+mn-ea"/>
              </a:rPr>
              <a:t>分类：根据感染的程度和部位，可以分为浅表感染、深部感染和混合感染。</a:t>
            </a:r>
            <a:endParaRPr lang="zh-CN" altLang="en-US" sz="1600">
              <a:latin typeface="+mn-ea"/>
              <a:ea typeface="+mn-ea"/>
              <a:sym typeface="+mn-ea"/>
            </a:endParaRPr>
          </a:p>
        </p:txBody>
      </p:sp>
      <p:sp>
        <p:nvSpPr>
          <p:cNvPr id="31" name="矩形: 单圆角 79"/>
          <p:cNvSpPr/>
          <p:nvPr>
            <p:custDataLst>
              <p:tags r:id="rId8"/>
            </p:custDataLst>
          </p:nvPr>
        </p:nvSpPr>
        <p:spPr>
          <a:xfrm flipV="1">
            <a:off x="8067807" y="1336598"/>
            <a:ext cx="3510154" cy="2248342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9"/>
            </p:custDataLst>
          </p:nvPr>
        </p:nvSpPr>
        <p:spPr>
          <a:xfrm>
            <a:off x="9247674" y="1336598"/>
            <a:ext cx="1151059" cy="662595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03</a:t>
            </a:r>
            <a:endParaRPr lang="en-US" altLang="zh-CN" sz="2800" b="1"/>
          </a:p>
        </p:txBody>
      </p:sp>
      <p:sp>
        <p:nvSpPr>
          <p:cNvPr id="33" name="文本框 178"/>
          <p:cNvSpPr txBox="1"/>
          <p:nvPr>
            <p:custDataLst>
              <p:tags r:id="rId10"/>
            </p:custDataLst>
          </p:nvPr>
        </p:nvSpPr>
        <p:spPr>
          <a:xfrm>
            <a:off x="8110699" y="2245666"/>
            <a:ext cx="3425649" cy="12214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+mn-ea"/>
                <a:ea typeface="+mn-ea"/>
                <a:sym typeface="+mn-ea"/>
              </a:rPr>
              <a:t>浅表感染：指感染局限于皮肤和皮下组织，症状较轻，容易治疗。</a:t>
            </a:r>
            <a:endParaRPr lang="zh-CN" altLang="en-US" sz="1600">
              <a:latin typeface="+mn-ea"/>
              <a:ea typeface="+mn-ea"/>
              <a:sym typeface="+mn-ea"/>
            </a:endParaRPr>
          </a:p>
        </p:txBody>
      </p:sp>
      <p:sp>
        <p:nvSpPr>
          <p:cNvPr id="36" name="矩形: 单圆角 79"/>
          <p:cNvSpPr/>
          <p:nvPr>
            <p:custDataLst>
              <p:tags r:id="rId11"/>
            </p:custDataLst>
          </p:nvPr>
        </p:nvSpPr>
        <p:spPr>
          <a:xfrm flipV="1">
            <a:off x="2473199" y="3886469"/>
            <a:ext cx="3510154" cy="2248342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12"/>
            </p:custDataLst>
          </p:nvPr>
        </p:nvSpPr>
        <p:spPr>
          <a:xfrm>
            <a:off x="3653067" y="3886469"/>
            <a:ext cx="1151059" cy="662595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04</a:t>
            </a:r>
            <a:endParaRPr lang="en-US" altLang="zh-CN" sz="2800" b="1"/>
          </a:p>
        </p:txBody>
      </p:sp>
      <p:sp>
        <p:nvSpPr>
          <p:cNvPr id="38" name="文本框 178"/>
          <p:cNvSpPr txBox="1"/>
          <p:nvPr>
            <p:custDataLst>
              <p:tags r:id="rId13"/>
            </p:custDataLst>
          </p:nvPr>
        </p:nvSpPr>
        <p:spPr>
          <a:xfrm>
            <a:off x="2516092" y="4795537"/>
            <a:ext cx="3425649" cy="12214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+mn-ea"/>
                <a:ea typeface="+mn-ea"/>
                <a:sym typeface="+mn-ea"/>
              </a:rPr>
              <a:t>深部感染：指感染深入到骨组织和骨髓，症状较重，治疗难度较大。</a:t>
            </a:r>
            <a:endParaRPr lang="zh-CN" altLang="en-US" sz="1600">
              <a:latin typeface="+mn-ea"/>
              <a:ea typeface="+mn-ea"/>
              <a:sym typeface="+mn-ea"/>
            </a:endParaRPr>
          </a:p>
        </p:txBody>
      </p:sp>
      <p:sp>
        <p:nvSpPr>
          <p:cNvPr id="41" name="矩形: 单圆角 79"/>
          <p:cNvSpPr/>
          <p:nvPr>
            <p:custDataLst>
              <p:tags r:id="rId14"/>
            </p:custDataLst>
          </p:nvPr>
        </p:nvSpPr>
        <p:spPr>
          <a:xfrm flipV="1">
            <a:off x="6202938" y="3886469"/>
            <a:ext cx="3510154" cy="2248342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矩形 41"/>
          <p:cNvSpPr/>
          <p:nvPr>
            <p:custDataLst>
              <p:tags r:id="rId15"/>
            </p:custDataLst>
          </p:nvPr>
        </p:nvSpPr>
        <p:spPr>
          <a:xfrm>
            <a:off x="7382805" y="3886469"/>
            <a:ext cx="1151059" cy="662595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05</a:t>
            </a:r>
            <a:endParaRPr lang="en-US" altLang="zh-CN" sz="2800" b="1"/>
          </a:p>
        </p:txBody>
      </p:sp>
      <p:sp>
        <p:nvSpPr>
          <p:cNvPr id="43" name="文本框 178"/>
          <p:cNvSpPr txBox="1"/>
          <p:nvPr>
            <p:custDataLst>
              <p:tags r:id="rId16"/>
            </p:custDataLst>
          </p:nvPr>
        </p:nvSpPr>
        <p:spPr>
          <a:xfrm>
            <a:off x="6245830" y="4795537"/>
            <a:ext cx="3425649" cy="12214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+mn-ea"/>
                <a:ea typeface="+mn-ea"/>
                <a:sym typeface="+mn-ea"/>
              </a:rPr>
              <a:t>混合感染：指同时存在浅表感染和深部感染的情况，治疗难度最大。</a:t>
            </a:r>
            <a:endParaRPr lang="zh-CN" altLang="en-US" sz="1600">
              <a:latin typeface="+mn-ea"/>
              <a:ea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89381" y="1221740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969972" y="1602105"/>
            <a:ext cx="228191" cy="22819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369120" y="1498125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细菌感染：口腔卫生不良、手术操作不当等导致细菌进入伤口，引发感染。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534" y="1221740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8454" y="1602105"/>
            <a:ext cx="228191" cy="22819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808274" y="1498125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异物反应：植入物材料与机体组织不相容，导致免疫反应，引发炎症。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89381" y="3892346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369120" y="4168060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局部血供不足：植入物周围组织血供不足，导致伤口愈合不良，增加感染风险。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969972" y="4272711"/>
            <a:ext cx="228191" cy="22819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581" y="3892346"/>
            <a:ext cx="4626597" cy="235751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70171" y="4272711"/>
            <a:ext cx="228191" cy="22819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69320" y="4168060"/>
            <a:ext cx="4067128" cy="13332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患者自身因素：如糖尿病、免疫系统疾病等，导致机体抵抗力下降，易发生感染。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诊断标准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972637" y="1640937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08330" y="1640937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160564" y="1748048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临床表现：局部红肿、疼痛、发热等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972637" y="3114843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08330" y="3114843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22195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影像学检查：X线片、CT等显示感染征象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972637" y="4588749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608330" y="4588749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69586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实验室检查：血常规、C-反应蛋白等显示感染指标升高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59169" y="1640937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94862" y="1640937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748048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病理学检查：组织活检显示感染性病变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59169" y="3114843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94862" y="3114843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22195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排除其他原因引起的类似症状，如创伤、肿瘤等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治疗方法及原则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240035" y="4077806"/>
            <a:ext cx="9705739" cy="8180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240035" y="3929244"/>
            <a:ext cx="590708" cy="56366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830874" y="3929926"/>
            <a:ext cx="89000" cy="1483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869037" y="4089391"/>
            <a:ext cx="8769416" cy="80396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固定物取出：根据病情，考虑取出固定物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240035" y="1370983"/>
            <a:ext cx="9705739" cy="8180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240035" y="1221740"/>
            <a:ext cx="590708" cy="56366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830874" y="1222421"/>
            <a:ext cx="89000" cy="1483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869037" y="1374391"/>
            <a:ext cx="8769416" cy="80396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抗生素治疗：根据细菌培养结果选择敏感抗生素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240035" y="2724395"/>
            <a:ext cx="9705739" cy="8180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240035" y="2575151"/>
            <a:ext cx="590708" cy="56366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830874" y="2576514"/>
            <a:ext cx="89000" cy="1483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869037" y="2735980"/>
            <a:ext cx="8769416" cy="80396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清创术：清除坏死组织和异物，保持伤口清洁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240035" y="5431899"/>
            <a:ext cx="9705739" cy="8180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240035" y="5282655"/>
            <a:ext cx="590708" cy="56366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830874" y="5283337"/>
            <a:ext cx="89000" cy="1483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869037" y="5442802"/>
            <a:ext cx="8769416" cy="80396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支持治疗：补充营养，保持水电解质平衡，预防并发症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20" name="矩形 19"/>
          <p:cNvSpPr/>
          <p:nvPr>
            <p:custDataLst>
              <p:tags r:id="rId2"/>
            </p:custDataLst>
          </p:nvPr>
        </p:nvSpPr>
        <p:spPr>
          <a:xfrm>
            <a:off x="877570" y="3113405"/>
            <a:ext cx="5006079" cy="1244600"/>
          </a:xfrm>
          <a:prstGeom prst="rect">
            <a:avLst/>
          </a:prstGeom>
          <a:solidFill>
            <a:schemeClr val="accent2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608330" y="3466465"/>
            <a:ext cx="538480" cy="538480"/>
          </a:xfrm>
          <a:prstGeom prst="rect">
            <a:avLst/>
          </a:prstGeom>
          <a:solidFill>
            <a:schemeClr val="accent2"/>
          </a:solidFill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en-US" altLang="zh-CN" b="1" spc="150">
                <a:solidFill>
                  <a:srgbClr val="FFFFFF"/>
                </a:solidFill>
                <a:latin typeface="+mn-ea"/>
                <a:ea typeface="+mn-ea"/>
                <a:cs typeface="+mj-lt"/>
                <a:sym typeface="+mn-ea"/>
              </a:rPr>
              <a:t>03</a:t>
            </a:r>
            <a:endParaRPr lang="en-US" altLang="zh-CN" b="1" spc="150">
              <a:solidFill>
                <a:srgbClr val="FFFFFF"/>
              </a:solidFill>
              <a:latin typeface="+mn-ea"/>
              <a:ea typeface="+mn-ea"/>
              <a:cs typeface="+mj-lt"/>
              <a:sym typeface="+mn-ea"/>
            </a:endParaRPr>
          </a:p>
        </p:txBody>
      </p:sp>
      <p:sp>
        <p:nvSpPr>
          <p:cNvPr id="6" name="文本框 10"/>
          <p:cNvSpPr txBox="1"/>
          <p:nvPr>
            <p:custDataLst>
              <p:tags r:id="rId4"/>
            </p:custDataLst>
          </p:nvPr>
        </p:nvSpPr>
        <p:spPr>
          <a:xfrm>
            <a:off x="1362075" y="3212465"/>
            <a:ext cx="4252336" cy="104635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病史：下颌骨骨折，内固定物植入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6570980" y="3883025"/>
            <a:ext cx="5006079" cy="1244600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42" name="文本框 41"/>
          <p:cNvSpPr txBox="1"/>
          <p:nvPr>
            <p:custDataLst>
              <p:tags r:id="rId6"/>
            </p:custDataLst>
          </p:nvPr>
        </p:nvSpPr>
        <p:spPr>
          <a:xfrm>
            <a:off x="6301740" y="4236085"/>
            <a:ext cx="538480" cy="538480"/>
          </a:xfrm>
          <a:prstGeom prst="rect">
            <a:avLst/>
          </a:prstGeom>
          <a:solidFill>
            <a:schemeClr val="accent1"/>
          </a:solidFill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en-US" altLang="zh-CN" b="1" spc="150">
                <a:solidFill>
                  <a:srgbClr val="FFFFFF"/>
                </a:solidFill>
                <a:latin typeface="+mn-ea"/>
                <a:ea typeface="+mn-ea"/>
                <a:cs typeface="+mj-lt"/>
                <a:sym typeface="+mn-ea"/>
              </a:rPr>
              <a:t>04</a:t>
            </a:r>
            <a:endParaRPr lang="en-US" altLang="zh-CN" b="1" spc="150">
              <a:solidFill>
                <a:srgbClr val="FFFFFF"/>
              </a:solidFill>
              <a:latin typeface="+mn-ea"/>
              <a:ea typeface="+mn-ea"/>
              <a:cs typeface="+mj-lt"/>
              <a:sym typeface="+mn-ea"/>
            </a:endParaRPr>
          </a:p>
        </p:txBody>
      </p:sp>
      <p:sp>
        <p:nvSpPr>
          <p:cNvPr id="39" name="文本框 10"/>
          <p:cNvSpPr txBox="1"/>
          <p:nvPr>
            <p:custDataLst>
              <p:tags r:id="rId7"/>
            </p:custDataLst>
          </p:nvPr>
        </p:nvSpPr>
        <p:spPr>
          <a:xfrm>
            <a:off x="7055485" y="3982085"/>
            <a:ext cx="4252336" cy="104635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感染症状：局部红肿、疼痛，发热，白细胞升高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8"/>
            </p:custDataLst>
          </p:nvPr>
        </p:nvSpPr>
        <p:spPr>
          <a:xfrm>
            <a:off x="877570" y="1594485"/>
            <a:ext cx="5006079" cy="1244600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9"/>
            </p:custDataLst>
          </p:nvPr>
        </p:nvSpPr>
        <p:spPr>
          <a:xfrm>
            <a:off x="608330" y="1947545"/>
            <a:ext cx="538480" cy="538480"/>
          </a:xfrm>
          <a:prstGeom prst="rect">
            <a:avLst/>
          </a:prstGeom>
          <a:solidFill>
            <a:schemeClr val="accent1"/>
          </a:solidFill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en-US" altLang="zh-CN" b="1" spc="150">
                <a:solidFill>
                  <a:srgbClr val="FFFFFF"/>
                </a:solidFill>
                <a:latin typeface="+mn-ea"/>
                <a:ea typeface="+mn-ea"/>
                <a:cs typeface="+mj-lt"/>
                <a:sym typeface="+mn-ea"/>
              </a:rPr>
              <a:t>01</a:t>
            </a:r>
            <a:endParaRPr lang="en-US" altLang="zh-CN" b="1" spc="150">
              <a:solidFill>
                <a:srgbClr val="FFFFFF"/>
              </a:solidFill>
              <a:latin typeface="+mn-ea"/>
              <a:ea typeface="+mn-ea"/>
              <a:cs typeface="+mj-lt"/>
              <a:sym typeface="+mn-ea"/>
            </a:endParaRPr>
          </a:p>
        </p:txBody>
      </p:sp>
      <p:sp>
        <p:nvSpPr>
          <p:cNvPr id="14" name="文本框 10"/>
          <p:cNvSpPr txBox="1"/>
          <p:nvPr>
            <p:custDataLst>
              <p:tags r:id="rId10"/>
            </p:custDataLst>
          </p:nvPr>
        </p:nvSpPr>
        <p:spPr>
          <a:xfrm>
            <a:off x="1362075" y="1694180"/>
            <a:ext cx="4252336" cy="104635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11"/>
            </p:custDataLst>
          </p:nvPr>
        </p:nvSpPr>
        <p:spPr>
          <a:xfrm>
            <a:off x="6570980" y="2386330"/>
            <a:ext cx="5006079" cy="1244600"/>
          </a:xfrm>
          <a:prstGeom prst="rect">
            <a:avLst/>
          </a:prstGeom>
          <a:solidFill>
            <a:schemeClr val="accent2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9" name="文本框 10"/>
          <p:cNvSpPr txBox="1"/>
          <p:nvPr>
            <p:custDataLst>
              <p:tags r:id="rId12"/>
            </p:custDataLst>
          </p:nvPr>
        </p:nvSpPr>
        <p:spPr>
          <a:xfrm>
            <a:off x="7055485" y="2486025"/>
            <a:ext cx="4252336" cy="104635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7" name="标题 5"/>
          <p:cNvSpPr txBox="1">
            <a:spLocks noGrp="1"/>
          </p:cNvSpPr>
          <p:nvPr>
            <p:custDataLst>
              <p:tags r:id="rId13"/>
            </p:custDataLst>
          </p:nvPr>
        </p:nvSpPr>
        <p:spPr>
          <a:xfrm>
            <a:off x="6301740" y="2739390"/>
            <a:ext cx="538480" cy="538480"/>
          </a:xfrm>
          <a:prstGeom prst="rect">
            <a:avLst/>
          </a:prstGeom>
          <a:solidFill>
            <a:schemeClr val="accent2"/>
          </a:solidFill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en-US" altLang="zh-CN" b="1" spc="150">
                <a:solidFill>
                  <a:srgbClr val="FFFFFF"/>
                </a:solidFill>
                <a:latin typeface="+mn-ea"/>
                <a:ea typeface="+mn-ea"/>
                <a:cs typeface="+mj-lt"/>
                <a:sym typeface="+mn-ea"/>
              </a:rPr>
              <a:t>02</a:t>
            </a:r>
            <a:endParaRPr lang="en-US" altLang="zh-CN" b="1" spc="150">
              <a:solidFill>
                <a:srgbClr val="FFFFFF"/>
              </a:solidFill>
              <a:latin typeface="+mn-ea"/>
              <a:ea typeface="+mn-ea"/>
              <a:cs typeface="+mj-lt"/>
              <a:sym typeface="+mn-ea"/>
            </a:endParaRPr>
          </a:p>
        </p:txBody>
      </p:sp>
      <p:sp>
        <p:nvSpPr>
          <p:cNvPr id="64" name="矩形 63"/>
          <p:cNvSpPr/>
          <p:nvPr>
            <p:custDataLst>
              <p:tags r:id="rId14"/>
            </p:custDataLst>
          </p:nvPr>
        </p:nvSpPr>
        <p:spPr>
          <a:xfrm>
            <a:off x="877570" y="4632325"/>
            <a:ext cx="5006079" cy="1244600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65" name="文本框 64"/>
          <p:cNvSpPr txBox="1"/>
          <p:nvPr>
            <p:custDataLst>
              <p:tags r:id="rId15"/>
            </p:custDataLst>
          </p:nvPr>
        </p:nvSpPr>
        <p:spPr>
          <a:xfrm>
            <a:off x="608330" y="4985385"/>
            <a:ext cx="538480" cy="538480"/>
          </a:xfrm>
          <a:prstGeom prst="rect">
            <a:avLst/>
          </a:prstGeom>
          <a:solidFill>
            <a:schemeClr val="accent1"/>
          </a:solidFill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en-US" altLang="zh-CN" b="1" spc="150">
                <a:solidFill>
                  <a:srgbClr val="FFFFFF"/>
                </a:solidFill>
                <a:latin typeface="+mn-ea"/>
                <a:ea typeface="+mn-ea"/>
                <a:cs typeface="+mj-lt"/>
                <a:sym typeface="+mn-ea"/>
              </a:rPr>
              <a:t>05</a:t>
            </a:r>
            <a:endParaRPr lang="en-US" altLang="zh-CN" b="1" spc="150">
              <a:solidFill>
                <a:srgbClr val="FFFFFF"/>
              </a:solidFill>
              <a:latin typeface="+mn-ea"/>
              <a:ea typeface="+mn-ea"/>
              <a:cs typeface="+mj-lt"/>
              <a:sym typeface="+mn-ea"/>
            </a:endParaRPr>
          </a:p>
        </p:txBody>
      </p:sp>
      <p:sp>
        <p:nvSpPr>
          <p:cNvPr id="66" name="文本框 10"/>
          <p:cNvSpPr txBox="1"/>
          <p:nvPr>
            <p:custDataLst>
              <p:tags r:id="rId16"/>
            </p:custDataLst>
          </p:nvPr>
        </p:nvSpPr>
        <p:spPr>
          <a:xfrm>
            <a:off x="1362075" y="4731385"/>
            <a:ext cx="4252336" cy="104635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治疗方案：抗生素治疗，必要时手术清创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病史及病情变化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518675" y="2352031"/>
            <a:ext cx="3177" cy="11997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560429" y="3630539"/>
            <a:ext cx="635" cy="34377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79943" y="3061819"/>
            <a:ext cx="3813" cy="52678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626145" y="3567631"/>
            <a:ext cx="1906" cy="147231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36128" y="2173472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67715" y="3615289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687864" y="3242920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25170" y="3567631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751674" y="2576977"/>
            <a:ext cx="635" cy="933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776907" y="3588600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851253" y="2050197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主诉：下颌骨内固定物植入后感染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789350" y="2717410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既往史：相关疾病史、手术史、过敏史等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37613" y="16511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辅助检查：影像学检查、实验室检查等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81429" y="2528684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治疗方案：抗感染治疗、手术治疗等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619525" y="182779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预后：根据病情变化预测治疗效果和恢复情况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876486" y="403531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患者基本信息：年龄、性别、职业等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826656" y="493573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现病史：感染症状、持续时间、治疗经过等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767294" y="44140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体格检查：局部症状、全身状况等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26360" y="5280145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诊断：根据病史、症状、体征、辅助检查等综合判断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660009" y="422404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病情变化：治疗过程中症状、体征、辅助检查等变化情况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608330" y="3570808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453224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6005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49370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51512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7131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0099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2304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66035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68495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71018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实验室及影像学检查</a:t>
            </a:r>
            <a:endParaRPr lang="zh-CN" altLang="en-US"/>
          </a:p>
        </p:txBody>
      </p:sp>
      <p:sp>
        <p:nvSpPr>
          <p:cNvPr id="8" name="圆角矩形 5"/>
          <p:cNvSpPr/>
          <p:nvPr>
            <p:custDataLst>
              <p:tags r:id="rId2"/>
            </p:custDataLst>
          </p:nvPr>
        </p:nvSpPr>
        <p:spPr>
          <a:xfrm>
            <a:off x="784518" y="1336099"/>
            <a:ext cx="851576" cy="857960"/>
          </a:xfrm>
          <a:prstGeom prst="roundRect">
            <a:avLst>
              <a:gd name="adj" fmla="val 8303"/>
            </a:avLst>
          </a:prstGeom>
          <a:solidFill>
            <a:schemeClr val="accent5"/>
          </a:solidFill>
          <a:ln>
            <a:noFill/>
          </a:ln>
          <a:effectLst>
            <a:outerShdw blurRad="114300" dist="25400" dir="18000000" rotWithShape="0">
              <a:schemeClr val="accent5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圆角矩形 168"/>
          <p:cNvSpPr/>
          <p:nvPr>
            <p:custDataLst>
              <p:tags r:id="rId3"/>
            </p:custDataLst>
          </p:nvPr>
        </p:nvSpPr>
        <p:spPr>
          <a:xfrm>
            <a:off x="608330" y="1500796"/>
            <a:ext cx="3395452" cy="1917642"/>
          </a:xfrm>
          <a:prstGeom prst="roundRect">
            <a:avLst>
              <a:gd name="adj" fmla="val 8303"/>
            </a:avLst>
          </a:prstGeom>
          <a:solidFill>
            <a:schemeClr val="bg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>
            <p:custDataLst>
              <p:tags r:id="rId4"/>
            </p:custDataLst>
          </p:nvPr>
        </p:nvSpPr>
        <p:spPr>
          <a:xfrm>
            <a:off x="3154121" y="1805934"/>
            <a:ext cx="524734" cy="525373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14300" dir="4020000" sx="79000" sy="79000" algn="t" rotWithShape="0">
              <a:schemeClr val="accent5">
                <a:lumMod val="75000"/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>
                    <a:lumMod val="100000"/>
                  </a:schemeClr>
                </a:solidFill>
              </a:rPr>
              <a:t>1</a:t>
            </a:r>
            <a:endParaRPr lang="en-US" altLang="zh-CN" sz="2000" b="1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2" name="圆角矩形 6"/>
          <p:cNvSpPr/>
          <p:nvPr>
            <p:custDataLst>
              <p:tags r:id="rId5"/>
            </p:custDataLst>
          </p:nvPr>
        </p:nvSpPr>
        <p:spPr>
          <a:xfrm>
            <a:off x="4589161" y="1336099"/>
            <a:ext cx="851576" cy="857960"/>
          </a:xfrm>
          <a:prstGeom prst="roundRect">
            <a:avLst>
              <a:gd name="adj" fmla="val 8303"/>
            </a:avLst>
          </a:prstGeom>
          <a:solidFill>
            <a:schemeClr val="accent3"/>
          </a:solidFill>
          <a:ln>
            <a:noFill/>
          </a:ln>
          <a:effectLst>
            <a:outerShdw blurRad="114300" dist="25400" dir="18000000" rotWithShape="0">
              <a:schemeClr val="accent3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圆角矩形 7"/>
          <p:cNvSpPr/>
          <p:nvPr>
            <p:custDataLst>
              <p:tags r:id="rId6"/>
            </p:custDataLst>
          </p:nvPr>
        </p:nvSpPr>
        <p:spPr>
          <a:xfrm>
            <a:off x="4412973" y="1500796"/>
            <a:ext cx="3395452" cy="1917642"/>
          </a:xfrm>
          <a:prstGeom prst="roundRect">
            <a:avLst>
              <a:gd name="adj" fmla="val 8303"/>
            </a:avLst>
          </a:prstGeom>
          <a:solidFill>
            <a:schemeClr val="bg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>
            <p:custDataLst>
              <p:tags r:id="rId7"/>
            </p:custDataLst>
          </p:nvPr>
        </p:nvSpPr>
        <p:spPr>
          <a:xfrm>
            <a:off x="6941529" y="1805934"/>
            <a:ext cx="524734" cy="525373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254000" dist="114300" dir="4020000" sx="79000" sy="79000" algn="t" rotWithShape="0">
              <a:schemeClr val="accent3"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>
                    <a:lumMod val="100000"/>
                  </a:schemeClr>
                </a:solidFill>
              </a:rPr>
              <a:t>2</a:t>
            </a:r>
            <a:endParaRPr lang="en-US" altLang="zh-CN" sz="2000" b="1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6" name="圆角矩形 10"/>
          <p:cNvSpPr/>
          <p:nvPr>
            <p:custDataLst>
              <p:tags r:id="rId8"/>
            </p:custDataLst>
          </p:nvPr>
        </p:nvSpPr>
        <p:spPr>
          <a:xfrm>
            <a:off x="8358694" y="1336099"/>
            <a:ext cx="851576" cy="857960"/>
          </a:xfrm>
          <a:prstGeom prst="roundRect">
            <a:avLst>
              <a:gd name="adj" fmla="val 8303"/>
            </a:avLst>
          </a:prstGeom>
          <a:solidFill>
            <a:schemeClr val="accent1"/>
          </a:solidFill>
          <a:ln>
            <a:noFill/>
          </a:ln>
          <a:effectLst>
            <a:outerShdw blurRad="114300" dist="25400" dir="18000000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圆角矩形 11"/>
          <p:cNvSpPr/>
          <p:nvPr>
            <p:custDataLst>
              <p:tags r:id="rId9"/>
            </p:custDataLst>
          </p:nvPr>
        </p:nvSpPr>
        <p:spPr>
          <a:xfrm>
            <a:off x="8182506" y="1500796"/>
            <a:ext cx="3395452" cy="1917642"/>
          </a:xfrm>
          <a:prstGeom prst="roundRect">
            <a:avLst>
              <a:gd name="adj" fmla="val 8303"/>
            </a:avLst>
          </a:prstGeom>
          <a:solidFill>
            <a:schemeClr val="bg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>
            <p:custDataLst>
              <p:tags r:id="rId10"/>
            </p:custDataLst>
          </p:nvPr>
        </p:nvSpPr>
        <p:spPr>
          <a:xfrm>
            <a:off x="10728936" y="1805934"/>
            <a:ext cx="524734" cy="525373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>
            <a:outerShdw blurRad="254000" dist="114300" dir="4020000" sx="79000" sy="79000" algn="t" rotWithShape="0">
              <a:schemeClr val="accent1"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>
                    <a:lumMod val="100000"/>
                  </a:schemeClr>
                </a:solidFill>
              </a:rPr>
              <a:t>3</a:t>
            </a:r>
            <a:endParaRPr lang="en-US" altLang="zh-CN" sz="2000" b="1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20" name="圆角矩形 15"/>
          <p:cNvSpPr/>
          <p:nvPr>
            <p:custDataLst>
              <p:tags r:id="rId11"/>
            </p:custDataLst>
          </p:nvPr>
        </p:nvSpPr>
        <p:spPr>
          <a:xfrm>
            <a:off x="784518" y="4052971"/>
            <a:ext cx="851576" cy="857960"/>
          </a:xfrm>
          <a:prstGeom prst="roundRect">
            <a:avLst>
              <a:gd name="adj" fmla="val 8303"/>
            </a:avLst>
          </a:prstGeom>
          <a:solidFill>
            <a:schemeClr val="accent6"/>
          </a:solidFill>
          <a:ln>
            <a:noFill/>
          </a:ln>
          <a:effectLst>
            <a:outerShdw blurRad="114300" dist="25400" dir="18000000" rotWithShape="0">
              <a:schemeClr val="accent6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圆角矩形 16"/>
          <p:cNvSpPr/>
          <p:nvPr>
            <p:custDataLst>
              <p:tags r:id="rId12"/>
            </p:custDataLst>
          </p:nvPr>
        </p:nvSpPr>
        <p:spPr>
          <a:xfrm>
            <a:off x="608330" y="4217669"/>
            <a:ext cx="3395452" cy="1917642"/>
          </a:xfrm>
          <a:prstGeom prst="roundRect">
            <a:avLst>
              <a:gd name="adj" fmla="val 8303"/>
            </a:avLst>
          </a:prstGeom>
          <a:solidFill>
            <a:schemeClr val="bg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13"/>
            </p:custDataLst>
          </p:nvPr>
        </p:nvSpPr>
        <p:spPr>
          <a:xfrm>
            <a:off x="3154760" y="4532382"/>
            <a:ext cx="524734" cy="525373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254000" dist="114300" dir="4020000" sx="79000" sy="79000" algn="t" rotWithShape="0">
              <a:schemeClr val="accent6"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>
                    <a:lumMod val="100000"/>
                  </a:schemeClr>
                </a:solidFill>
              </a:rPr>
              <a:t>4</a:t>
            </a:r>
            <a:endParaRPr lang="en-US" altLang="zh-CN" sz="2000" b="1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24" name="圆角矩形 19"/>
          <p:cNvSpPr/>
          <p:nvPr>
            <p:custDataLst>
              <p:tags r:id="rId14"/>
            </p:custDataLst>
          </p:nvPr>
        </p:nvSpPr>
        <p:spPr>
          <a:xfrm>
            <a:off x="4589161" y="4052971"/>
            <a:ext cx="851576" cy="857960"/>
          </a:xfrm>
          <a:prstGeom prst="roundRect">
            <a:avLst>
              <a:gd name="adj" fmla="val 8303"/>
            </a:avLst>
          </a:prstGeom>
          <a:solidFill>
            <a:schemeClr val="accent2"/>
          </a:solidFill>
          <a:ln>
            <a:noFill/>
          </a:ln>
          <a:effectLst>
            <a:outerShdw blurRad="114300" dist="25400" dir="18000000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圆角矩形 20"/>
          <p:cNvSpPr/>
          <p:nvPr>
            <p:custDataLst>
              <p:tags r:id="rId15"/>
            </p:custDataLst>
          </p:nvPr>
        </p:nvSpPr>
        <p:spPr>
          <a:xfrm>
            <a:off x="4412973" y="4217669"/>
            <a:ext cx="3395452" cy="1917642"/>
          </a:xfrm>
          <a:prstGeom prst="roundRect">
            <a:avLst>
              <a:gd name="adj" fmla="val 8303"/>
            </a:avLst>
          </a:prstGeom>
          <a:solidFill>
            <a:schemeClr val="bg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椭圆 26"/>
          <p:cNvSpPr/>
          <p:nvPr>
            <p:custDataLst>
              <p:tags r:id="rId16"/>
            </p:custDataLst>
          </p:nvPr>
        </p:nvSpPr>
        <p:spPr>
          <a:xfrm>
            <a:off x="6942167" y="4532382"/>
            <a:ext cx="524734" cy="525373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254000" dist="114300" dir="4020000" sx="79000" sy="79000" algn="t" rotWithShape="0">
              <a:schemeClr val="accent2"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>
                    <a:lumMod val="100000"/>
                  </a:schemeClr>
                </a:solidFill>
              </a:rPr>
              <a:t>5</a:t>
            </a:r>
            <a:endParaRPr lang="en-US" altLang="zh-CN" sz="2000" b="1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28" name="圆角矩形 23"/>
          <p:cNvSpPr/>
          <p:nvPr>
            <p:custDataLst>
              <p:tags r:id="rId17"/>
            </p:custDataLst>
          </p:nvPr>
        </p:nvSpPr>
        <p:spPr>
          <a:xfrm>
            <a:off x="8358694" y="4052971"/>
            <a:ext cx="851576" cy="857960"/>
          </a:xfrm>
          <a:prstGeom prst="roundRect">
            <a:avLst>
              <a:gd name="adj" fmla="val 8303"/>
            </a:avLst>
          </a:prstGeom>
          <a:solidFill>
            <a:schemeClr val="accent4"/>
          </a:solidFill>
          <a:ln>
            <a:noFill/>
          </a:ln>
          <a:effectLst>
            <a:outerShdw blurRad="114300" dist="25400" dir="18000000" rotWithShape="0">
              <a:schemeClr val="accent4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圆角矩形 24"/>
          <p:cNvSpPr/>
          <p:nvPr>
            <p:custDataLst>
              <p:tags r:id="rId18"/>
            </p:custDataLst>
          </p:nvPr>
        </p:nvSpPr>
        <p:spPr>
          <a:xfrm>
            <a:off x="8182506" y="4217669"/>
            <a:ext cx="3395452" cy="1917642"/>
          </a:xfrm>
          <a:prstGeom prst="roundRect">
            <a:avLst>
              <a:gd name="adj" fmla="val 8303"/>
            </a:avLst>
          </a:prstGeom>
          <a:solidFill>
            <a:schemeClr val="bg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椭圆 30"/>
          <p:cNvSpPr/>
          <p:nvPr>
            <p:custDataLst>
              <p:tags r:id="rId19"/>
            </p:custDataLst>
          </p:nvPr>
        </p:nvSpPr>
        <p:spPr>
          <a:xfrm>
            <a:off x="10729574" y="4532382"/>
            <a:ext cx="524734" cy="525373"/>
          </a:xfrm>
          <a:prstGeom prst="ellipse">
            <a:avLst/>
          </a:prstGeom>
          <a:solidFill>
            <a:schemeClr val="accent4"/>
          </a:solidFill>
          <a:ln>
            <a:noFill/>
          </a:ln>
          <a:effectLst>
            <a:outerShdw blurRad="254000" dist="114300" dir="4020000" sx="79000" sy="79000" algn="t" rotWithShape="0">
              <a:schemeClr val="accent4"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>
                    <a:lumMod val="100000"/>
                  </a:schemeClr>
                </a:solidFill>
              </a:rPr>
              <a:t>6</a:t>
            </a:r>
            <a:endParaRPr lang="en-US" altLang="zh-CN" sz="2000" b="1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4" name="文本框 3"/>
          <p:cNvSpPr txBox="1"/>
          <p:nvPr>
            <p:custDataLst>
              <p:tags r:id="rId20"/>
            </p:custDataLst>
          </p:nvPr>
        </p:nvSpPr>
        <p:spPr>
          <a:xfrm>
            <a:off x="787072" y="1657834"/>
            <a:ext cx="2367688" cy="148802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spc="150">
                <a:uFillTx/>
                <a:latin typeface="Arial" pitchFamily="34" charset="0"/>
                <a:ea typeface="微软雅黑"/>
                <a:sym typeface="+mn-ea"/>
              </a:rPr>
              <a:t>血常规检查：白细胞计数、中性粒细胞百分比等</a:t>
            </a:r>
            <a:endParaRPr lang="zh-CN" altLang="en-US" sz="2000" spc="150">
              <a:uFillTx/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21"/>
            </p:custDataLst>
          </p:nvPr>
        </p:nvSpPr>
        <p:spPr>
          <a:xfrm>
            <a:off x="4592991" y="1657834"/>
            <a:ext cx="2367688" cy="148802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spc="150">
                <a:uFillTx/>
                <a:latin typeface="Arial" pitchFamily="34" charset="0"/>
                <a:ea typeface="微软雅黑"/>
                <a:sym typeface="+mn-ea"/>
              </a:rPr>
              <a:t>生化检查：血糖、电解质、肝肾功能等</a:t>
            </a:r>
            <a:endParaRPr lang="zh-CN" altLang="en-US" sz="2000" spc="150">
              <a:uFillTx/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22"/>
            </p:custDataLst>
          </p:nvPr>
        </p:nvSpPr>
        <p:spPr>
          <a:xfrm>
            <a:off x="8360609" y="1657834"/>
            <a:ext cx="2367688" cy="1488024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spc="150">
                <a:uFillTx/>
                <a:latin typeface="Arial" pitchFamily="34" charset="0"/>
                <a:ea typeface="微软雅黑"/>
                <a:sym typeface="+mn-ea"/>
              </a:rPr>
              <a:t>影像学检查：X线片、CT、MRI等，了解骨折愈合情况</a:t>
            </a:r>
            <a:endParaRPr lang="zh-CN" altLang="en-US" sz="2000" spc="150">
              <a:uFillTx/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23"/>
            </p:custDataLst>
          </p:nvPr>
        </p:nvSpPr>
        <p:spPr>
          <a:xfrm>
            <a:off x="8360609" y="4356194"/>
            <a:ext cx="2367688" cy="148802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spc="150">
                <a:uFillTx/>
                <a:latin typeface="Arial" pitchFamily="34" charset="0"/>
                <a:ea typeface="微软雅黑"/>
                <a:sym typeface="+mn-ea"/>
              </a:rPr>
              <a:t>免疫学检查：了解免疫功能状态，指导免疫调节治疗</a:t>
            </a:r>
            <a:endParaRPr lang="zh-CN" altLang="en-US" sz="2000" spc="150">
              <a:uFillTx/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24"/>
            </p:custDataLst>
          </p:nvPr>
        </p:nvSpPr>
        <p:spPr>
          <a:xfrm>
            <a:off x="4592991" y="4356194"/>
            <a:ext cx="2367688" cy="148802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spc="150">
                <a:uFillTx/>
                <a:latin typeface="Arial" pitchFamily="34" charset="0"/>
                <a:ea typeface="微软雅黑"/>
                <a:sym typeface="+mn-ea"/>
              </a:rPr>
              <a:t>组织病理学检查：了解感染程度和组织损伤情况</a:t>
            </a:r>
            <a:endParaRPr lang="zh-CN" altLang="en-US" sz="2000" spc="150">
              <a:uFillTx/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25"/>
            </p:custDataLst>
          </p:nvPr>
        </p:nvSpPr>
        <p:spPr>
          <a:xfrm>
            <a:off x="784518" y="4356194"/>
            <a:ext cx="2367688" cy="148802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spc="150">
                <a:uFillTx/>
                <a:latin typeface="Arial" pitchFamily="34" charset="0"/>
                <a:ea typeface="微软雅黑"/>
                <a:sym typeface="+mn-ea"/>
              </a:rPr>
              <a:t>细菌培养：了解感染细菌种类，指导抗生素选择</a:t>
            </a:r>
            <a:endParaRPr lang="zh-CN" altLang="en-US" sz="2000" spc="150">
              <a:uFillTx/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诊断及治疗方案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330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871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5609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诊断：下颌骨内固定物植入后感染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437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2977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治疗方案：抗生素治疗，必要时进行手术清创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543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084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预防措施：保持口腔卫生，避免感染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650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190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预后：根据感染程度和治疗方案，预后情况有所不同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11280" name="Freeform 16"/>
          <p:cNvSpPr/>
          <p:nvPr>
            <p:custDataLst>
              <p:tags r:id="rId2"/>
            </p:custDataLst>
          </p:nvPr>
        </p:nvSpPr>
        <p:spPr bwMode="auto">
          <a:xfrm>
            <a:off x="608330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1276" name="Freeform 12"/>
          <p:cNvSpPr/>
          <p:nvPr>
            <p:custDataLst>
              <p:tags r:id="rId3"/>
            </p:custDataLst>
          </p:nvPr>
        </p:nvSpPr>
        <p:spPr bwMode="auto">
          <a:xfrm>
            <a:off x="608330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34925" cap="rnd">
            <a:solidFill>
              <a:schemeClr val="accent1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4"/>
            </p:custDataLst>
          </p:nvPr>
        </p:nvSpPr>
        <p:spPr>
          <a:xfrm>
            <a:off x="1007511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01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29" name="Freeform 16"/>
          <p:cNvSpPr/>
          <p:nvPr>
            <p:custDataLst>
              <p:tags r:id="rId5"/>
            </p:custDataLst>
          </p:nvPr>
        </p:nvSpPr>
        <p:spPr bwMode="auto">
          <a:xfrm>
            <a:off x="3503246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2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1" name="Freeform 12"/>
          <p:cNvSpPr/>
          <p:nvPr>
            <p:custDataLst>
              <p:tags r:id="rId6"/>
            </p:custDataLst>
          </p:nvPr>
        </p:nvSpPr>
        <p:spPr bwMode="auto">
          <a:xfrm>
            <a:off x="3503246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34925" cap="rnd">
            <a:solidFill>
              <a:schemeClr val="accent2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4" name="文本框 33"/>
          <p:cNvSpPr txBox="1"/>
          <p:nvPr>
            <p:custDataLst>
              <p:tags r:id="rId7"/>
            </p:custDataLst>
          </p:nvPr>
        </p:nvSpPr>
        <p:spPr>
          <a:xfrm>
            <a:off x="3902427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02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38" name="Freeform 16"/>
          <p:cNvSpPr/>
          <p:nvPr>
            <p:custDataLst>
              <p:tags r:id="rId8"/>
            </p:custDataLst>
          </p:nvPr>
        </p:nvSpPr>
        <p:spPr bwMode="auto">
          <a:xfrm>
            <a:off x="6398842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9" name="Freeform 12"/>
          <p:cNvSpPr/>
          <p:nvPr>
            <p:custDataLst>
              <p:tags r:id="rId9"/>
            </p:custDataLst>
          </p:nvPr>
        </p:nvSpPr>
        <p:spPr bwMode="auto">
          <a:xfrm>
            <a:off x="6398842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34925" cap="rnd">
            <a:solidFill>
              <a:schemeClr val="accent3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2" name="文本框 41"/>
          <p:cNvSpPr txBox="1"/>
          <p:nvPr>
            <p:custDataLst>
              <p:tags r:id="rId10"/>
            </p:custDataLst>
          </p:nvPr>
        </p:nvSpPr>
        <p:spPr>
          <a:xfrm>
            <a:off x="6798023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03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44" name="Freeform 16"/>
          <p:cNvSpPr/>
          <p:nvPr>
            <p:custDataLst>
              <p:tags r:id="rId11"/>
            </p:custDataLst>
          </p:nvPr>
        </p:nvSpPr>
        <p:spPr bwMode="auto">
          <a:xfrm>
            <a:off x="9293757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4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5" name="Freeform 12"/>
          <p:cNvSpPr/>
          <p:nvPr>
            <p:custDataLst>
              <p:tags r:id="rId12"/>
            </p:custDataLst>
          </p:nvPr>
        </p:nvSpPr>
        <p:spPr bwMode="auto">
          <a:xfrm>
            <a:off x="9293757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34925" cap="rnd">
            <a:solidFill>
              <a:schemeClr val="accent4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8" name="文本框 47"/>
          <p:cNvSpPr txBox="1"/>
          <p:nvPr>
            <p:custDataLst>
              <p:tags r:id="rId13"/>
            </p:custDataLst>
          </p:nvPr>
        </p:nvSpPr>
        <p:spPr>
          <a:xfrm>
            <a:off x="9692939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04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4"/>
            </p:custDataLst>
          </p:nvPr>
        </p:nvSpPr>
        <p:spPr>
          <a:xfrm>
            <a:off x="766099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原因：下颌骨内固定物植入手术引起的疼痛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>
          <a:xfrm>
            <a:off x="3662374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程度：轻度至中度疼痛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6"/>
            </p:custDataLst>
          </p:nvPr>
        </p:nvSpPr>
        <p:spPr>
          <a:xfrm>
            <a:off x="6558650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持续时间：术后24小时内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7"/>
            </p:custDataLst>
          </p:nvPr>
        </p:nvSpPr>
        <p:spPr>
          <a:xfrm>
            <a:off x="9452206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影响：影响患者进食、说话和日常生活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https://d.book118.com/825140332000011113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1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4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1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12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i*1_2_2"/>
  <p:tag name="KSO_WM_UNIT_INDEX" val="1_2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2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4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2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12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2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4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2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126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27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4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2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12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i*1_5_2"/>
  <p:tag name="KSO_WM_UNIT_INDEX" val="1_5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3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4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3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132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4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1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1_4*l_h_i*1_3_1"/>
  <p:tag name="KSO_WM_UNIT_INDEX" val="1_3_1"/>
  <p:tag name="KSO_WM_UNIT_LAYERLEVEL" val="1_1_1"/>
  <p:tag name="KSO_WM_UNIT_SUBTYPE" val="d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HIGHLIGHT" val="0"/>
  <p:tag name="KSO_WM_UNIT_ID" val="diagram20231321_4*l_h_f*1_3_1"/>
  <p:tag name="KSO_WM_UNIT_INDEX" val="1_3_1"/>
  <p:tag name="KSO_WM_UNIT_LAYERLEVEL" val="1_1_1"/>
  <p:tag name="KSO_WM_UNIT_NOCLEAR" val="0"/>
  <p:tag name="KSO_WM_UNIT_PRESET_TEXT" val="单击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6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1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1_4*l_h_i*1_4_1"/>
  <p:tag name="KSO_WM_UNIT_INDEX" val="1_4_1"/>
  <p:tag name="KSO_WM_UNIT_LAYERLEVEL" val="1_1_1"/>
  <p:tag name="KSO_WM_UNIT_SUBTYPE" val="d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HIGHLIGHT" val="0"/>
  <p:tag name="KSO_WM_UNIT_ID" val="diagram20231321_4*l_h_f*1_4_1"/>
  <p:tag name="KSO_WM_UNIT_INDEX" val="1_4_1"/>
  <p:tag name="KSO_WM_UNIT_LAYERLEVEL" val="1_1_1"/>
  <p:tag name="KSO_WM_UNIT_NOCLEAR" val="0"/>
  <p:tag name="KSO_WM_UNIT_PRESET_TEXT" val="单击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1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1_4*l_h_i*1_1_1"/>
  <p:tag name="KSO_WM_UNIT_INDEX" val="1_1_1"/>
  <p:tag name="KSO_WM_UNIT_LAYERLEVEL" val="1_1_1"/>
  <p:tag name="KSO_WM_UNIT_SUBTYPE" val="d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HIGHLIGHT" val="0"/>
  <p:tag name="KSO_WM_UNIT_ID" val="diagram20231321_4*l_h_f*1_1_1"/>
  <p:tag name="KSO_WM_UNIT_INDEX" val="1_1_1"/>
  <p:tag name="KSO_WM_UNIT_LAYERLEVEL" val="1_1_1"/>
  <p:tag name="KSO_WM_UNIT_NOCLEAR" val="0"/>
  <p:tag name="KSO_WM_UNIT_PRESET_TEXT" val="单击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6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1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HIGHLIGHT" val="0"/>
  <p:tag name="KSO_WM_UNIT_ID" val="diagram20231321_4*l_h_f*1_2_1"/>
  <p:tag name="KSO_WM_UNIT_INDEX" val="1_2_1"/>
  <p:tag name="KSO_WM_UNIT_LAYERLEVEL" val="1_1_1"/>
  <p:tag name="KSO_WM_UNIT_NOCLEAR" val="0"/>
  <p:tag name="KSO_WM_UNIT_PRESET_TEXT" val="单击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6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1_4*l_h_i*1_2_1"/>
  <p:tag name="KSO_WM_UNIT_INDEX" val="1_2_1"/>
  <p:tag name="KSO_WM_UNIT_LAYERLEVEL" val="1_1_1"/>
  <p:tag name="KSO_WM_UNIT_SUBTYPE" val="d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1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1_4*l_h_i*1_5_1"/>
  <p:tag name="KSO_WM_UNIT_INDEX" val="1_5_1"/>
  <p:tag name="KSO_WM_UNIT_LAYERLEVEL" val="1_1_1"/>
  <p:tag name="KSO_WM_UNIT_SUBTYPE" val="d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HIGHLIGHT" val="0"/>
  <p:tag name="KSO_WM_UNIT_ID" val="diagram20231321_4*l_h_f*1_5_1"/>
  <p:tag name="KSO_WM_UNIT_INDEX" val="1_5_1"/>
  <p:tag name="KSO_WM_UNIT_LAYERLEVEL" val="1_1_1"/>
  <p:tag name="KSO_WM_UNIT_NOCLEAR" val="0"/>
  <p:tag name="KSO_WM_UNIT_PRESET_TEXT" val="单击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2_5*l_h_i*1_1_3"/>
  <p:tag name="KSO_WM_UNIT_INDEX" val="1_1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2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2_5*l_h_i*1_1_1"/>
  <p:tag name="KSO_WM_UNIT_INDEX" val="1_1_1"/>
  <p:tag name="KSO_WM_UNIT_LAYERLEVEL" val="1_1_1"/>
  <p:tag name="KSO_WM_UNIT_SHADOW_SCHEMECOLOR_INDEX" val="9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2_5*l_h_i*1_2_3"/>
  <p:tag name="KSO_WM_UNIT_INDEX" val="1_2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2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2_5*l_h_i*1_2_1"/>
  <p:tag name="KSO_WM_UNIT_INDEX" val="1_2_1"/>
  <p:tag name="KSO_WM_UNIT_LAYERLEVEL" val="1_1_1"/>
  <p:tag name="KSO_WM_UNIT_SHADOW_SCHEMECOLOR_INDEX" val="7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2_5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2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2_5*l_h_i*1_3_1"/>
  <p:tag name="KSO_WM_UNIT_INDEX" val="1_3_1"/>
  <p:tag name="KSO_WM_UNIT_LAYERLEVEL" val="1_1_1"/>
  <p:tag name="KSO_WM_UNIT_SHADOW_SCHEMECOLOR_INDEX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2_5*l_h_i*1_4_3"/>
  <p:tag name="KSO_WM_UNIT_INDEX" val="1_4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2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2_5*l_h_i*1_4_1"/>
  <p:tag name="KSO_WM_UNIT_INDEX" val="1_4_1"/>
  <p:tag name="KSO_WM_UNIT_LAYERLEVEL" val="1_1_1"/>
  <p:tag name="KSO_WM_UNIT_SHADOW_SCHEMECOLOR_INDEX" val="10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72_5*l_h_i*1_5_3"/>
  <p:tag name="KSO_WM_UNIT_INDEX" val="1_5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2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72_5*l_h_i*1_5_1"/>
  <p:tag name="KSO_WM_UNIT_INDEX" val="1_5_1"/>
  <p:tag name="KSO_WM_UNIT_LAYERLEVEL" val="1_1_1"/>
  <p:tag name="KSO_WM_UNIT_SHADOW_SCHEMECOLOR_INDEX" val="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72_5*l_h_i*1_6_3"/>
  <p:tag name="KSO_WM_UNIT_INDEX" val="1_6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2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72_5*l_h_i*1_6_1"/>
  <p:tag name="KSO_WM_UNIT_INDEX" val="1_6_1"/>
  <p:tag name="KSO_WM_UNIT_LAYERLEVEL" val="1_1_1"/>
  <p:tag name="KSO_WM_UNIT_SHADOW_SCHEMECOLOR_INDEX" val="8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HIGHLIGHT" val="0"/>
  <p:tag name="KSO_WM_UNIT_ID" val="diagram20231372_5*l_h_f*1_1_1"/>
  <p:tag name="KSO_WM_UNIT_INDEX" val="1_1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HIGHLIGHT" val="0"/>
  <p:tag name="KSO_WM_UNIT_ID" val="diagram20231372_5*l_h_f*1_2_1"/>
  <p:tag name="KSO_WM_UNIT_INDEX" val="1_2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HIGHLIGHT" val="0"/>
  <p:tag name="KSO_WM_UNIT_ID" val="diagram20231372_5*l_h_f*1_3_1"/>
  <p:tag name="KSO_WM_UNIT_INDEX" val="1_3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HIGHLIGHT" val="0"/>
  <p:tag name="KSO_WM_UNIT_ID" val="diagram20231372_5*l_h_f*1_6_1"/>
  <p:tag name="KSO_WM_UNIT_INDEX" val="1_6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HIGHLIGHT" val="0"/>
  <p:tag name="KSO_WM_UNIT_ID" val="diagram20231372_5*l_h_f*1_5_1"/>
  <p:tag name="KSO_WM_UNIT_INDEX" val="1_5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460629921259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HIGHLIGHT" val="0"/>
  <p:tag name="KSO_WM_UNIT_ID" val="diagram20231372_5*l_h_f*1_4_1"/>
  <p:tag name="KSO_WM_UNIT_INDEX" val="1_4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4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17_3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17_3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17_3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8"/>
</p:tagLst>
</file>

<file path=ppt/tags/tag2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8"/>
</p:tagLst>
</file>

<file path=ppt/tags/tag281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Light</vt:lpstr>
      <vt:lpstr>Wingdings</vt:lpstr>
      <vt:lpstr>Calibri Light</vt:lpstr>
      <vt:lpstr>微软雅黑</vt:lpstr>
      <vt:lpstr>Office Theme</vt:lpstr>
      <vt:lpstr>下颌骨内固定物植入感染查房</vt:lpstr>
      <vt:lpstr>目录</vt:lpstr>
      <vt:lpstr>下颌骨内固定物植入感染的相关知识</vt:lpstr>
      <vt:lpstr>疾病定义和分类</vt:lpstr>
      <vt:lpstr>病因和发病机制</vt:lpstr>
      <vt:lpstr>诊断标准</vt:lpstr>
      <vt:lpstr>治疗方法及原则</vt:lpstr>
      <vt:lpstr>病例汇报</vt:lpstr>
      <vt:lpstr>患者基本信息</vt:lpstr>
      <vt:lpstr>病史及病情变化</vt:lpstr>
      <vt:lpstr>实验室及影像学检查</vt:lpstr>
      <vt:lpstr>诊断及治疗方案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2024-09-19T14:26:50.572</cp:lastPrinted>
  <dcterms:created xsi:type="dcterms:W3CDTF">2024-09-19T06:26:50Z</dcterms:created>
  <dcterms:modified xsi:type="dcterms:W3CDTF">2024-09-19T06:26:53Z</dcterms:modified>
</cp:coreProperties>
</file>