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4F5A0F-2289-4AFD-A579-516486C04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2E7DA6-678D-444B-96C8-365C962F0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261C03-910F-4CF7-99F1-CF35A0DB9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417AB6-373E-4C6E-B574-04F107CD7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6DA457-0ED0-4E1F-B5AC-166EB5BA2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6F1754-84D8-451E-9ACE-89C5EBD81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E86EA4-F907-4596-A85C-605983EEC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3A020E-774E-4F75-981B-0363A5E1BF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5DE6E1-F136-45B5-918A-FA34C4795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09F122-768D-40CA-A4C4-4E05B8A09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55AF43-A929-4081-8D34-0E716C897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20124101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851005" y="1505033"/>
            <a:ext cx="6403477" cy="1549400"/>
          </a:xfrm>
          <a:prstGeom prst="rect">
            <a:avLst/>
          </a:prstGeom>
          <a:solidFill>
            <a:srgbClr val="FFFFFF">
              <a:alpha val="6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6139" y="831933"/>
            <a:ext cx="342900" cy="6731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06139" y="752867"/>
            <a:ext cx="2628900" cy="330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5400000">
            <a:off x="7538039" y="2035567"/>
            <a:ext cx="2893483" cy="328083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flipV="1">
            <a:off x="6306139" y="3054433"/>
            <a:ext cx="342900" cy="457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flipV="1">
            <a:off x="6306139" y="3316149"/>
            <a:ext cx="2628900" cy="330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077800" y="6066367"/>
            <a:ext cx="995680" cy="33718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8900000">
            <a:off x="9348575" y="853255"/>
            <a:ext cx="484717" cy="484716"/>
          </a:xfrm>
          <a:custGeom>
            <a:rect l="l" t="t" r="r" b="b"/>
            <a:pathLst>
              <a:path w="2504" h="2504">
                <a:moveTo>
                  <a:pt x="2199" y="0"/>
                </a:moveTo>
                <a:lnTo>
                  <a:pt x="2504" y="0"/>
                </a:lnTo>
                <a:lnTo>
                  <a:pt x="2504" y="2504"/>
                </a:lnTo>
                <a:lnTo>
                  <a:pt x="0" y="2504"/>
                </a:lnTo>
                <a:lnTo>
                  <a:pt x="0" y="2199"/>
                </a:lnTo>
                <a:lnTo>
                  <a:pt x="1970" y="2199"/>
                </a:lnTo>
                <a:lnTo>
                  <a:pt x="87" y="315"/>
                </a:lnTo>
                <a:lnTo>
                  <a:pt x="303" y="99"/>
                </a:lnTo>
                <a:lnTo>
                  <a:pt x="2199" y="1996"/>
                </a:lnTo>
                <a:lnTo>
                  <a:pt x="2199" y="0"/>
                </a:lnTo>
                <a:close/>
              </a:path>
            </a:pathLst>
          </a:custGeom>
          <a:solidFill>
            <a:srgbClr val="77777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298645" y="5433981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282828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98645" y="5901249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282828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195475" y="1574610"/>
            <a:ext cx="5714538" cy="1410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26262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电影行业基础知识培训课件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011592" y="5578629"/>
            <a:ext cx="228600" cy="228600"/>
          </a:xfrm>
          <a:prstGeom prst="rect">
            <a:avLst/>
          </a:prstGeom>
          <a:solidFill>
            <a:srgbClr val="42424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011592" y="6066367"/>
            <a:ext cx="228600" cy="228600"/>
          </a:xfrm>
          <a:prstGeom prst="rect">
            <a:avLst/>
          </a:prstGeom>
          <a:solidFill>
            <a:srgbClr val="42424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485781" y="0"/>
            <a:ext cx="12192000" cy="6855462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4813900" y="0"/>
            <a:ext cx="7378100" cy="6858000"/>
          </a:xfrm>
          <a:custGeom>
            <a:rect l="l" t="t" r="r" b="b"/>
            <a:pathLst>
              <a:path w="4663122" h="5152502">
                <a:moveTo>
                  <a:pt x="0" y="10050"/>
                </a:moveTo>
                <a:lnTo>
                  <a:pt x="4663122" y="0"/>
                </a:lnTo>
                <a:lnTo>
                  <a:pt x="4663122" y="5142453"/>
                </a:lnTo>
                <a:lnTo>
                  <a:pt x="1002507" y="5152502"/>
                </a:lnTo>
                <a:lnTo>
                  <a:pt x="0" y="10050"/>
                </a:lnTo>
                <a:close/>
              </a:path>
            </a:pathLst>
          </a:cu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808145" y="810373"/>
            <a:ext cx="4824872" cy="496448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电影行业概述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电影制作基础知识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电影发行与放映基础知识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电影市场营销策略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电影法规与政策解读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电影行业未来展望与趋势预测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-334293" y="2409137"/>
            <a:ext cx="4128953" cy="16630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6" name="AutoShape 6"/>
          <p:cNvSpPr/>
          <p:nvPr/>
        </p:nvSpPr>
        <p:spPr>
          <a:xfrm>
            <a:off x="1558734" y="1924940"/>
            <a:ext cx="342900" cy="6731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558734" y="1845874"/>
            <a:ext cx="2628900" cy="330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2790634" y="3128574"/>
            <a:ext cx="2893483" cy="328083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flipV="1">
            <a:off x="1558734" y="4147440"/>
            <a:ext cx="342900" cy="457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flipV="1">
            <a:off x="1558734" y="4409156"/>
            <a:ext cx="2628900" cy="330200"/>
          </a:xfrm>
          <a:prstGeom prst="rect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336467" y="702733"/>
            <a:ext cx="5160433" cy="516043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450767" y="814917"/>
            <a:ext cx="4933951" cy="4936067"/>
          </a:xfrm>
          <a:prstGeom prst="ellipse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961210">
            <a:off x="1685467" y="3992033"/>
            <a:ext cx="1128184" cy="582084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2672594">
            <a:off x="2593518" y="4749800"/>
            <a:ext cx="1128183" cy="584200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429351" y="4995333"/>
            <a:ext cx="747183" cy="791633"/>
          </a:xfrm>
          <a:custGeom>
            <a:rect l="l" t="t" r="r" b="b"/>
            <a:pathLst>
              <a:path w="561473" h="593558">
                <a:moveTo>
                  <a:pt x="0" y="0"/>
                </a:moveTo>
                <a:lnTo>
                  <a:pt x="561473" y="272716"/>
                </a:lnTo>
                <a:lnTo>
                  <a:pt x="32084" y="593558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7718" y="4226984"/>
            <a:ext cx="448733" cy="406400"/>
          </a:xfrm>
          <a:custGeom>
            <a:rect l="l" t="t" r="r" b="b"/>
            <a:pathLst>
              <a:path w="336884" h="304800">
                <a:moveTo>
                  <a:pt x="0" y="0"/>
                </a:moveTo>
                <a:lnTo>
                  <a:pt x="80210" y="304800"/>
                </a:lnTo>
                <a:lnTo>
                  <a:pt x="336884" y="192505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83918" y="5723467"/>
            <a:ext cx="641349" cy="535517"/>
          </a:xfrm>
          <a:custGeom>
            <a:rect l="l" t="t" r="r" b="b"/>
            <a:pathLst>
              <a:path w="481263" h="401053">
                <a:moveTo>
                  <a:pt x="176463" y="96253"/>
                </a:moveTo>
                <a:lnTo>
                  <a:pt x="0" y="401053"/>
                </a:lnTo>
                <a:lnTo>
                  <a:pt x="481263" y="0"/>
                </a:lnTo>
                <a:lnTo>
                  <a:pt x="176463" y="96253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4178015">
            <a:off x="2999918" y="823383"/>
            <a:ext cx="535517" cy="641351"/>
          </a:xfrm>
          <a:custGeom>
            <a:rect l="l" t="t" r="r" b="b"/>
            <a:pathLst>
              <a:path w="401052" h="481263">
                <a:moveTo>
                  <a:pt x="0" y="0"/>
                </a:moveTo>
                <a:lnTo>
                  <a:pt x="401052" y="96253"/>
                </a:lnTo>
                <a:lnTo>
                  <a:pt x="16042" y="481263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195400" y="1079500"/>
            <a:ext cx="1155700" cy="770467"/>
          </a:xfrm>
          <a:custGeom>
            <a:rect l="l" t="t" r="r" b="b"/>
            <a:pathLst>
              <a:path w="866273" h="577516">
                <a:moveTo>
                  <a:pt x="0" y="64168"/>
                </a:moveTo>
                <a:lnTo>
                  <a:pt x="866273" y="0"/>
                </a:lnTo>
                <a:lnTo>
                  <a:pt x="401052" y="577516"/>
                </a:lnTo>
                <a:lnTo>
                  <a:pt x="0" y="64168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03351" y="2319867"/>
            <a:ext cx="491067" cy="469900"/>
          </a:xfrm>
          <a:custGeom>
            <a:rect l="l" t="t" r="r" b="b"/>
            <a:pathLst>
              <a:path w="368969" h="352927">
                <a:moveTo>
                  <a:pt x="0" y="0"/>
                </a:moveTo>
                <a:lnTo>
                  <a:pt x="368969" y="48127"/>
                </a:lnTo>
                <a:lnTo>
                  <a:pt x="112295" y="352927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746667" y="3048000"/>
            <a:ext cx="1005417" cy="768351"/>
          </a:xfrm>
          <a:custGeom>
            <a:rect l="l" t="t" r="r" b="b"/>
            <a:pathLst>
              <a:path w="753979" h="577515">
                <a:moveTo>
                  <a:pt x="0" y="0"/>
                </a:moveTo>
                <a:lnTo>
                  <a:pt x="48126" y="577515"/>
                </a:lnTo>
                <a:lnTo>
                  <a:pt x="753979" y="513347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752084" y="3496733"/>
            <a:ext cx="1454149" cy="749300"/>
          </a:xfrm>
          <a:custGeom>
            <a:rect l="l" t="t" r="r" b="b"/>
            <a:pathLst>
              <a:path w="1090863" h="561474">
                <a:moveTo>
                  <a:pt x="433136" y="0"/>
                </a:moveTo>
                <a:lnTo>
                  <a:pt x="0" y="561474"/>
                </a:lnTo>
                <a:lnTo>
                  <a:pt x="1090863" y="256674"/>
                </a:lnTo>
                <a:lnTo>
                  <a:pt x="481263" y="16042"/>
                </a:lnTo>
                <a:lnTo>
                  <a:pt x="433136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297934" y="5293784"/>
            <a:ext cx="918633" cy="1111249"/>
          </a:xfrm>
          <a:custGeom>
            <a:rect l="l" t="t" r="r" b="b"/>
            <a:pathLst>
              <a:path w="689811" h="834190">
                <a:moveTo>
                  <a:pt x="0" y="304800"/>
                </a:moveTo>
                <a:lnTo>
                  <a:pt x="545432" y="0"/>
                </a:lnTo>
                <a:lnTo>
                  <a:pt x="689811" y="834190"/>
                </a:lnTo>
                <a:lnTo>
                  <a:pt x="0" y="30480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3844097" y="1407316"/>
            <a:ext cx="4145173" cy="153028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59305" y="3048000"/>
            <a:ext cx="4314756" cy="17819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电影行业概述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881" r="348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292" r="342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电影行业是以电影制作为核心，涵盖发行、放映及相关产业链条的综合性文化产业。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创意性强，技术依赖度高，市场导向明显，产业链条完整。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电影行业定义与特点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以无声电影和黑白电影为主，制作技术和市场尚未成熟。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196" b="119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彩色电影和有声电影的出现，推动了电影行业的快速发展。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数字化技术的应用，使电影制作更加高效和多样化，市场也更加细分化。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电影行业发展历程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688" r="568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全球电影市场规模持续扩大，中国电影市场成为全球最大票房市场之一。数字化、网络化趋势明显，观众需求日益多样化。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未来电影行业将继续向数字化、智能化方向发展，虚拟现实、增强现实等新技术将广泛应用于电影制作和放映环节。同时，电影行业也将更加注重环保和可持续发展，推动绿色电影产业的发展。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电影行业现状及趋势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336467" y="702733"/>
            <a:ext cx="5160433" cy="516043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450767" y="814917"/>
            <a:ext cx="4933951" cy="4936067"/>
          </a:xfrm>
          <a:prstGeom prst="ellipse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961210">
            <a:off x="1685467" y="3992033"/>
            <a:ext cx="1128184" cy="582084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2672594">
            <a:off x="2593518" y="4749800"/>
            <a:ext cx="1128183" cy="584200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429351" y="4995333"/>
            <a:ext cx="747183" cy="791633"/>
          </a:xfrm>
          <a:custGeom>
            <a:rect l="l" t="t" r="r" b="b"/>
            <a:pathLst>
              <a:path w="561473" h="593558">
                <a:moveTo>
                  <a:pt x="0" y="0"/>
                </a:moveTo>
                <a:lnTo>
                  <a:pt x="561473" y="272716"/>
                </a:lnTo>
                <a:lnTo>
                  <a:pt x="32084" y="593558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7718" y="4226984"/>
            <a:ext cx="448733" cy="406400"/>
          </a:xfrm>
          <a:custGeom>
            <a:rect l="l" t="t" r="r" b="b"/>
            <a:pathLst>
              <a:path w="336884" h="304800">
                <a:moveTo>
                  <a:pt x="0" y="0"/>
                </a:moveTo>
                <a:lnTo>
                  <a:pt x="80210" y="304800"/>
                </a:lnTo>
                <a:lnTo>
                  <a:pt x="336884" y="192505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83918" y="5723467"/>
            <a:ext cx="641349" cy="535517"/>
          </a:xfrm>
          <a:custGeom>
            <a:rect l="l" t="t" r="r" b="b"/>
            <a:pathLst>
              <a:path w="481263" h="401053">
                <a:moveTo>
                  <a:pt x="176463" y="96253"/>
                </a:moveTo>
                <a:lnTo>
                  <a:pt x="0" y="401053"/>
                </a:lnTo>
                <a:lnTo>
                  <a:pt x="481263" y="0"/>
                </a:lnTo>
                <a:lnTo>
                  <a:pt x="176463" y="96253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4178015">
            <a:off x="2999918" y="823383"/>
            <a:ext cx="535517" cy="641351"/>
          </a:xfrm>
          <a:custGeom>
            <a:rect l="l" t="t" r="r" b="b"/>
            <a:pathLst>
              <a:path w="401052" h="481263">
                <a:moveTo>
                  <a:pt x="0" y="0"/>
                </a:moveTo>
                <a:lnTo>
                  <a:pt x="401052" y="96253"/>
                </a:lnTo>
                <a:lnTo>
                  <a:pt x="16042" y="481263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195400" y="1079500"/>
            <a:ext cx="1155700" cy="770467"/>
          </a:xfrm>
          <a:custGeom>
            <a:rect l="l" t="t" r="r" b="b"/>
            <a:pathLst>
              <a:path w="866273" h="577516">
                <a:moveTo>
                  <a:pt x="0" y="64168"/>
                </a:moveTo>
                <a:lnTo>
                  <a:pt x="866273" y="0"/>
                </a:lnTo>
                <a:lnTo>
                  <a:pt x="401052" y="577516"/>
                </a:lnTo>
                <a:lnTo>
                  <a:pt x="0" y="64168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03351" y="2319867"/>
            <a:ext cx="491067" cy="469900"/>
          </a:xfrm>
          <a:custGeom>
            <a:rect l="l" t="t" r="r" b="b"/>
            <a:pathLst>
              <a:path w="368969" h="352927">
                <a:moveTo>
                  <a:pt x="0" y="0"/>
                </a:moveTo>
                <a:lnTo>
                  <a:pt x="368969" y="48127"/>
                </a:lnTo>
                <a:lnTo>
                  <a:pt x="112295" y="352927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746667" y="3048000"/>
            <a:ext cx="1005417" cy="768351"/>
          </a:xfrm>
          <a:custGeom>
            <a:rect l="l" t="t" r="r" b="b"/>
            <a:pathLst>
              <a:path w="753979" h="577515">
                <a:moveTo>
                  <a:pt x="0" y="0"/>
                </a:moveTo>
                <a:lnTo>
                  <a:pt x="48126" y="577515"/>
                </a:lnTo>
                <a:lnTo>
                  <a:pt x="753979" y="513347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752084" y="3496733"/>
            <a:ext cx="1454149" cy="749300"/>
          </a:xfrm>
          <a:custGeom>
            <a:rect l="l" t="t" r="r" b="b"/>
            <a:pathLst>
              <a:path w="1090863" h="561474">
                <a:moveTo>
                  <a:pt x="433136" y="0"/>
                </a:moveTo>
                <a:lnTo>
                  <a:pt x="0" y="561474"/>
                </a:lnTo>
                <a:lnTo>
                  <a:pt x="1090863" y="256674"/>
                </a:lnTo>
                <a:lnTo>
                  <a:pt x="481263" y="16042"/>
                </a:lnTo>
                <a:lnTo>
                  <a:pt x="433136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297934" y="5293784"/>
            <a:ext cx="918633" cy="1111249"/>
          </a:xfrm>
          <a:custGeom>
            <a:rect l="l" t="t" r="r" b="b"/>
            <a:pathLst>
              <a:path w="689811" h="834190">
                <a:moveTo>
                  <a:pt x="0" y="304800"/>
                </a:moveTo>
                <a:lnTo>
                  <a:pt x="545432" y="0"/>
                </a:lnTo>
                <a:lnTo>
                  <a:pt x="689811" y="834190"/>
                </a:lnTo>
                <a:lnTo>
                  <a:pt x="0" y="30480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3844097" y="1407316"/>
            <a:ext cx="4145173" cy="153028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59305" y="3048000"/>
            <a:ext cx="4314756" cy="17819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电影制作基础知识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包括项目策划、资金筹集、剧本选择、导演及演员确定等。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前期筹备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分为预拍、实拍和补拍三个阶段，涉及场景布置、演员表演、摄影摄像等。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拍摄阶段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包括剪辑、特效制作、音效设计、配乐等，直至完成最终版本。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后期制作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电影制作流程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27" b="14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根据电影类型、题材和受众，进行原创剧本编写，注重情节、人物塑造和对话设计。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将已有文学作品、真实事件或历史人物等改编成电影剧本，需保持原著精髓并符合电影叙事要求。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剧本创作与改编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剧本改编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剧本创作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导演职责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负责电影整体构思和创作，指导演员表演，掌控拍摄进度和画面效果，确保电影质量。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演员职责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通过表演塑造角色形象，传达情感和思想，与导演和其他演员紧密合作，完成拍摄任务。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导演与演员职责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摄影技术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涉及摄影机操作、镜头运用、光线和色彩控制等，以捕捉最佳画面效果。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后期制作技术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包括数字剪辑、特效合成、色彩校正、音效处理等，以提升电影视听效果并满足导演创作意图。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摄影与后期制作技术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336467" y="702733"/>
            <a:ext cx="5160433" cy="5160433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450767" y="814917"/>
            <a:ext cx="4933951" cy="4936067"/>
          </a:xfrm>
          <a:prstGeom prst="ellipse">
            <a:avLst/>
          </a:prstGeom>
          <a:solidFill>
            <a:srgbClr val="37373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961210">
            <a:off x="1685467" y="3992033"/>
            <a:ext cx="1128184" cy="582084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2672594">
            <a:off x="2593518" y="4749800"/>
            <a:ext cx="1128183" cy="584200"/>
          </a:xfrm>
          <a:custGeom>
            <a:rect l="l" t="t" r="r" b="b"/>
            <a:pathLst>
              <a:path w="1667435" h="860611">
                <a:moveTo>
                  <a:pt x="0" y="0"/>
                </a:moveTo>
                <a:lnTo>
                  <a:pt x="1667435" y="0"/>
                </a:lnTo>
                <a:lnTo>
                  <a:pt x="739588" y="860611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429351" y="4995333"/>
            <a:ext cx="747183" cy="791633"/>
          </a:xfrm>
          <a:custGeom>
            <a:rect l="l" t="t" r="r" b="b"/>
            <a:pathLst>
              <a:path w="561473" h="593558">
                <a:moveTo>
                  <a:pt x="0" y="0"/>
                </a:moveTo>
                <a:lnTo>
                  <a:pt x="561473" y="272716"/>
                </a:lnTo>
                <a:lnTo>
                  <a:pt x="32084" y="593558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7718" y="4226984"/>
            <a:ext cx="448733" cy="406400"/>
          </a:xfrm>
          <a:custGeom>
            <a:rect l="l" t="t" r="r" b="b"/>
            <a:pathLst>
              <a:path w="336884" h="304800">
                <a:moveTo>
                  <a:pt x="0" y="0"/>
                </a:moveTo>
                <a:lnTo>
                  <a:pt x="80210" y="304800"/>
                </a:lnTo>
                <a:lnTo>
                  <a:pt x="336884" y="192505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83918" y="5723467"/>
            <a:ext cx="641349" cy="535517"/>
          </a:xfrm>
          <a:custGeom>
            <a:rect l="l" t="t" r="r" b="b"/>
            <a:pathLst>
              <a:path w="481263" h="401053">
                <a:moveTo>
                  <a:pt x="176463" y="96253"/>
                </a:moveTo>
                <a:lnTo>
                  <a:pt x="0" y="401053"/>
                </a:lnTo>
                <a:lnTo>
                  <a:pt x="481263" y="0"/>
                </a:lnTo>
                <a:lnTo>
                  <a:pt x="176463" y="96253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4178015">
            <a:off x="2999918" y="823383"/>
            <a:ext cx="535517" cy="641351"/>
          </a:xfrm>
          <a:custGeom>
            <a:rect l="l" t="t" r="r" b="b"/>
            <a:pathLst>
              <a:path w="401052" h="481263">
                <a:moveTo>
                  <a:pt x="0" y="0"/>
                </a:moveTo>
                <a:lnTo>
                  <a:pt x="401052" y="96253"/>
                </a:lnTo>
                <a:lnTo>
                  <a:pt x="16042" y="481263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195400" y="1079500"/>
            <a:ext cx="1155700" cy="770467"/>
          </a:xfrm>
          <a:custGeom>
            <a:rect l="l" t="t" r="r" b="b"/>
            <a:pathLst>
              <a:path w="866273" h="577516">
                <a:moveTo>
                  <a:pt x="0" y="64168"/>
                </a:moveTo>
                <a:lnTo>
                  <a:pt x="866273" y="0"/>
                </a:lnTo>
                <a:lnTo>
                  <a:pt x="401052" y="577516"/>
                </a:lnTo>
                <a:lnTo>
                  <a:pt x="0" y="64168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03351" y="2319867"/>
            <a:ext cx="491067" cy="469900"/>
          </a:xfrm>
          <a:custGeom>
            <a:rect l="l" t="t" r="r" b="b"/>
            <a:pathLst>
              <a:path w="368969" h="352927">
                <a:moveTo>
                  <a:pt x="0" y="0"/>
                </a:moveTo>
                <a:lnTo>
                  <a:pt x="368969" y="48127"/>
                </a:lnTo>
                <a:lnTo>
                  <a:pt x="112295" y="352927"/>
                </a:lnTo>
                <a:lnTo>
                  <a:pt x="0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746667" y="3048000"/>
            <a:ext cx="1005417" cy="768351"/>
          </a:xfrm>
          <a:custGeom>
            <a:rect l="l" t="t" r="r" b="b"/>
            <a:pathLst>
              <a:path w="753979" h="577515">
                <a:moveTo>
                  <a:pt x="0" y="0"/>
                </a:moveTo>
                <a:lnTo>
                  <a:pt x="48126" y="577515"/>
                </a:lnTo>
                <a:lnTo>
                  <a:pt x="753979" y="513347"/>
                </a:lnTo>
                <a:lnTo>
                  <a:pt x="0" y="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752084" y="3496733"/>
            <a:ext cx="1454149" cy="749300"/>
          </a:xfrm>
          <a:custGeom>
            <a:rect l="l" t="t" r="r" b="b"/>
            <a:pathLst>
              <a:path w="1090863" h="561474">
                <a:moveTo>
                  <a:pt x="433136" y="0"/>
                </a:moveTo>
                <a:lnTo>
                  <a:pt x="0" y="561474"/>
                </a:lnTo>
                <a:lnTo>
                  <a:pt x="1090863" y="256674"/>
                </a:lnTo>
                <a:lnTo>
                  <a:pt x="481263" y="16042"/>
                </a:lnTo>
                <a:lnTo>
                  <a:pt x="433136" y="0"/>
                </a:lnTo>
                <a:close/>
              </a:path>
            </a:pathLst>
          </a:custGeom>
          <a:solidFill>
            <a:srgbClr val="2F2F2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297934" y="5293784"/>
            <a:ext cx="918633" cy="1111249"/>
          </a:xfrm>
          <a:custGeom>
            <a:rect l="l" t="t" r="r" b="b"/>
            <a:pathLst>
              <a:path w="689811" h="834190">
                <a:moveTo>
                  <a:pt x="0" y="304800"/>
                </a:moveTo>
                <a:lnTo>
                  <a:pt x="545432" y="0"/>
                </a:lnTo>
                <a:lnTo>
                  <a:pt x="689811" y="834190"/>
                </a:lnTo>
                <a:lnTo>
                  <a:pt x="0" y="304800"/>
                </a:lnTo>
                <a:close/>
              </a:path>
            </a:pathLst>
          </a:custGeom>
          <a:solidFill>
            <a:srgbClr val="7D7D7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3844097" y="1407316"/>
            <a:ext cx="4145173" cy="153028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759305" y="3048000"/>
            <a:ext cx="4314756" cy="17819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电影发行与放映基础知识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电影发行渠道及策略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发行渠道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影院发行、电视发行、网络发行、海外发行等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发行策略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根据影片类型、目标受众、市场环境等因素制定不同的发行策略，如分区域发行、分时段发行、点映发行等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电影院线定义及分类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以影院为依托，以资本和供片为纽带，由一个电影发行主体和若干电影院组合形成，实行统一品牌、统一排片、统一经营、统一管理的发行放映机制；分为全国性院线和地方性院线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电影院线运营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院线公司通过供片、排片、营销等手段对旗下影院进行统一管理，实现规模化、集约化经营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电影院线管理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包括影院加盟管理、影院建设标准管理、影院排片管理、影院票房统计管理等方面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电影院线运营与管理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根据不同地区、不同影院、不同放映时段等因素制定不同的票价策略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电影票价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包括票房数据收集、整理、分析等方面，通常采用计算机系统进行自动化统计和分析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票房统计方法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电影票价及票房统计方法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网络平台发展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随着互联网技术的不断发展，网络平台逐渐成为电影发行和放映的重要渠道之一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网络平台对电影产业的影响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改变了传统电影发行和放映模式，为电影产业带来了新的机遇和挑战，如促进了电影宣传和推广的多样化、提高了电影票房的透明度等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网络平台对电影产业影响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https://d.book118.com/825201241010011104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373737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2024-09-13T16:38:17.659</cp:lastPrinted>
  <dcterms:created xsi:type="dcterms:W3CDTF">2024-09-13T08:38:17Z</dcterms:created>
  <dcterms:modified xsi:type="dcterms:W3CDTF">2024-09-13T08:38:19Z</dcterms:modified>
</cp:coreProperties>
</file>