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32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tags" Target="../tags/tag51.xml" /><Relationship Id="rId2" Type="http://schemas.openxmlformats.org/officeDocument/2006/relationships/tags" Target="../tags/tag36.xml" /><Relationship Id="rId20" Type="http://schemas.openxmlformats.org/officeDocument/2006/relationships/tags" Target="../tags/tag52.xml" /><Relationship Id="rId21" Type="http://schemas.openxmlformats.org/officeDocument/2006/relationships/tags" Target="../tags/tag53.xml" /><Relationship Id="rId22" Type="http://schemas.openxmlformats.org/officeDocument/2006/relationships/tags" Target="../tags/tag54.xml" /><Relationship Id="rId23" Type="http://schemas.openxmlformats.org/officeDocument/2006/relationships/tags" Target="../tags/tag55.xml" /><Relationship Id="rId24" Type="http://schemas.openxmlformats.org/officeDocument/2006/relationships/tags" Target="../tags/tag56.xml" /><Relationship Id="rId25" Type="http://schemas.openxmlformats.org/officeDocument/2006/relationships/tags" Target="../tags/tag57.xml" /><Relationship Id="rId26" Type="http://schemas.openxmlformats.org/officeDocument/2006/relationships/tags" Target="../tags/tag58.xml" /><Relationship Id="rId27" Type="http://schemas.openxmlformats.org/officeDocument/2006/relationships/tags" Target="../tags/tag59.xml" /><Relationship Id="rId28" Type="http://schemas.openxmlformats.org/officeDocument/2006/relationships/tags" Target="../tags/tag60.xml" /><Relationship Id="rId29" Type="http://schemas.openxmlformats.org/officeDocument/2006/relationships/tags" Target="../tags/tag61.xml" /><Relationship Id="rId3" Type="http://schemas.openxmlformats.org/officeDocument/2006/relationships/image" Target="../media/image1.png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image" Target="../media/image4.svg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62.xml" /><Relationship Id="rId4" Type="http://schemas.openxmlformats.org/officeDocument/2006/relationships/image" Target="../media/image5.png" /><Relationship Id="rId5" Type="http://schemas.openxmlformats.org/officeDocument/2006/relationships/image" Target="../media/image6.sv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image" Target="../media/image2.svg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F2633-0807-4525-A9B8-DFF742AC9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D72B5-3DD4-431F-A456-120872BB5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D5683-7879-46CF-8EFA-5C88FD6BC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32512-0E6E-4A2D-B756-14D6B6F5B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67224E-893C-4BC1-891A-89AB20FA5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EB56C6-2E54-4B30-9B17-0932A0ED2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436351-103A-4193-AF73-F17FC63F8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EE5A8-7381-49D3-B6B5-198FDAA9A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82D8A-F4F4-4BA6-910B-07BF80714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6ACF1-6AFC-4CD5-A5A3-32029EF10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1DCA2-7A80-4AED-9B35-D00E38DD6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8" descr="波浪3资源 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0" y="1166495"/>
            <a:ext cx="5691505" cy="5691505"/>
          </a:xfrm>
          <a:prstGeom prst="rect">
            <a:avLst/>
          </a:prstGeom>
        </p:spPr>
      </p:pic>
      <p:grpSp>
        <p:nvGrpSpPr>
          <p:cNvPr id="6" name="组合 5"/>
          <p:cNvGrpSpPr/>
          <p:nvPr userDrawn="1">
            <p:custDataLst>
              <p:tags r:id="rId6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5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6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2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3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5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7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8143875" y="0"/>
            <a:ext cx="4048125" cy="4048125"/>
          </a:xfrm>
          <a:prstGeom prst="rect">
            <a:avLst/>
          </a:prstGeom>
        </p:spPr>
      </p:pic>
      <p:pic>
        <p:nvPicPr>
          <p:cNvPr id="9" name="图片 4" descr="波浪3资源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0" y="1972310"/>
            <a:ext cx="4885690" cy="4885690"/>
          </a:xfrm>
          <a:prstGeom prst="rect">
            <a:avLst/>
          </a:prstGeom>
        </p:spPr>
      </p:pic>
      <p:sp>
        <p:nvSpPr>
          <p:cNvPr id="11" name="椭圆 10"/>
          <p:cNvSpPr/>
          <p:nvPr userDrawn="1">
            <p:custDataLst>
              <p:tags r:id="rId7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8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9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10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11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12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13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14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15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6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8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23" name="椭圆 22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11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12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3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4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6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7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8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4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22" Type="http://schemas.openxmlformats.org/officeDocument/2006/relationships/tags" Target="../tags/tag224.xml" /><Relationship Id="rId23" Type="http://schemas.openxmlformats.org/officeDocument/2006/relationships/tags" Target="../tags/tag225.xml" /><Relationship Id="rId24" Type="http://schemas.openxmlformats.org/officeDocument/2006/relationships/tags" Target="../tags/tag226.xml" /><Relationship Id="rId25" Type="http://schemas.openxmlformats.org/officeDocument/2006/relationships/tags" Target="../tags/tag227.xml" /><Relationship Id="rId26" Type="http://schemas.openxmlformats.org/officeDocument/2006/relationships/tags" Target="../tags/tag228.xml" /><Relationship Id="rId27" Type="http://schemas.openxmlformats.org/officeDocument/2006/relationships/tags" Target="../tags/tag229.xml" /><Relationship Id="rId28" Type="http://schemas.openxmlformats.org/officeDocument/2006/relationships/tags" Target="../tags/tag230.xml" /><Relationship Id="rId29" Type="http://schemas.openxmlformats.org/officeDocument/2006/relationships/tags" Target="../tags/tag231.xml" /><Relationship Id="rId3" Type="http://schemas.openxmlformats.org/officeDocument/2006/relationships/tags" Target="../tags/tag205.xml" /><Relationship Id="rId30" Type="http://schemas.openxmlformats.org/officeDocument/2006/relationships/tags" Target="../tags/tag232.xml" /><Relationship Id="rId31" Type="http://schemas.openxmlformats.org/officeDocument/2006/relationships/tags" Target="../tags/tag233.xml" /><Relationship Id="rId32" Type="http://schemas.openxmlformats.org/officeDocument/2006/relationships/tags" Target="../tags/tag234.xml" /><Relationship Id="rId33" Type="http://schemas.openxmlformats.org/officeDocument/2006/relationships/tags" Target="../tags/tag235.xml" /><Relationship Id="rId34" Type="http://schemas.openxmlformats.org/officeDocument/2006/relationships/tags" Target="../tags/tag236.xml" /><Relationship Id="rId35" Type="http://schemas.openxmlformats.org/officeDocument/2006/relationships/tags" Target="../tags/tag237.xml" /><Relationship Id="rId36" Type="http://schemas.openxmlformats.org/officeDocument/2006/relationships/tags" Target="../tags/tag238.xml" /><Relationship Id="rId37" Type="http://schemas.openxmlformats.org/officeDocument/2006/relationships/tags" Target="../tags/tag239.xml" /><Relationship Id="rId38" Type="http://schemas.openxmlformats.org/officeDocument/2006/relationships/tags" Target="../tags/tag240.xml" /><Relationship Id="rId39" Type="http://schemas.openxmlformats.org/officeDocument/2006/relationships/tags" Target="../tags/tag241.xml" /><Relationship Id="rId4" Type="http://schemas.openxmlformats.org/officeDocument/2006/relationships/tags" Target="../tags/tag206.xml" /><Relationship Id="rId40" Type="http://schemas.openxmlformats.org/officeDocument/2006/relationships/tags" Target="../tags/tag242.xml" /><Relationship Id="rId41" Type="http://schemas.openxmlformats.org/officeDocument/2006/relationships/tags" Target="../tags/tag243.xml" /><Relationship Id="rId42" Type="http://schemas.openxmlformats.org/officeDocument/2006/relationships/tags" Target="../tags/tag244.xml" /><Relationship Id="rId43" Type="http://schemas.openxmlformats.org/officeDocument/2006/relationships/tags" Target="../tags/tag245.xml" /><Relationship Id="rId44" Type="http://schemas.openxmlformats.org/officeDocument/2006/relationships/tags" Target="../tags/tag24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18" Type="http://schemas.openxmlformats.org/officeDocument/2006/relationships/tags" Target="../tags/tag263.xml" /><Relationship Id="rId19" Type="http://schemas.openxmlformats.org/officeDocument/2006/relationships/tags" Target="../tags/tag264.xml" /><Relationship Id="rId2" Type="http://schemas.openxmlformats.org/officeDocument/2006/relationships/tags" Target="../tags/tag247.xml" /><Relationship Id="rId20" Type="http://schemas.openxmlformats.org/officeDocument/2006/relationships/tags" Target="../tags/tag265.xml" /><Relationship Id="rId21" Type="http://schemas.openxmlformats.org/officeDocument/2006/relationships/tags" Target="../tags/tag266.xml" /><Relationship Id="rId22" Type="http://schemas.openxmlformats.org/officeDocument/2006/relationships/tags" Target="../tags/tag267.xml" /><Relationship Id="rId23" Type="http://schemas.openxmlformats.org/officeDocument/2006/relationships/tags" Target="../tags/tag268.xml" /><Relationship Id="rId24" Type="http://schemas.openxmlformats.org/officeDocument/2006/relationships/tags" Target="../tags/tag269.xml" /><Relationship Id="rId25" Type="http://schemas.openxmlformats.org/officeDocument/2006/relationships/tags" Target="../tags/tag270.xml" /><Relationship Id="rId26" Type="http://schemas.openxmlformats.org/officeDocument/2006/relationships/tags" Target="../tags/tag271.xml" /><Relationship Id="rId27" Type="http://schemas.openxmlformats.org/officeDocument/2006/relationships/tags" Target="../tags/tag272.xml" /><Relationship Id="rId28" Type="http://schemas.openxmlformats.org/officeDocument/2006/relationships/tags" Target="../tags/tag273.xml" /><Relationship Id="rId29" Type="http://schemas.openxmlformats.org/officeDocument/2006/relationships/tags" Target="../tags/tag274.xml" /><Relationship Id="rId3" Type="http://schemas.openxmlformats.org/officeDocument/2006/relationships/tags" Target="../tags/tag248.xml" /><Relationship Id="rId30" Type="http://schemas.openxmlformats.org/officeDocument/2006/relationships/tags" Target="../tags/tag275.xml" /><Relationship Id="rId31" Type="http://schemas.openxmlformats.org/officeDocument/2006/relationships/tags" Target="../tags/tag276.xml" /><Relationship Id="rId32" Type="http://schemas.openxmlformats.org/officeDocument/2006/relationships/tags" Target="../tags/tag277.xml" /><Relationship Id="rId33" Type="http://schemas.openxmlformats.org/officeDocument/2006/relationships/tags" Target="../tags/tag278.xml" /><Relationship Id="rId34" Type="http://schemas.openxmlformats.org/officeDocument/2006/relationships/tags" Target="../tags/tag279.xml" /><Relationship Id="rId35" Type="http://schemas.openxmlformats.org/officeDocument/2006/relationships/tags" Target="../tags/tag280.xml" /><Relationship Id="rId36" Type="http://schemas.openxmlformats.org/officeDocument/2006/relationships/tags" Target="../tags/tag281.xml" /><Relationship Id="rId37" Type="http://schemas.openxmlformats.org/officeDocument/2006/relationships/tags" Target="../tags/tag282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12" Type="http://schemas.openxmlformats.org/officeDocument/2006/relationships/tags" Target="../tags/tag293.xml" /><Relationship Id="rId13" Type="http://schemas.openxmlformats.org/officeDocument/2006/relationships/tags" Target="../tags/tag294.xml" /><Relationship Id="rId14" Type="http://schemas.openxmlformats.org/officeDocument/2006/relationships/tags" Target="../tags/tag295.xml" /><Relationship Id="rId15" Type="http://schemas.openxmlformats.org/officeDocument/2006/relationships/tags" Target="../tags/tag296.xml" /><Relationship Id="rId16" Type="http://schemas.openxmlformats.org/officeDocument/2006/relationships/tags" Target="../tags/tag297.xml" /><Relationship Id="rId17" Type="http://schemas.openxmlformats.org/officeDocument/2006/relationships/tags" Target="../tags/tag298.xml" /><Relationship Id="rId18" Type="http://schemas.openxmlformats.org/officeDocument/2006/relationships/tags" Target="../tags/tag299.xml" /><Relationship Id="rId19" Type="http://schemas.openxmlformats.org/officeDocument/2006/relationships/tags" Target="../tags/tag300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12" Type="http://schemas.openxmlformats.org/officeDocument/2006/relationships/tags" Target="../tags/tag314.xml" /><Relationship Id="rId13" Type="http://schemas.openxmlformats.org/officeDocument/2006/relationships/tags" Target="../tags/tag315.xml" /><Relationship Id="rId14" Type="http://schemas.openxmlformats.org/officeDocument/2006/relationships/tags" Target="../tags/tag316.xml" /><Relationship Id="rId15" Type="http://schemas.openxmlformats.org/officeDocument/2006/relationships/tags" Target="../tags/tag317.xml" /><Relationship Id="rId16" Type="http://schemas.openxmlformats.org/officeDocument/2006/relationships/tags" Target="../tags/tag318.xml" /><Relationship Id="rId17" Type="http://schemas.openxmlformats.org/officeDocument/2006/relationships/tags" Target="../tags/tag319.xml" /><Relationship Id="rId18" Type="http://schemas.openxmlformats.org/officeDocument/2006/relationships/tags" Target="../tags/tag320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tags" Target="../tags/tag308.xml" /><Relationship Id="rId7" Type="http://schemas.openxmlformats.org/officeDocument/2006/relationships/tags" Target="../tags/tag309.xml" /><Relationship Id="rId8" Type="http://schemas.openxmlformats.org/officeDocument/2006/relationships/tags" Target="../tags/tag310.xml" /><Relationship Id="rId9" Type="http://schemas.openxmlformats.org/officeDocument/2006/relationships/tags" Target="../tags/tag3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22110221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一甲胺中毒查房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一甲胺中毒相关知识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一甲胺中毒相关知识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一甲胺的化学性质和毒性机制</a:t>
            </a:r>
            <a:endParaRPr lang="zh-CN" altLang="en-US"/>
          </a:p>
        </p:txBody>
      </p:sp>
      <p:sp>
        <p:nvSpPr>
          <p:cNvPr id="86" name="圆角矩形 5"/>
          <p:cNvSpPr/>
          <p:nvPr>
            <p:custDataLst>
              <p:tags r:id="rId2"/>
            </p:custDataLst>
          </p:nvPr>
        </p:nvSpPr>
        <p:spPr>
          <a:xfrm>
            <a:off x="888487" y="2023817"/>
            <a:ext cx="2391244" cy="3545978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7" name="圆角矩形 3"/>
          <p:cNvSpPr/>
          <p:nvPr>
            <p:custDataLst>
              <p:tags r:id="rId3"/>
            </p:custDataLst>
          </p:nvPr>
        </p:nvSpPr>
        <p:spPr>
          <a:xfrm>
            <a:off x="838200" y="1972303"/>
            <a:ext cx="2391244" cy="3545978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8" name="文本框 87"/>
          <p:cNvSpPr txBox="1"/>
          <p:nvPr>
            <p:custDataLst>
              <p:tags r:id="rId4"/>
            </p:custDataLst>
          </p:nvPr>
        </p:nvSpPr>
        <p:spPr>
          <a:xfrm>
            <a:off x="1116008" y="2184492"/>
            <a:ext cx="1912035" cy="270343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一甲胺是一种无色、有强烈刺激性气味的气体，易燃易爆。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89" name="圆角矩形 16"/>
          <p:cNvSpPr/>
          <p:nvPr>
            <p:custDataLst>
              <p:tags r:id="rId5"/>
            </p:custDataLst>
          </p:nvPr>
        </p:nvSpPr>
        <p:spPr>
          <a:xfrm>
            <a:off x="1044869" y="4939264"/>
            <a:ext cx="395924" cy="39841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01</a:t>
            </a:r>
            <a:endParaRPr lang="en-US" altLang="zh-CN" b="1"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6"/>
            </p:custDataLst>
          </p:nvPr>
        </p:nvSpPr>
        <p:spPr>
          <a:xfrm>
            <a:off x="3580093" y="2023817"/>
            <a:ext cx="2391244" cy="3545978"/>
          </a:xfrm>
          <a:prstGeom prst="roundRect">
            <a:avLst>
              <a:gd name="adj" fmla="val 6621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圆角矩形 3"/>
          <p:cNvSpPr/>
          <p:nvPr>
            <p:custDataLst>
              <p:tags r:id="rId7"/>
            </p:custDataLst>
          </p:nvPr>
        </p:nvSpPr>
        <p:spPr>
          <a:xfrm>
            <a:off x="3529806" y="1972303"/>
            <a:ext cx="2391244" cy="3545978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3807614" y="2184492"/>
            <a:ext cx="1912035" cy="2703436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一甲胺的毒性主要来源于其对神经系统的刺激作用，可引起头痛、头晕、恶心、呕吐等症状。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9" name="圆角矩形 16"/>
          <p:cNvSpPr/>
          <p:nvPr>
            <p:custDataLst>
              <p:tags r:id="rId9"/>
            </p:custDataLst>
          </p:nvPr>
        </p:nvSpPr>
        <p:spPr>
          <a:xfrm>
            <a:off x="3736475" y="4939264"/>
            <a:ext cx="395924" cy="398414"/>
          </a:xfrm>
          <a:prstGeom prst="roundRect">
            <a:avLst>
              <a:gd name="adj" fmla="val 23765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02</a:t>
            </a:r>
            <a:endParaRPr lang="en-US" altLang="zh-CN" b="1">
              <a:latin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10"/>
            </p:custDataLst>
          </p:nvPr>
        </p:nvSpPr>
        <p:spPr>
          <a:xfrm>
            <a:off x="6271700" y="2023817"/>
            <a:ext cx="2391244" cy="3545978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圆角矩形 3"/>
          <p:cNvSpPr/>
          <p:nvPr>
            <p:custDataLst>
              <p:tags r:id="rId11"/>
            </p:custDataLst>
          </p:nvPr>
        </p:nvSpPr>
        <p:spPr>
          <a:xfrm>
            <a:off x="6221412" y="1972303"/>
            <a:ext cx="2391244" cy="3545978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6499220" y="2184492"/>
            <a:ext cx="1912035" cy="2703436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一甲胺的毒性机制主要包括对神经递质的影响、对细胞膜的破坏以及对线粒体的损伤等。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14" name="圆角矩形 16"/>
          <p:cNvSpPr/>
          <p:nvPr>
            <p:custDataLst>
              <p:tags r:id="rId13"/>
            </p:custDataLst>
          </p:nvPr>
        </p:nvSpPr>
        <p:spPr>
          <a:xfrm>
            <a:off x="6428081" y="4939264"/>
            <a:ext cx="395924" cy="39841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03</a:t>
            </a:r>
            <a:endParaRPr lang="en-US" altLang="zh-CN" b="1">
              <a:latin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14"/>
            </p:custDataLst>
          </p:nvPr>
        </p:nvSpPr>
        <p:spPr>
          <a:xfrm>
            <a:off x="8963306" y="2023817"/>
            <a:ext cx="2391244" cy="3545978"/>
          </a:xfrm>
          <a:prstGeom prst="roundRect">
            <a:avLst>
              <a:gd name="adj" fmla="val 6621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圆角矩形 3"/>
          <p:cNvSpPr/>
          <p:nvPr>
            <p:custDataLst>
              <p:tags r:id="rId15"/>
            </p:custDataLst>
          </p:nvPr>
        </p:nvSpPr>
        <p:spPr>
          <a:xfrm>
            <a:off x="8913018" y="1972303"/>
            <a:ext cx="2391244" cy="3545978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6"/>
            </p:custDataLst>
          </p:nvPr>
        </p:nvSpPr>
        <p:spPr>
          <a:xfrm>
            <a:off x="9190826" y="2184492"/>
            <a:ext cx="1912035" cy="270343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一甲胺中毒的救治原则包括及时脱离中毒环境、对症支持治疗以及使用解毒剂等。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7"/>
            </p:custDataLst>
          </p:nvPr>
        </p:nvSpPr>
        <p:spPr>
          <a:xfrm>
            <a:off x="9119687" y="4939264"/>
            <a:ext cx="395924" cy="398414"/>
          </a:xfrm>
          <a:prstGeom prst="roundRect">
            <a:avLst>
              <a:gd name="adj" fmla="val 23765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04</a:t>
            </a:r>
            <a:endParaRPr lang="en-US" altLang="zh-CN" b="1">
              <a:latin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一甲胺中毒的症状和体征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781093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3"/>
            </p:custDataLst>
          </p:nvPr>
        </p:nvSpPr>
        <p:spPr>
          <a:xfrm>
            <a:off x="6294898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神经系统症状：一甲胺中毒可能导致头晕、头痛、乏力、嗜睡、意识模糊等。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4"/>
            </p:custDataLst>
          </p:nvPr>
        </p:nvSpPr>
        <p:spPr>
          <a:xfrm>
            <a:off x="1324395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5"/>
            </p:custDataLst>
          </p:nvPr>
        </p:nvSpPr>
        <p:spPr>
          <a:xfrm>
            <a:off x="838200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皮肤和黏膜刺激：接触一甲胺可能导致皮肤和黏膜刺激，如红肿、瘙痒、灼痛等。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4053069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7"/>
            </p:custDataLst>
          </p:nvPr>
        </p:nvSpPr>
        <p:spPr>
          <a:xfrm>
            <a:off x="3566224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呼吸系统症状：吸入一甲胺可能导致呼吸困难、咳嗽、胸闷、气短等。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8"/>
            </p:custDataLst>
          </p:nvPr>
        </p:nvSpPr>
        <p:spPr>
          <a:xfrm>
            <a:off x="8145431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9"/>
            </p:custDataLst>
          </p:nvPr>
        </p:nvSpPr>
        <p:spPr>
          <a:xfrm>
            <a:off x="7657935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全身症状：一甲胺中毒可能导致发热、寒战、肌肉酸痛等。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2688732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11"/>
            </p:custDataLst>
          </p:nvPr>
        </p:nvSpPr>
        <p:spPr>
          <a:xfrm>
            <a:off x="2201237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消化系统症状：一甲胺中毒可能导致恶心、呕吐、腹痛、腹泻等。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2"/>
            </p:custDataLst>
          </p:nvPr>
        </p:nvSpPr>
        <p:spPr>
          <a:xfrm>
            <a:off x="5416756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4929911" y="47030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泌尿系统症状：一甲胺中毒可能导致尿频、尿急、尿痛等。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509118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5"/>
            </p:custDataLst>
          </p:nvPr>
        </p:nvSpPr>
        <p:spPr>
          <a:xfrm>
            <a:off x="9022922" y="2179165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心血管系统症状：一甲胺中毒可能导致心悸、心律失常、血压升高等。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一甲胺中毒的诊断和治疗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诊断方法：血液检测、尿液检测、脑电图检查等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治疗方法：吸氧、补液、抗毒剂治疗、血液透析等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预防措施：加强通风、佩戴防护设备、避免接触高浓度一甲胺等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康复治疗：心理辅导、康复训练、营养支持等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患者基本信息和病史</a:t>
            </a:r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2"/>
            </p:custDataLst>
          </p:nvPr>
        </p:nvSpPr>
        <p:spPr>
          <a:xfrm>
            <a:off x="838200" y="4699744"/>
            <a:ext cx="5164906" cy="1350734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3" name="矩形 32"/>
          <p:cNvSpPr/>
          <p:nvPr>
            <p:custDataLst>
              <p:tags r:id="rId3"/>
            </p:custDataLst>
          </p:nvPr>
        </p:nvSpPr>
        <p:spPr>
          <a:xfrm>
            <a:off x="1015655" y="5129052"/>
            <a:ext cx="541513" cy="73787"/>
          </a:xfrm>
          <a:prstGeom prst="rect">
            <a:avLst/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5" name="矩形 34"/>
          <p:cNvSpPr/>
          <p:nvPr>
            <p:custDataLst>
              <p:tags r:id="rId4"/>
            </p:custDataLst>
          </p:nvPr>
        </p:nvSpPr>
        <p:spPr>
          <a:xfrm>
            <a:off x="959553" y="5086974"/>
            <a:ext cx="541513" cy="7378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5"/>
            </p:custDataLst>
          </p:nvPr>
        </p:nvSpPr>
        <p:spPr>
          <a:xfrm>
            <a:off x="960162" y="5246745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治疗经过：入院后进行洗胃、补液等治疗，病情逐渐好转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8" name="三角形 33"/>
          <p:cNvSpPr/>
          <p:nvPr>
            <p:custDataLst>
              <p:tags r:id="rId6"/>
            </p:custDataLst>
          </p:nvPr>
        </p:nvSpPr>
        <p:spPr>
          <a:xfrm>
            <a:off x="5778898" y="5895585"/>
            <a:ext cx="106717" cy="92082"/>
          </a:xfrm>
          <a:prstGeom prst="triangle">
            <a:avLst/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8" name="三角形 7"/>
          <p:cNvSpPr/>
          <p:nvPr>
            <p:custDataLst>
              <p:tags r:id="rId7"/>
            </p:custDataLst>
          </p:nvPr>
        </p:nvSpPr>
        <p:spPr>
          <a:xfrm>
            <a:off x="5739260" y="5873632"/>
            <a:ext cx="106717" cy="92082"/>
          </a:xfrm>
          <a:prstGeom prst="triangl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1" name="文本框 60"/>
          <p:cNvSpPr txBox="1"/>
          <p:nvPr>
            <p:custDataLst>
              <p:tags r:id="rId8"/>
            </p:custDataLst>
          </p:nvPr>
        </p:nvSpPr>
        <p:spPr>
          <a:xfrm>
            <a:off x="857104" y="4666204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05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4" name="矩形 3"/>
          <p:cNvSpPr/>
          <p:nvPr>
            <p:custDataLst>
              <p:tags r:id="rId9"/>
            </p:custDataLst>
          </p:nvPr>
        </p:nvSpPr>
        <p:spPr>
          <a:xfrm>
            <a:off x="6188691" y="4699744"/>
            <a:ext cx="5164906" cy="1350734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10"/>
            </p:custDataLst>
          </p:nvPr>
        </p:nvSpPr>
        <p:spPr>
          <a:xfrm>
            <a:off x="6366147" y="5129052"/>
            <a:ext cx="541513" cy="73787"/>
          </a:xfrm>
          <a:prstGeom prst="rect">
            <a:avLst/>
          </a:prstGeom>
          <a:solidFill>
            <a:schemeClr val="accent6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" name="矩形 5"/>
          <p:cNvSpPr/>
          <p:nvPr>
            <p:custDataLst>
              <p:tags r:id="rId11"/>
            </p:custDataLst>
          </p:nvPr>
        </p:nvSpPr>
        <p:spPr>
          <a:xfrm>
            <a:off x="6310044" y="5086974"/>
            <a:ext cx="541513" cy="737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2"/>
            </p:custDataLst>
          </p:nvPr>
        </p:nvSpPr>
        <p:spPr>
          <a:xfrm>
            <a:off x="6310654" y="5246745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预后：患者恢复良好，出院后需定期复查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三角形 33"/>
          <p:cNvSpPr/>
          <p:nvPr>
            <p:custDataLst>
              <p:tags r:id="rId13"/>
            </p:custDataLst>
          </p:nvPr>
        </p:nvSpPr>
        <p:spPr>
          <a:xfrm>
            <a:off x="11128779" y="5895585"/>
            <a:ext cx="106717" cy="92082"/>
          </a:xfrm>
          <a:prstGeom prst="triangle">
            <a:avLst/>
          </a:prstGeom>
          <a:solidFill>
            <a:schemeClr val="accent6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3" name="三角形 7"/>
          <p:cNvSpPr/>
          <p:nvPr>
            <p:custDataLst>
              <p:tags r:id="rId14"/>
            </p:custDataLst>
          </p:nvPr>
        </p:nvSpPr>
        <p:spPr>
          <a:xfrm>
            <a:off x="11088532" y="5873632"/>
            <a:ext cx="106717" cy="92082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3" name="文本框 62"/>
          <p:cNvSpPr txBox="1"/>
          <p:nvPr>
            <p:custDataLst>
              <p:tags r:id="rId15"/>
            </p:custDataLst>
          </p:nvPr>
        </p:nvSpPr>
        <p:spPr>
          <a:xfrm>
            <a:off x="6207596" y="4666204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06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40" name="矩形 39"/>
          <p:cNvSpPr/>
          <p:nvPr>
            <p:custDataLst>
              <p:tags r:id="rId16"/>
            </p:custDataLst>
          </p:nvPr>
        </p:nvSpPr>
        <p:spPr>
          <a:xfrm>
            <a:off x="838200" y="3113013"/>
            <a:ext cx="5164906" cy="1350734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43" name="矩形 42"/>
          <p:cNvSpPr/>
          <p:nvPr>
            <p:custDataLst>
              <p:tags r:id="rId17"/>
            </p:custDataLst>
          </p:nvPr>
        </p:nvSpPr>
        <p:spPr>
          <a:xfrm>
            <a:off x="1015655" y="3542320"/>
            <a:ext cx="541513" cy="73787"/>
          </a:xfrm>
          <a:prstGeom prst="rect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44" name="矩形 43"/>
          <p:cNvSpPr/>
          <p:nvPr>
            <p:custDataLst>
              <p:tags r:id="rId18"/>
            </p:custDataLst>
          </p:nvPr>
        </p:nvSpPr>
        <p:spPr>
          <a:xfrm>
            <a:off x="959553" y="3500853"/>
            <a:ext cx="541513" cy="7378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9"/>
            </p:custDataLst>
          </p:nvPr>
        </p:nvSpPr>
        <p:spPr>
          <a:xfrm>
            <a:off x="960162" y="3660014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职业：工人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1" name="三角形 33"/>
          <p:cNvSpPr/>
          <p:nvPr>
            <p:custDataLst>
              <p:tags r:id="rId20"/>
            </p:custDataLst>
          </p:nvPr>
        </p:nvSpPr>
        <p:spPr>
          <a:xfrm>
            <a:off x="5778898" y="4308854"/>
            <a:ext cx="106717" cy="92082"/>
          </a:xfrm>
          <a:prstGeom prst="triangle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7" name="三角形 7"/>
          <p:cNvSpPr/>
          <p:nvPr>
            <p:custDataLst>
              <p:tags r:id="rId21"/>
            </p:custDataLst>
          </p:nvPr>
        </p:nvSpPr>
        <p:spPr>
          <a:xfrm>
            <a:off x="5739260" y="4286901"/>
            <a:ext cx="106717" cy="92082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2" name="文本框 61"/>
          <p:cNvSpPr txBox="1"/>
          <p:nvPr>
            <p:custDataLst>
              <p:tags r:id="rId22"/>
            </p:custDataLst>
          </p:nvPr>
        </p:nvSpPr>
        <p:spPr>
          <a:xfrm>
            <a:off x="857104" y="3079473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03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20" name="矩形 19"/>
          <p:cNvSpPr/>
          <p:nvPr>
            <p:custDataLst>
              <p:tags r:id="rId23"/>
            </p:custDataLst>
          </p:nvPr>
        </p:nvSpPr>
        <p:spPr>
          <a:xfrm>
            <a:off x="6188691" y="3113013"/>
            <a:ext cx="5164906" cy="1350734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1" name="矩形 20"/>
          <p:cNvSpPr/>
          <p:nvPr>
            <p:custDataLst>
              <p:tags r:id="rId24"/>
            </p:custDataLst>
          </p:nvPr>
        </p:nvSpPr>
        <p:spPr>
          <a:xfrm>
            <a:off x="6365537" y="3542320"/>
            <a:ext cx="541513" cy="7378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2" name="矩形 21"/>
          <p:cNvSpPr/>
          <p:nvPr>
            <p:custDataLst>
              <p:tags r:id="rId25"/>
            </p:custDataLst>
          </p:nvPr>
        </p:nvSpPr>
        <p:spPr>
          <a:xfrm>
            <a:off x="6310044" y="3500853"/>
            <a:ext cx="541513" cy="737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6"/>
            </p:custDataLst>
          </p:nvPr>
        </p:nvSpPr>
        <p:spPr>
          <a:xfrm>
            <a:off x="6310654" y="3660014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病史：一甲胺中毒，出现头晕、头痛、恶心、呕吐等症状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三角形 33"/>
          <p:cNvSpPr/>
          <p:nvPr>
            <p:custDataLst>
              <p:tags r:id="rId27"/>
            </p:custDataLst>
          </p:nvPr>
        </p:nvSpPr>
        <p:spPr>
          <a:xfrm>
            <a:off x="11128779" y="4308854"/>
            <a:ext cx="106717" cy="92082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5" name="三角形 7"/>
          <p:cNvSpPr/>
          <p:nvPr>
            <p:custDataLst>
              <p:tags r:id="rId28"/>
            </p:custDataLst>
          </p:nvPr>
        </p:nvSpPr>
        <p:spPr>
          <a:xfrm>
            <a:off x="11088532" y="4286901"/>
            <a:ext cx="106717" cy="9208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9"/>
            </p:custDataLst>
          </p:nvPr>
        </p:nvSpPr>
        <p:spPr>
          <a:xfrm>
            <a:off x="6207596" y="3079473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04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29" name="矩形 28"/>
          <p:cNvSpPr/>
          <p:nvPr>
            <p:custDataLst>
              <p:tags r:id="rId30"/>
            </p:custDataLst>
          </p:nvPr>
        </p:nvSpPr>
        <p:spPr>
          <a:xfrm>
            <a:off x="838200" y="1525672"/>
            <a:ext cx="5164906" cy="135073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0" name="矩形 29"/>
          <p:cNvSpPr/>
          <p:nvPr>
            <p:custDataLst>
              <p:tags r:id="rId31"/>
            </p:custDataLst>
          </p:nvPr>
        </p:nvSpPr>
        <p:spPr>
          <a:xfrm>
            <a:off x="1015655" y="1955589"/>
            <a:ext cx="541513" cy="7378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1" name="矩形 30"/>
          <p:cNvSpPr/>
          <p:nvPr>
            <p:custDataLst>
              <p:tags r:id="rId32"/>
            </p:custDataLst>
          </p:nvPr>
        </p:nvSpPr>
        <p:spPr>
          <a:xfrm>
            <a:off x="959553" y="1913512"/>
            <a:ext cx="541513" cy="737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33"/>
            </p:custDataLst>
          </p:nvPr>
        </p:nvSpPr>
        <p:spPr>
          <a:xfrm>
            <a:off x="960162" y="2073283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患者年龄：35岁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4" name="三角形 33"/>
          <p:cNvSpPr/>
          <p:nvPr>
            <p:custDataLst>
              <p:tags r:id="rId34"/>
            </p:custDataLst>
          </p:nvPr>
        </p:nvSpPr>
        <p:spPr>
          <a:xfrm>
            <a:off x="5778898" y="2722123"/>
            <a:ext cx="106717" cy="92082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6" name="三角形 7"/>
          <p:cNvSpPr/>
          <p:nvPr>
            <p:custDataLst>
              <p:tags r:id="rId35"/>
            </p:custDataLst>
          </p:nvPr>
        </p:nvSpPr>
        <p:spPr>
          <a:xfrm>
            <a:off x="5739260" y="2700170"/>
            <a:ext cx="106717" cy="92082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36"/>
            </p:custDataLst>
          </p:nvPr>
        </p:nvSpPr>
        <p:spPr>
          <a:xfrm>
            <a:off x="857104" y="1492132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01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42" name="矩形 41"/>
          <p:cNvSpPr/>
          <p:nvPr>
            <p:custDataLst>
              <p:tags r:id="rId37"/>
            </p:custDataLst>
          </p:nvPr>
        </p:nvSpPr>
        <p:spPr>
          <a:xfrm>
            <a:off x="6188691" y="1525672"/>
            <a:ext cx="5164906" cy="1350734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4" name="矩形 63"/>
          <p:cNvSpPr/>
          <p:nvPr>
            <p:custDataLst>
              <p:tags r:id="rId38"/>
            </p:custDataLst>
          </p:nvPr>
        </p:nvSpPr>
        <p:spPr>
          <a:xfrm>
            <a:off x="6365537" y="1955589"/>
            <a:ext cx="541513" cy="73787"/>
          </a:xfrm>
          <a:prstGeom prst="rect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5" name="矩形 64"/>
          <p:cNvSpPr/>
          <p:nvPr>
            <p:custDataLst>
              <p:tags r:id="rId39"/>
            </p:custDataLst>
          </p:nvPr>
        </p:nvSpPr>
        <p:spPr>
          <a:xfrm>
            <a:off x="6310044" y="1913512"/>
            <a:ext cx="541513" cy="737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6" name="文本框 65"/>
          <p:cNvSpPr txBox="1"/>
          <p:nvPr>
            <p:custDataLst>
              <p:tags r:id="rId40"/>
            </p:custDataLst>
          </p:nvPr>
        </p:nvSpPr>
        <p:spPr>
          <a:xfrm>
            <a:off x="6310654" y="2073283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7" name="三角形 33"/>
          <p:cNvSpPr/>
          <p:nvPr>
            <p:custDataLst>
              <p:tags r:id="rId41"/>
            </p:custDataLst>
          </p:nvPr>
        </p:nvSpPr>
        <p:spPr>
          <a:xfrm>
            <a:off x="11128779" y="2722123"/>
            <a:ext cx="106717" cy="92082"/>
          </a:xfrm>
          <a:prstGeom prst="triangle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8" name="三角形 7"/>
          <p:cNvSpPr/>
          <p:nvPr>
            <p:custDataLst>
              <p:tags r:id="rId42"/>
            </p:custDataLst>
          </p:nvPr>
        </p:nvSpPr>
        <p:spPr>
          <a:xfrm>
            <a:off x="11088532" y="2700170"/>
            <a:ext cx="106717" cy="92082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9" name="文本框 68"/>
          <p:cNvSpPr txBox="1"/>
          <p:nvPr>
            <p:custDataLst>
              <p:tags r:id="rId43"/>
            </p:custDataLst>
          </p:nvPr>
        </p:nvSpPr>
        <p:spPr>
          <a:xfrm>
            <a:off x="6207596" y="1492132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02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</p:spTree>
    <p:custDataLst>
      <p:tags r:id="rId4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患者临床表现和实验室检查结果</a:t>
            </a:r>
            <a:endParaRPr lang="zh-CN" altLang="en-US"/>
          </a:p>
        </p:txBody>
      </p:sp>
      <p:sp>
        <p:nvSpPr>
          <p:cNvPr id="59" name="矩形: 圆角 58"/>
          <p:cNvSpPr/>
          <p:nvPr>
            <p:custDataLst>
              <p:tags r:id="rId2"/>
            </p:custDataLst>
          </p:nvPr>
        </p:nvSpPr>
        <p:spPr>
          <a:xfrm>
            <a:off x="1084211" y="4079522"/>
            <a:ext cx="2964652" cy="2098148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0" name="任意多边形: 形状 59"/>
          <p:cNvSpPr/>
          <p:nvPr>
            <p:custDataLst>
              <p:tags r:id="rId3"/>
            </p:custDataLst>
          </p:nvPr>
        </p:nvSpPr>
        <p:spPr>
          <a:xfrm>
            <a:off x="1084211" y="4079522"/>
            <a:ext cx="2964652" cy="937494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4"/>
            </p:custDataLst>
          </p:nvPr>
        </p:nvSpPr>
        <p:spPr>
          <a:xfrm>
            <a:off x="3483396" y="4069850"/>
            <a:ext cx="551922" cy="227603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2" name="任意多边形: 形状 61"/>
          <p:cNvSpPr/>
          <p:nvPr>
            <p:custDataLst>
              <p:tags r:id="rId5"/>
            </p:custDataLst>
          </p:nvPr>
        </p:nvSpPr>
        <p:spPr>
          <a:xfrm>
            <a:off x="1110002" y="4536663"/>
            <a:ext cx="833686" cy="482287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6"/>
            </p:custDataLst>
          </p:nvPr>
        </p:nvSpPr>
        <p:spPr>
          <a:xfrm>
            <a:off x="3217107" y="4069850"/>
            <a:ext cx="833686" cy="775657"/>
          </a:xfrm>
          <a:prstGeom prst="rect">
            <a:avLst/>
          </a:prstGeom>
          <a:noFill/>
        </p:spPr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rgbClr val="FFFFFF"/>
                </a:solidFill>
                <a:latin typeface="+mn-ea"/>
                <a:cs typeface="Montserrat Black"/>
              </a:rPr>
              <a:t>04</a:t>
            </a:r>
            <a:endParaRPr lang="en-US" sz="4400" b="1" spc="300">
              <a:solidFill>
                <a:srgbClr val="FFFFFF"/>
              </a:solidFill>
              <a:latin typeface="+mn-ea"/>
              <a:cs typeface="Montserrat Black"/>
            </a:endParaRPr>
          </a:p>
        </p:txBody>
      </p:sp>
      <p:sp>
        <p:nvSpPr>
          <p:cNvPr id="4" name="矩形: 圆角 49"/>
          <p:cNvSpPr/>
          <p:nvPr>
            <p:custDataLst>
              <p:tags r:id="rId7"/>
            </p:custDataLst>
          </p:nvPr>
        </p:nvSpPr>
        <p:spPr>
          <a:xfrm>
            <a:off x="8113482" y="1374071"/>
            <a:ext cx="2964652" cy="2098148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" name="任意多边形: 形状 50"/>
          <p:cNvSpPr/>
          <p:nvPr>
            <p:custDataLst>
              <p:tags r:id="rId8"/>
            </p:custDataLst>
          </p:nvPr>
        </p:nvSpPr>
        <p:spPr>
          <a:xfrm>
            <a:off x="8113482" y="1374071"/>
            <a:ext cx="2964652" cy="937494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3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" name="任意多边形: 形状 51"/>
          <p:cNvSpPr/>
          <p:nvPr>
            <p:custDataLst>
              <p:tags r:id="rId9"/>
            </p:custDataLst>
          </p:nvPr>
        </p:nvSpPr>
        <p:spPr>
          <a:xfrm>
            <a:off x="10535234" y="1364400"/>
            <a:ext cx="551922" cy="227603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7" name="任意多边形: 形状 52"/>
          <p:cNvSpPr/>
          <p:nvPr>
            <p:custDataLst>
              <p:tags r:id="rId10"/>
            </p:custDataLst>
          </p:nvPr>
        </p:nvSpPr>
        <p:spPr>
          <a:xfrm>
            <a:off x="8139273" y="1831213"/>
            <a:ext cx="833686" cy="482287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1"/>
            </p:custDataLst>
          </p:nvPr>
        </p:nvSpPr>
        <p:spPr>
          <a:xfrm>
            <a:off x="10262497" y="1374071"/>
            <a:ext cx="833686" cy="775657"/>
          </a:xfrm>
          <a:prstGeom prst="rect">
            <a:avLst/>
          </a:prstGeom>
          <a:noFill/>
        </p:spPr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" name="矩形: 圆角 3"/>
          <p:cNvSpPr/>
          <p:nvPr>
            <p:custDataLst>
              <p:tags r:id="rId12"/>
            </p:custDataLst>
          </p:nvPr>
        </p:nvSpPr>
        <p:spPr>
          <a:xfrm>
            <a:off x="1084211" y="1374071"/>
            <a:ext cx="2964652" cy="2098148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0" name="任意多边形: 形状 10"/>
          <p:cNvSpPr/>
          <p:nvPr>
            <p:custDataLst>
              <p:tags r:id="rId13"/>
            </p:custDataLst>
          </p:nvPr>
        </p:nvSpPr>
        <p:spPr>
          <a:xfrm>
            <a:off x="1084211" y="1374071"/>
            <a:ext cx="2964652" cy="937494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1" name="任意多边形: 形状 14"/>
          <p:cNvSpPr/>
          <p:nvPr>
            <p:custDataLst>
              <p:tags r:id="rId14"/>
            </p:custDataLst>
          </p:nvPr>
        </p:nvSpPr>
        <p:spPr>
          <a:xfrm>
            <a:off x="3492423" y="1364400"/>
            <a:ext cx="551922" cy="227603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2" name="任意多边形: 形状 17"/>
          <p:cNvSpPr/>
          <p:nvPr>
            <p:custDataLst>
              <p:tags r:id="rId15"/>
            </p:custDataLst>
          </p:nvPr>
        </p:nvSpPr>
        <p:spPr>
          <a:xfrm>
            <a:off x="1110002" y="1831213"/>
            <a:ext cx="833686" cy="482287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3" name="TextBox 21"/>
          <p:cNvSpPr txBox="1"/>
          <p:nvPr>
            <p:custDataLst>
              <p:tags r:id="rId16"/>
            </p:custDataLst>
          </p:nvPr>
        </p:nvSpPr>
        <p:spPr>
          <a:xfrm>
            <a:off x="1275063" y="2407636"/>
            <a:ext cx="2600170" cy="906051"/>
          </a:xfrm>
          <a:prstGeom prst="rect">
            <a:avLst/>
          </a:prstGeom>
          <a:noFill/>
        </p:spPr>
        <p:txBody>
          <a:bodyPr wrap="square" lIns="0" r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tx1"/>
                </a:solidFill>
                <a:uFillTx/>
                <a:latin typeface="+mn-ea"/>
                <a:sym typeface="+mn-ea"/>
              </a:rPr>
              <a:t>患者出现头痛、头晕、乏力、恶心、呕吐等症状</a:t>
            </a:r>
            <a:endParaRPr lang="zh-CN" altLang="en-US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7"/>
            </p:custDataLst>
          </p:nvPr>
        </p:nvSpPr>
        <p:spPr>
          <a:xfrm>
            <a:off x="3224199" y="1374071"/>
            <a:ext cx="833686" cy="775657"/>
          </a:xfrm>
          <a:prstGeom prst="rect">
            <a:avLst/>
          </a:prstGeom>
          <a:noFill/>
        </p:spPr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6" name="矩形: 圆角 40"/>
          <p:cNvSpPr/>
          <p:nvPr>
            <p:custDataLst>
              <p:tags r:id="rId18"/>
            </p:custDataLst>
          </p:nvPr>
        </p:nvSpPr>
        <p:spPr>
          <a:xfrm>
            <a:off x="4598847" y="1374071"/>
            <a:ext cx="2964652" cy="2098148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7" name="任意多边形: 形状 41"/>
          <p:cNvSpPr/>
          <p:nvPr>
            <p:custDataLst>
              <p:tags r:id="rId19"/>
            </p:custDataLst>
          </p:nvPr>
        </p:nvSpPr>
        <p:spPr>
          <a:xfrm>
            <a:off x="4598847" y="1374071"/>
            <a:ext cx="2964652" cy="937494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9" name="任意多边形: 形状 42"/>
          <p:cNvSpPr/>
          <p:nvPr>
            <p:custDataLst>
              <p:tags r:id="rId20"/>
            </p:custDataLst>
          </p:nvPr>
        </p:nvSpPr>
        <p:spPr>
          <a:xfrm>
            <a:off x="7005769" y="1364400"/>
            <a:ext cx="551922" cy="227603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0" name="任意多边形: 形状 43"/>
          <p:cNvSpPr/>
          <p:nvPr>
            <p:custDataLst>
              <p:tags r:id="rId21"/>
            </p:custDataLst>
          </p:nvPr>
        </p:nvSpPr>
        <p:spPr>
          <a:xfrm>
            <a:off x="4624637" y="1831213"/>
            <a:ext cx="833686" cy="482287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1" name="TextBox 21"/>
          <p:cNvSpPr txBox="1"/>
          <p:nvPr>
            <p:custDataLst>
              <p:tags r:id="rId22"/>
            </p:custDataLst>
          </p:nvPr>
        </p:nvSpPr>
        <p:spPr>
          <a:xfrm>
            <a:off x="4789053" y="2407636"/>
            <a:ext cx="2600170" cy="906051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uFillTx/>
                <a:latin typeface="+mn-ea"/>
                <a:sym typeface="+mn-ea"/>
              </a:rPr>
              <a:t>实验室检查结果显示一甲胺浓度升高</a:t>
            </a:r>
            <a:endParaRPr lang="zh-CN" altLang="en-US" sz="16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3"/>
            </p:custDataLst>
          </p:nvPr>
        </p:nvSpPr>
        <p:spPr>
          <a:xfrm>
            <a:off x="6738190" y="1374071"/>
            <a:ext cx="833686" cy="775657"/>
          </a:xfrm>
          <a:prstGeom prst="rect">
            <a:avLst/>
          </a:prstGeom>
          <a:noFill/>
        </p:spPr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4" name="TextBox 21"/>
          <p:cNvSpPr txBox="1"/>
          <p:nvPr>
            <p:custDataLst>
              <p:tags r:id="rId24"/>
            </p:custDataLst>
          </p:nvPr>
        </p:nvSpPr>
        <p:spPr>
          <a:xfrm>
            <a:off x="8303689" y="2407636"/>
            <a:ext cx="2600170" cy="906051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uFillTx/>
                <a:latin typeface="+mn-ea"/>
                <a:sym typeface="+mn-ea"/>
              </a:rPr>
              <a:t>血液检查显示血红蛋白浓度降低</a:t>
            </a:r>
            <a:endParaRPr lang="zh-CN" altLang="en-US" sz="16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6" name="TextBox 21"/>
          <p:cNvSpPr txBox="1"/>
          <p:nvPr>
            <p:custDataLst>
              <p:tags r:id="rId25"/>
            </p:custDataLst>
          </p:nvPr>
        </p:nvSpPr>
        <p:spPr>
          <a:xfrm>
            <a:off x="1274418" y="5113086"/>
            <a:ext cx="2600170" cy="906051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uFillTx/>
                <a:latin typeface="+mn-ea"/>
                <a:sym typeface="+mn-ea"/>
              </a:rPr>
              <a:t>尿液检查显示尿液中一甲胺浓度升高</a:t>
            </a:r>
            <a:endParaRPr lang="zh-CN" altLang="en-US" sz="16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15" name="矩形: 圆角 40"/>
          <p:cNvSpPr/>
          <p:nvPr>
            <p:custDataLst>
              <p:tags r:id="rId26"/>
            </p:custDataLst>
          </p:nvPr>
        </p:nvSpPr>
        <p:spPr>
          <a:xfrm>
            <a:off x="4607873" y="4079522"/>
            <a:ext cx="2964652" cy="2098148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8" name="任意多边形: 形状 41"/>
          <p:cNvSpPr/>
          <p:nvPr>
            <p:custDataLst>
              <p:tags r:id="rId27"/>
            </p:custDataLst>
          </p:nvPr>
        </p:nvSpPr>
        <p:spPr>
          <a:xfrm>
            <a:off x="4607873" y="4079522"/>
            <a:ext cx="2964652" cy="937494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5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3" name="任意多边形: 形状 42"/>
          <p:cNvSpPr/>
          <p:nvPr>
            <p:custDataLst>
              <p:tags r:id="rId28"/>
            </p:custDataLst>
          </p:nvPr>
        </p:nvSpPr>
        <p:spPr>
          <a:xfrm>
            <a:off x="7001256" y="4069850"/>
            <a:ext cx="551922" cy="227603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5"/>
              </a:gs>
              <a:gs pos="0">
                <a:schemeClr val="accent5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5" name="任意多边形: 形状 43"/>
          <p:cNvSpPr/>
          <p:nvPr>
            <p:custDataLst>
              <p:tags r:id="rId29"/>
            </p:custDataLst>
          </p:nvPr>
        </p:nvSpPr>
        <p:spPr>
          <a:xfrm>
            <a:off x="4633664" y="4536663"/>
            <a:ext cx="833686" cy="482287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5"/>
              </a:gs>
              <a:gs pos="0">
                <a:schemeClr val="accent5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7" name="TextBox 21"/>
          <p:cNvSpPr txBox="1"/>
          <p:nvPr>
            <p:custDataLst>
              <p:tags r:id="rId30"/>
            </p:custDataLst>
          </p:nvPr>
        </p:nvSpPr>
        <p:spPr>
          <a:xfrm>
            <a:off x="4798080" y="5113086"/>
            <a:ext cx="2600170" cy="906051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uFillTx/>
                <a:latin typeface="+mn-ea"/>
                <a:sym typeface="+mn-ea"/>
              </a:rPr>
              <a:t>心电图检查显示心律失常</a:t>
            </a:r>
            <a:endParaRPr lang="zh-CN" altLang="en-US" sz="16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31"/>
            </p:custDataLst>
          </p:nvPr>
        </p:nvSpPr>
        <p:spPr>
          <a:xfrm>
            <a:off x="6739479" y="4079522"/>
            <a:ext cx="833686" cy="775657"/>
          </a:xfrm>
          <a:prstGeom prst="rect">
            <a:avLst/>
          </a:prstGeom>
          <a:noFill/>
        </p:spPr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05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9" name="矩形: 圆角 40"/>
          <p:cNvSpPr/>
          <p:nvPr>
            <p:custDataLst>
              <p:tags r:id="rId32"/>
            </p:custDataLst>
          </p:nvPr>
        </p:nvSpPr>
        <p:spPr>
          <a:xfrm>
            <a:off x="8143141" y="4079522"/>
            <a:ext cx="2964652" cy="2098148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0" name="任意多边形: 形状 41"/>
          <p:cNvSpPr/>
          <p:nvPr>
            <p:custDataLst>
              <p:tags r:id="rId33"/>
            </p:custDataLst>
          </p:nvPr>
        </p:nvSpPr>
        <p:spPr>
          <a:xfrm>
            <a:off x="8143141" y="4079522"/>
            <a:ext cx="2964652" cy="937494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6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1" name="任意多边形: 形状 42"/>
          <p:cNvSpPr/>
          <p:nvPr>
            <p:custDataLst>
              <p:tags r:id="rId34"/>
            </p:custDataLst>
          </p:nvPr>
        </p:nvSpPr>
        <p:spPr>
          <a:xfrm>
            <a:off x="10536524" y="4069850"/>
            <a:ext cx="551922" cy="227603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6"/>
              </a:gs>
              <a:gs pos="0">
                <a:schemeClr val="accent6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2" name="任意多边形: 形状 43"/>
          <p:cNvSpPr/>
          <p:nvPr>
            <p:custDataLst>
              <p:tags r:id="rId35"/>
            </p:custDataLst>
          </p:nvPr>
        </p:nvSpPr>
        <p:spPr>
          <a:xfrm>
            <a:off x="8168932" y="4536663"/>
            <a:ext cx="833686" cy="482287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6"/>
              </a:gs>
              <a:gs pos="0">
                <a:schemeClr val="accent6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3" name="TextBox 21"/>
          <p:cNvSpPr txBox="1"/>
          <p:nvPr>
            <p:custDataLst>
              <p:tags r:id="rId36"/>
            </p:custDataLst>
          </p:nvPr>
        </p:nvSpPr>
        <p:spPr>
          <a:xfrm>
            <a:off x="8333348" y="5113086"/>
            <a:ext cx="2600170" cy="906051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uFillTx/>
                <a:latin typeface="+mn-ea"/>
                <a:sym typeface="+mn-ea"/>
              </a:rPr>
              <a:t>影像学检查显示脑部病变</a:t>
            </a:r>
            <a:endParaRPr lang="zh-CN" altLang="en-US" sz="16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34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37"/>
            </p:custDataLst>
          </p:nvPr>
        </p:nvSpPr>
        <p:spPr>
          <a:xfrm>
            <a:off x="10274103" y="4069850"/>
            <a:ext cx="833686" cy="775657"/>
          </a:xfrm>
          <a:prstGeom prst="rect">
            <a:avLst/>
          </a:prstGeom>
          <a:noFill/>
        </p:spPr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06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患者诊断和治疗过程</a:t>
            </a:r>
            <a:endParaRPr lang="zh-CN" altLang="en-US"/>
          </a:p>
        </p:txBody>
      </p:sp>
      <p:sp>
        <p:nvSpPr>
          <p:cNvPr id="15" name="矩形: 单圆角 79"/>
          <p:cNvSpPr/>
          <p:nvPr>
            <p:custDataLst>
              <p:tags r:id="rId2"/>
            </p:custDataLst>
          </p:nvPr>
        </p:nvSpPr>
        <p:spPr>
          <a:xfrm flipV="1">
            <a:off x="838200" y="1471058"/>
            <a:ext cx="3365066" cy="2155410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3"/>
            </p:custDataLst>
          </p:nvPr>
        </p:nvSpPr>
        <p:spPr>
          <a:xfrm>
            <a:off x="1969299" y="1471058"/>
            <a:ext cx="1103481" cy="635208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01</a:t>
            </a:r>
            <a:endParaRPr lang="en-US" altLang="zh-CN" sz="2800" b="1"/>
          </a:p>
        </p:txBody>
      </p:sp>
      <p:sp>
        <p:nvSpPr>
          <p:cNvPr id="17" name="文本框 178"/>
          <p:cNvSpPr txBox="1"/>
          <p:nvPr>
            <p:custDataLst>
              <p:tags r:id="rId4"/>
            </p:custDataLst>
          </p:nvPr>
        </p:nvSpPr>
        <p:spPr>
          <a:xfrm>
            <a:off x="879320" y="2401468"/>
            <a:ext cx="3284054" cy="1121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6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latin typeface="+mn-ea"/>
                <a:ea typeface="+mn-ea"/>
                <a:sym typeface="+mn-ea"/>
              </a:rPr>
              <a:t>患者症状：头晕、头痛、呼吸困难、恶心、呕吐等</a:t>
            </a:r>
            <a:endParaRPr lang="zh-CN" altLang="en-US" sz="3000">
              <a:latin typeface="+mn-ea"/>
              <a:ea typeface="+mn-ea"/>
              <a:sym typeface="+mn-ea"/>
            </a:endParaRPr>
          </a:p>
        </p:txBody>
      </p:sp>
      <p:sp>
        <p:nvSpPr>
          <p:cNvPr id="26" name="矩形: 单圆角 79"/>
          <p:cNvSpPr/>
          <p:nvPr>
            <p:custDataLst>
              <p:tags r:id="rId5"/>
            </p:custDataLst>
          </p:nvPr>
        </p:nvSpPr>
        <p:spPr>
          <a:xfrm flipV="1">
            <a:off x="4413774" y="1471058"/>
            <a:ext cx="3365066" cy="2155410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6"/>
            </p:custDataLst>
          </p:nvPr>
        </p:nvSpPr>
        <p:spPr>
          <a:xfrm>
            <a:off x="5544873" y="1471058"/>
            <a:ext cx="1103481" cy="63520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02</a:t>
            </a:r>
            <a:endParaRPr lang="en-US" altLang="zh-CN" sz="2800" b="1"/>
          </a:p>
        </p:txBody>
      </p:sp>
      <p:sp>
        <p:nvSpPr>
          <p:cNvPr id="28" name="文本框 178"/>
          <p:cNvSpPr txBox="1"/>
          <p:nvPr>
            <p:custDataLst>
              <p:tags r:id="rId7"/>
            </p:custDataLst>
          </p:nvPr>
        </p:nvSpPr>
        <p:spPr>
          <a:xfrm>
            <a:off x="4454894" y="2401468"/>
            <a:ext cx="3284054" cy="1121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6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latin typeface="+mn-ea"/>
                <a:ea typeface="+mn-ea"/>
                <a:sym typeface="+mn-ea"/>
              </a:rPr>
              <a:t>诊断方法：血液检查、尿液检查、影像学检查等</a:t>
            </a:r>
            <a:endParaRPr lang="zh-CN" altLang="en-US" sz="3000">
              <a:latin typeface="+mn-ea"/>
              <a:ea typeface="+mn-ea"/>
              <a:sym typeface="+mn-ea"/>
            </a:endParaRPr>
          </a:p>
        </p:txBody>
      </p:sp>
      <p:sp>
        <p:nvSpPr>
          <p:cNvPr id="31" name="矩形: 单圆角 79"/>
          <p:cNvSpPr/>
          <p:nvPr>
            <p:custDataLst>
              <p:tags r:id="rId8"/>
            </p:custDataLst>
          </p:nvPr>
        </p:nvSpPr>
        <p:spPr>
          <a:xfrm flipV="1">
            <a:off x="7989348" y="1471058"/>
            <a:ext cx="3365066" cy="2155410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9"/>
            </p:custDataLst>
          </p:nvPr>
        </p:nvSpPr>
        <p:spPr>
          <a:xfrm>
            <a:off x="9120447" y="1471058"/>
            <a:ext cx="1103481" cy="635208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03</a:t>
            </a:r>
            <a:endParaRPr lang="en-US" altLang="zh-CN" sz="2800" b="1"/>
          </a:p>
        </p:txBody>
      </p:sp>
      <p:sp>
        <p:nvSpPr>
          <p:cNvPr id="33" name="文本框 178"/>
          <p:cNvSpPr txBox="1"/>
          <p:nvPr>
            <p:custDataLst>
              <p:tags r:id="rId10"/>
            </p:custDataLst>
          </p:nvPr>
        </p:nvSpPr>
        <p:spPr>
          <a:xfrm>
            <a:off x="8030468" y="2401468"/>
            <a:ext cx="3284054" cy="1121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  <a:sym typeface="+mn-ea"/>
              </a:rPr>
              <a:t>诊断结果：一甲胺中毒</a:t>
            </a:r>
            <a:endParaRPr lang="zh-CN" altLang="en-US" sz="1800">
              <a:latin typeface="+mn-ea"/>
              <a:ea typeface="+mn-ea"/>
              <a:sym typeface="+mn-ea"/>
            </a:endParaRPr>
          </a:p>
        </p:txBody>
      </p:sp>
      <p:sp>
        <p:nvSpPr>
          <p:cNvPr id="36" name="矩形: 单圆角 79"/>
          <p:cNvSpPr/>
          <p:nvPr>
            <p:custDataLst>
              <p:tags r:id="rId11"/>
            </p:custDataLst>
          </p:nvPr>
        </p:nvSpPr>
        <p:spPr>
          <a:xfrm flipV="1">
            <a:off x="838200" y="3915533"/>
            <a:ext cx="3365066" cy="2155410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12"/>
            </p:custDataLst>
          </p:nvPr>
        </p:nvSpPr>
        <p:spPr>
          <a:xfrm>
            <a:off x="1969299" y="3915533"/>
            <a:ext cx="1103481" cy="63520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04</a:t>
            </a:r>
            <a:endParaRPr lang="en-US" altLang="zh-CN" sz="2800" b="1"/>
          </a:p>
        </p:txBody>
      </p:sp>
      <p:sp>
        <p:nvSpPr>
          <p:cNvPr id="38" name="文本框 178"/>
          <p:cNvSpPr txBox="1"/>
          <p:nvPr>
            <p:custDataLst>
              <p:tags r:id="rId13"/>
            </p:custDataLst>
          </p:nvPr>
        </p:nvSpPr>
        <p:spPr>
          <a:xfrm>
            <a:off x="879320" y="4845943"/>
            <a:ext cx="3284054" cy="1121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  <a:sym typeface="+mn-ea"/>
              </a:rPr>
              <a:t>治疗方法：吸氧、补液、解毒剂治疗等</a:t>
            </a:r>
            <a:endParaRPr lang="zh-CN" altLang="en-US" sz="1800">
              <a:latin typeface="+mn-ea"/>
              <a:ea typeface="+mn-ea"/>
              <a:sym typeface="+mn-ea"/>
            </a:endParaRPr>
          </a:p>
        </p:txBody>
      </p:sp>
      <p:sp>
        <p:nvSpPr>
          <p:cNvPr id="41" name="矩形: 单圆角 79"/>
          <p:cNvSpPr/>
          <p:nvPr>
            <p:custDataLst>
              <p:tags r:id="rId14"/>
            </p:custDataLst>
          </p:nvPr>
        </p:nvSpPr>
        <p:spPr>
          <a:xfrm flipV="1">
            <a:off x="4413774" y="3915533"/>
            <a:ext cx="3365066" cy="2155410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矩形 41"/>
          <p:cNvSpPr/>
          <p:nvPr>
            <p:custDataLst>
              <p:tags r:id="rId15"/>
            </p:custDataLst>
          </p:nvPr>
        </p:nvSpPr>
        <p:spPr>
          <a:xfrm>
            <a:off x="5544873" y="3915533"/>
            <a:ext cx="1103481" cy="635208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05</a:t>
            </a:r>
            <a:endParaRPr lang="en-US" altLang="zh-CN" sz="2800" b="1"/>
          </a:p>
        </p:txBody>
      </p:sp>
      <p:sp>
        <p:nvSpPr>
          <p:cNvPr id="43" name="文本框 178"/>
          <p:cNvSpPr txBox="1"/>
          <p:nvPr>
            <p:custDataLst>
              <p:tags r:id="rId16"/>
            </p:custDataLst>
          </p:nvPr>
        </p:nvSpPr>
        <p:spPr>
          <a:xfrm>
            <a:off x="4454894" y="4845943"/>
            <a:ext cx="3284054" cy="1121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  <a:sym typeface="+mn-ea"/>
              </a:rPr>
              <a:t>治疗效果：患者症状缓解，病情稳定</a:t>
            </a:r>
            <a:endParaRPr lang="zh-CN" altLang="en-US" sz="1800">
              <a:latin typeface="+mn-ea"/>
              <a:ea typeface="+mn-ea"/>
              <a:sym typeface="+mn-ea"/>
            </a:endParaRPr>
          </a:p>
        </p:txBody>
      </p:sp>
      <p:sp>
        <p:nvSpPr>
          <p:cNvPr id="4" name="矩形: 单圆角 79"/>
          <p:cNvSpPr/>
          <p:nvPr>
            <p:custDataLst>
              <p:tags r:id="rId17"/>
            </p:custDataLst>
          </p:nvPr>
        </p:nvSpPr>
        <p:spPr>
          <a:xfrm flipV="1">
            <a:off x="7989348" y="3915533"/>
            <a:ext cx="3365066" cy="2155410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18"/>
            </p:custDataLst>
          </p:nvPr>
        </p:nvSpPr>
        <p:spPr>
          <a:xfrm>
            <a:off x="9120447" y="3915533"/>
            <a:ext cx="1103481" cy="63520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06</a:t>
            </a:r>
            <a:endParaRPr lang="en-US" altLang="zh-CN" sz="2800" b="1"/>
          </a:p>
        </p:txBody>
      </p:sp>
      <p:sp>
        <p:nvSpPr>
          <p:cNvPr id="6" name="文本框 178"/>
          <p:cNvSpPr txBox="1"/>
          <p:nvPr>
            <p:custDataLst>
              <p:tags r:id="rId19"/>
            </p:custDataLst>
          </p:nvPr>
        </p:nvSpPr>
        <p:spPr>
          <a:xfrm>
            <a:off x="8030468" y="4845943"/>
            <a:ext cx="3284054" cy="1121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6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latin typeface="+mn-ea"/>
                <a:ea typeface="+mn-ea"/>
                <a:sym typeface="+mn-ea"/>
              </a:rPr>
              <a:t>出院建议：避免接触一甲胺，定期复查，注意饮食和休息</a:t>
            </a:r>
            <a:endParaRPr lang="zh-CN" altLang="en-US" sz="300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患者存在呼吸系统损伤的风险</a:t>
            </a:r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2"/>
            </p:custDataLst>
          </p:nvPr>
        </p:nvSpPr>
        <p:spPr>
          <a:xfrm>
            <a:off x="2757388" y="1364400"/>
            <a:ext cx="7687895" cy="951401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endParaRPr lang="zh-CN" altLang="en-US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3"/>
            </p:custDataLst>
          </p:nvPr>
        </p:nvSpPr>
        <p:spPr>
          <a:xfrm>
            <a:off x="2838293" y="1426042"/>
            <a:ext cx="7525252" cy="834376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一甲胺中毒可能导致呼吸系统损伤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剪去对角的矩形 3"/>
          <p:cNvSpPr/>
          <p:nvPr>
            <p:custDataLst>
              <p:tags r:id="rId4"/>
            </p:custDataLst>
          </p:nvPr>
        </p:nvSpPr>
        <p:spPr>
          <a:xfrm>
            <a:off x="1739656" y="1402926"/>
            <a:ext cx="860822" cy="862144"/>
          </a:xfrm>
          <a:prstGeom prst="snip2Diag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5"/>
            </p:custDataLst>
          </p:nvPr>
        </p:nvSpPr>
        <p:spPr>
          <a:xfrm>
            <a:off x="1810287" y="1485757"/>
            <a:ext cx="719335" cy="694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en-US" altLang="zh-CN" sz="44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01</a:t>
            </a:r>
            <a:endParaRPr lang="en-US" altLang="zh-CN" sz="44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23" name="矩形 22"/>
          <p:cNvSpPr/>
          <p:nvPr>
            <p:custDataLst>
              <p:tags r:id="rId6"/>
            </p:custDataLst>
          </p:nvPr>
        </p:nvSpPr>
        <p:spPr>
          <a:xfrm>
            <a:off x="2765094" y="2651815"/>
            <a:ext cx="7687895" cy="951401"/>
          </a:xfrm>
          <a:prstGeom prst="rect">
            <a:avLst/>
          </a:prstGeom>
          <a:noFill/>
          <a:ln w="63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endParaRPr lang="zh-CN" altLang="en-US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7"/>
            </p:custDataLst>
          </p:nvPr>
        </p:nvSpPr>
        <p:spPr>
          <a:xfrm>
            <a:off x="2838293" y="2713457"/>
            <a:ext cx="7525252" cy="834376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呼吸系统损伤可能导致呼吸困难、缺氧等症状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剪去对角的矩形 25"/>
          <p:cNvSpPr/>
          <p:nvPr>
            <p:custDataLst>
              <p:tags r:id="rId8"/>
            </p:custDataLst>
          </p:nvPr>
        </p:nvSpPr>
        <p:spPr>
          <a:xfrm>
            <a:off x="1747361" y="2689699"/>
            <a:ext cx="860822" cy="862144"/>
          </a:xfrm>
          <a:prstGeom prst="snip2Diag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9"/>
            </p:custDataLst>
          </p:nvPr>
        </p:nvSpPr>
        <p:spPr>
          <a:xfrm>
            <a:off x="1818634" y="2773173"/>
            <a:ext cx="719335" cy="694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en-US" altLang="zh-CN" sz="44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02</a:t>
            </a:r>
            <a:endParaRPr lang="en-US" altLang="zh-CN" sz="44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12" name="矩形 11"/>
          <p:cNvSpPr/>
          <p:nvPr>
            <p:custDataLst>
              <p:tags r:id="rId10"/>
            </p:custDataLst>
          </p:nvPr>
        </p:nvSpPr>
        <p:spPr>
          <a:xfrm>
            <a:off x="2765094" y="3939231"/>
            <a:ext cx="7687895" cy="951401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endParaRPr lang="zh-CN" altLang="en-US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2838293" y="4000231"/>
            <a:ext cx="7525252" cy="834376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呼吸系统损伤可能引发其他并发症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7" name="剪去对角的矩形 25"/>
          <p:cNvSpPr/>
          <p:nvPr>
            <p:custDataLst>
              <p:tags r:id="rId12"/>
            </p:custDataLst>
          </p:nvPr>
        </p:nvSpPr>
        <p:spPr>
          <a:xfrm>
            <a:off x="1747361" y="3977115"/>
            <a:ext cx="860822" cy="862144"/>
          </a:xfrm>
          <a:prstGeom prst="snip2Diag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3"/>
            </p:custDataLst>
          </p:nvPr>
        </p:nvSpPr>
        <p:spPr>
          <a:xfrm>
            <a:off x="1818634" y="4060588"/>
            <a:ext cx="719335" cy="694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en-US" altLang="zh-CN" sz="44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03</a:t>
            </a:r>
            <a:endParaRPr lang="en-US" altLang="zh-CN" sz="44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21" name="矩形 20"/>
          <p:cNvSpPr/>
          <p:nvPr>
            <p:custDataLst>
              <p:tags r:id="rId14"/>
            </p:custDataLst>
          </p:nvPr>
        </p:nvSpPr>
        <p:spPr>
          <a:xfrm>
            <a:off x="2765094" y="5226004"/>
            <a:ext cx="7687895" cy="951401"/>
          </a:xfrm>
          <a:prstGeom prst="rect">
            <a:avLst/>
          </a:prstGeom>
          <a:noFill/>
          <a:ln w="63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endParaRPr lang="zh-CN" altLang="en-US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5"/>
            </p:custDataLst>
          </p:nvPr>
        </p:nvSpPr>
        <p:spPr>
          <a:xfrm>
            <a:off x="2838293" y="5287646"/>
            <a:ext cx="7525252" cy="834376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呼吸系统损伤可能影响患者的预后和康复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剪去对角的矩形 25"/>
          <p:cNvSpPr/>
          <p:nvPr>
            <p:custDataLst>
              <p:tags r:id="rId16"/>
            </p:custDataLst>
          </p:nvPr>
        </p:nvSpPr>
        <p:spPr>
          <a:xfrm>
            <a:off x="1747361" y="5264530"/>
            <a:ext cx="860822" cy="862144"/>
          </a:xfrm>
          <a:prstGeom prst="snip2Diag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17"/>
            </p:custDataLst>
          </p:nvPr>
        </p:nvSpPr>
        <p:spPr>
          <a:xfrm>
            <a:off x="1818634" y="5348004"/>
            <a:ext cx="719335" cy="694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en-US" altLang="zh-CN" sz="44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04</a:t>
            </a:r>
            <a:endParaRPr lang="en-US" altLang="zh-CN" sz="44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https://d.book118.com/825221102210011102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7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7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HIGHLIGHT" val="0"/>
  <p:tag name="KSO_WM_UNIT_ID" val="diagram2023130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9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7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7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7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HIGHLIGHT" val="0"/>
  <p:tag name="KSO_WM_UNIT_ID" val="diagram2023130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9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7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7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7_3*l_h_i*1_3_3"/>
  <p:tag name="KSO_WM_UNIT_INDEX" val="1_3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HIGHLIGHT" val="0"/>
  <p:tag name="KSO_WM_UNIT_ID" val="diagram2023130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9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7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7_3*l_h_i*1_4_2"/>
  <p:tag name="KSO_WM_UNIT_INDEX" val="1_4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7_3*l_h_i*1_4_3"/>
  <p:tag name="KSO_WM_UNIT_INDEX" val="1_4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HIGHLIGHT" val="0"/>
  <p:tag name="KSO_WM_UNIT_ID" val="diagram2023130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9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499212598426,&quot;width&quot;:863.9250393700786}"/>
  <p:tag name="KSO_WM_TAG_VERSION" val="3.0"/>
  <p:tag name="KSO_WM_TEMPLATE_CATEGORY" val="diagram"/>
  <p:tag name="KSO_WM_TEMPLATE_INDEX" val="2023130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7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5_2"/>
  <p:tag name="KSO_WM_UNIT_INDEX" val="1_5_2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5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5*l_h_i*1_5_6"/>
  <p:tag name="KSO_WM_UNIT_INDEX" val="1_5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5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5_1"/>
  <p:tag name="KSO_WM_UNIT_INDEX" val="1_5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6_2"/>
  <p:tag name="KSO_WM_UNIT_INDEX" val="1_6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5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5_5*l_h_i*1_6_4"/>
  <p:tag name="KSO_WM_UNIT_INDEX" val="1_6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5_5*l_h_i*1_6_5"/>
  <p:tag name="KSO_WM_UNIT_INDEX" val="1_6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5_5*l_h_i*1_6_6"/>
  <p:tag name="KSO_WM_UNIT_INDEX" val="1_6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6_1"/>
  <p:tag name="KSO_WM_UNIT_INDEX" val="1_6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5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5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5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3_1"/>
  <p:tag name="KSO_WM_UNIT_INDEX" val="1_3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5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5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5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4_1"/>
  <p:tag name="KSO_WM_UNIT_INDEX" val="1_4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5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5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5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1_1"/>
  <p:tag name="KSO_WM_UNIT_INDEX" val="1_1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5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5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5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2_1"/>
  <p:tag name="KSO_WM_UNIT_INDEX" val="1_2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2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4_1"/>
  <p:tag name="KSO_WM_UNIT_INDEX" val="1_4_1"/>
  <p:tag name="KSO_WM_UNIT_LAYERLEVEL" val="1_1_1"/>
  <p:tag name="KSO_WM_UNIT_SUBTYPE" val="d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2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2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1_1"/>
  <p:tag name="KSO_WM_UNIT_INDEX" val="1_1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2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2_1"/>
  <p:tag name="KSO_WM_UNIT_INDEX" val="1_2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3_1"/>
  <p:tag name="KSO_WM_UNIT_INDEX" val="1_3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4_1"/>
  <p:tag name="KSO_WM_UNIT_INDEX" val="1_4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5_2"/>
  <p:tag name="KSO_WM_UNIT_INDEX" val="1_5_2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2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5_1"/>
  <p:tag name="KSO_WM_UNIT_INDEX" val="1_5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6_2"/>
  <p:tag name="KSO_WM_UNIT_INDEX" val="1_6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2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6_5"/>
  <p:tag name="KSO_WM_UNIT_INDEX" val="1_6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6_4"/>
  <p:tag name="KSO_WM_UNIT_INDEX" val="1_6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6_1"/>
  <p:tag name="KSO_WM_UNIT_INDEX" val="1_6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8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8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8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8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8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8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9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9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9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4_2"/>
  <p:tag name="KSO_WM_UNIT_INDEX" val="1_4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9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5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9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9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9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9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9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6_2"/>
  <p:tag name="KSO_WM_UNIT_INDEX" val="1_6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9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30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30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3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6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3*l_h_i*1_1_2"/>
  <p:tag name="KSO_WM_UNIT_INDEX" val="1_1_2"/>
  <p:tag name="KSO_WM_UNIT_LAYERLEVEL" val="1_1_1"/>
  <p:tag name="KSO_WM_UNIT_SUBTYPE" val="d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3*l_h_i*1_2_1"/>
  <p:tag name="KSO_WM_UNIT_INDEX" val="1_2_1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6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3*l_h_i*1_2_2"/>
  <p:tag name="KSO_WM_UNIT_INDEX" val="1_2_2"/>
  <p:tag name="KSO_WM_UNIT_LAYERLEVEL" val="1_1_1"/>
  <p:tag name="KSO_WM_UNIT_SUBTYPE" val="d"/>
  <p:tag name="KSO_WM_UNIT_TYPE" val="l_h_i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3*l_h_i*1_3_1"/>
  <p:tag name="KSO_WM_UNIT_INDEX" val="1_3_1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6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3*l_h_i*1_3_2"/>
  <p:tag name="KSO_WM_UNIT_INDEX" val="1_3_2"/>
  <p:tag name="KSO_WM_UNIT_LAYERLEVEL" val="1_1_1"/>
  <p:tag name="KSO_WM_UNIT_SUBTYPE" val="d"/>
  <p:tag name="KSO_WM_UNIT_TYPE" val="l_h_i"/>
  <p:tag name="KSO_WM_UNIT_USESOURCEFORMAT_APPLY" val="0"/>
</p:tagLst>
</file>

<file path=ppt/tags/tag3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3*l_h_i*1_4_1"/>
  <p:tag name="KSO_WM_UNIT_INDEX" val="1_4_1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6_3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3*l_h_i*1_4_2"/>
  <p:tag name="KSO_WM_UNIT_INDEX" val="1_4_2"/>
  <p:tag name="KSO_WM_UNIT_LAYERLEVEL" val="1_1_1"/>
  <p:tag name="KSO_WM_UNIT_SUBTYPE" val="d"/>
  <p:tag name="KSO_WM_UNIT_TYPE" val="l_h_i"/>
  <p:tag name="KSO_WM_UNIT_USESOURCEFORMAT_APPLY" val="0"/>
</p:tagLst>
</file>

<file path=ppt/tags/tag32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3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Montserrat Black</vt:lpstr>
      <vt:lpstr>Office Theme</vt:lpstr>
      <vt:lpstr>一甲胺中毒查房</vt:lpstr>
      <vt:lpstr>目录</vt:lpstr>
      <vt:lpstr>一甲胺中毒相关知识</vt:lpstr>
      <vt:lpstr>一甲胺的化学性质和毒性机制</vt:lpstr>
      <vt:lpstr>一甲胺中毒的症状和体征</vt:lpstr>
      <vt:lpstr>一甲胺中毒的诊断和治疗</vt:lpstr>
      <vt:lpstr>病例汇报</vt:lpstr>
      <vt:lpstr>患者基本信息和病史</vt:lpstr>
      <vt:lpstr>患者临床表现和实验室检查结果</vt:lpstr>
      <vt:lpstr>患者诊断和治疗过程</vt:lpstr>
      <vt:lpstr>护理诊断</vt:lpstr>
      <vt:lpstr>患者存在呼吸系统损伤的风险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2024-09-11T13:20:49.496</cp:lastPrinted>
  <dcterms:created xsi:type="dcterms:W3CDTF">2024-09-11T05:20:49Z</dcterms:created>
  <dcterms:modified xsi:type="dcterms:W3CDTF">2024-09-11T05:20:52Z</dcterms:modified>
</cp:coreProperties>
</file>