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2E9D1F-E915-4F87-9A1F-0C46C57887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778B77-634F-406C-AACE-7ACA2515F6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FED0C0-7068-4008-BDA1-3EAA3C347C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F59F52-C4F0-42EB-BC4E-7A4391CE60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D800AC-BFBE-4F4F-AC37-E7400CD630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4647C5-FDB5-433A-BDF0-860FBB8B54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ABC4A5-4DEF-40C0-A7F4-A179C36E8B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32020D-6048-43EF-A663-307A3B915C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4FB84A-67FA-4429-B217-B3AED18CB1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A9051C-BBEB-48F1-A081-29AFD55239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5F7663-3BCE-421B-9E15-4F65C72E7A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solidFill>
        <a:effectLst/>
      </p:bgPr>
    </p:bg>
    <p:spTree>
      <p:nvGrpSpPr>
        <p:cNvPr id="1" name=""/>
        <p:cNvGrpSpPr/>
        <p:nvPr/>
      </p:nvGrpSpPr>
      <p:grpSpPr>
        <a:xfrm>
          <a:off x="0" y="0"/>
          <a:ext cx="0" cy="0"/>
        </a:xfrm>
      </p:grpSpPr>
      <p:pic>
        <p:nvPicPr>
          <p:cNvPr id="2" name="图片 22"/>
          <p:cNvPicPr>
            <a:picLocks noChangeAspect="1"/>
          </p:cNvPicPr>
          <p:nvPr userDrawn="1"/>
        </p:nvPicPr>
        <p:blipFill>
          <a:blip r:embed="rId1"/>
          <a:srcRect t="-22023" b="22023"/>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3342682" y="1846430"/>
            <a:ext cx="5506636" cy="1200329"/>
          </a:xfrm>
        </p:spPr>
        <p:txBody>
          <a:bodyPr wrap="none" anchor="t">
            <a:spAutoFit/>
          </a:bodyPr>
          <a:lstStyle>
            <a:lvl1pPr algn="ctr">
              <a:defRPr sz="8000" b="1" i="0" spc="300">
                <a:solidFill>
                  <a:schemeClr val="tx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5022629" y="3142768"/>
            <a:ext cx="2146742" cy="286232"/>
          </a:xfrm>
        </p:spPr>
        <p:txBody>
          <a:bodyPr wrap="none">
            <a:spAutoFit/>
          </a:bodyPr>
          <a:lstStyle>
            <a:lvl1pPr marL="0" indent="0" algn="ctr">
              <a:buNone/>
              <a:defRPr sz="1400" b="0" i="0" spc="300">
                <a:solidFill>
                  <a:schemeClr val="tx1"/>
                </a:solidFill>
                <a:latin typeface="Microsoft YaHei Light" panose="020b0503020204020204" pitchFamily="34" charset="-122"/>
                <a:ea typeface="Microsoft YaHei Light"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009803" y="1270290"/>
            <a:ext cx="2172390" cy="480131"/>
          </a:xfrm>
        </p:spPr>
        <p:txBody>
          <a:bodyPr wrap="none" anchor="b">
            <a:spAutoFit/>
          </a:bodyPr>
          <a:lstStyle>
            <a:lvl1pPr marL="0" indent="0" algn="ctr">
              <a:buNone/>
              <a:defRPr sz="2800" b="1" i="0" spc="300">
                <a:solidFill>
                  <a:schemeClr val="accent1"/>
                </a:solidFill>
                <a:latin typeface="Microsoft YaHei" panose="020b0503020204020204" pitchFamily="34" charset="-122"/>
                <a:ea typeface="Microsoft YaHei"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a:effectLst/>
      </p:bgPr>
    </p:bg>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solidFill>
        <a:effectLst/>
      </p:bgPr>
    </p:bg>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bg1">
                <a:alpha val="60000"/>
                <a:lumMod val="95000"/>
                <a:lumOff val="5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rcRect t="31862" b="18138"/>
          <a:stretch>
            <a:fillRect/>
          </a:stretch>
        </p:blipFill>
        <p:spPr>
          <a:xfrm flipH="1">
            <a:off x="0" y="-1"/>
            <a:ext cx="12192000" cy="3429001"/>
          </a:xfrm>
          <a:prstGeom prst="rect">
            <a:avLst/>
          </a:prstGeom>
        </p:spPr>
      </p:pic>
      <p:sp>
        <p:nvSpPr>
          <p:cNvPr id="19" name="矩形 6"/>
          <p:cNvSpPr/>
          <p:nvPr userDrawn="1"/>
        </p:nvSpPr>
        <p:spPr>
          <a:xfrm>
            <a:off x="0" y="1"/>
            <a:ext cx="12192000" cy="6857999"/>
          </a:xfrm>
          <a:prstGeom prst="rect">
            <a:avLst/>
          </a:prstGeom>
          <a:gradFill>
            <a:gsLst>
              <a:gs pos="85000">
                <a:schemeClr val="bg1">
                  <a:lumMod val="95000"/>
                  <a:lumOff val="5000"/>
                </a:schemeClr>
              </a:gs>
              <a:gs pos="100000">
                <a:schemeClr val="bg1">
                  <a:alpha val="60000"/>
                  <a:lumMod val="95000"/>
                  <a:lumOff val="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solidFill>
        <a:effectLst/>
      </p:bgPr>
    </p:bg>
    <p:spTree>
      <p:nvGrpSpPr>
        <p:cNvPr id="23" name=""/>
        <p:cNvGrpSpPr/>
        <p:nvPr/>
      </p:nvGrpSpPr>
      <p:grpSpPr>
        <a:xfrm>
          <a:off x="0" y="0"/>
          <a:ext cx="0" cy="0"/>
        </a:xfrm>
      </p:grpSpPr>
      <p:pic>
        <p:nvPicPr>
          <p:cNvPr id="24" name="图片 1"/>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emf" /><Relationship Id="rId3"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 Id="rId3"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 Id="rId3"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522323201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药学护理礼仪规范\n## 1.药学护理礼仪规范概述\n### 1.1药学护理礼仪规范的定义与重要性\n### 1.2药学护理礼仪规范的基本原则\n### 1.3药学护理礼仪规范的实施与推广\n## 2.药学护理人员基本礼仪\n### 2.1仪容仪表与着装要求\n### 2.2言谈举止与礼貌用语\n### 2.3岗位纪律与工作态度\n## 3.药学护理工作环境礼仪\n### 3.1药剂科工作区域划分与布局\n### 3.2药品储存与摆放规范\n### 3.3工作环境清洁与维护\n## 4.药学护理服务礼仪\n### 4.1门诊药学服务礼仪\n### 4.2住院药学服务礼仪\n### 4.3药学咨询服务礼仪\n## 5.药学护理沟通技巧\n### 5.1有效沟通的基本原则与方法\n### 5.2处理患者抱怨与投诉的技巧\n### 5.3团队协作与上下级沟通\n## 6.药学护理纠纷预防与处理\n### 6.1药学护理纠纷的原因与预防\n### 6.2药学护理纠纷的处理流程\n### 6.3药学护理纠纷的法律责任与风险防范\n## 7.药学护理礼仪培训与考核\n### 7.1药学护理礼仪培训计划与实施\n### 7.2药学护理礼仪考核内容与标准\n### 7.3药学护理礼仪培训效果评估与持续改进\n&quot;,&quot;templateId&quot;:&quot;gmkecq1xcbgpbesf4w4jrcmz4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46865" y="1846430"/>
            <a:ext cx="11518900" cy="914400"/>
          </a:xfrm>
        </p:spPr>
        <p:txBody>
          <a:bodyPr vert="horz" wrap="square" lIns="91440" tIns="45720" rIns="91440" bIns="45720" anchor="t">
            <a:normAutofit/>
          </a:bodyPr>
          <a:lstStyle/>
          <a:p>
            <a:pPr>
              <a:buNone/>
            </a:pPr>
            <a:r>
              <a:rPr lang="zh-CN" sz="6000"/>
              <a:t>药学护理礼仪规范</a:t>
            </a:r>
            <a:endParaRPr/>
          </a:p>
        </p:txBody>
      </p:sp>
      <p:sp>
        <p:nvSpPr>
          <p:cNvPr id="3" name="文本占位符 3" descr="{&quot;isTemplate&quot;:false,&quot;type&quot;:&quot;content&quot;,&quot;canOmit&quot;:true,&quot;range&quot;:0}"/>
          <p:cNvSpPr>
            <a:spLocks noGrp="1"/>
          </p:cNvSpPr>
          <p:nvPr>
            <p:ph type="body" sz="quarter" idx="10"/>
          </p:nvPr>
        </p:nvSpPr>
        <p:spPr>
          <a:xfrm>
            <a:off x="2660648" y="1270290"/>
            <a:ext cx="6870700" cy="482600"/>
          </a:xfrm>
        </p:spPr>
        <p:txBody>
          <a:bodyPr/>
          <a:lstStyle/>
          <a:p>
            <a:r>
              <a:rPr lang="en-US"/>
              <a:t>TENCENT DOCS SMART CREATE</a:t>
            </a:r>
            <a:endParaRPr lang="zh-CN" b="1"/>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effectLst/>
                <a:latin typeface="+mn-lt"/>
              </a:rPr>
              <a:t>CREATE TOGETHER</a:t>
            </a:r>
            <a:endParaRPr kumimoji="1" lang="en-US" altLang="zh-CN" spc="80">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effectLst/>
              </a:rPr>
              <a:t>TENCENT</a:t>
            </a:r>
            <a:r>
              <a:rPr lang="zh-CN" altLang="en-US" spc="80">
                <a:effectLst/>
              </a:rPr>
              <a:t> </a:t>
            </a:r>
            <a:r>
              <a:rPr lang="en-US" altLang="zh-CN" spc="80">
                <a:effectLst/>
              </a:rPr>
              <a:t>DOCS</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8" name="" descr="{&quot;isTemplate&quot;:true,&quot;type&quot;:2}"/>
        <p:cNvGrpSpPr/>
        <p:nvPr/>
      </p:nvGrpSpPr>
      <p:grpSpPr>
        <a:xfrm>
          <a:off x="0" y="0"/>
          <a:ext cx="0" cy="0"/>
        </a:xfrm>
      </p:grpSpPr>
      <p:sp>
        <p:nvSpPr>
          <p:cNvPr id="119"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01</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120"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药学护理礼仪规范概述</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4" name="" descr="{&quot;isTemplate&quot;:true,&quot;type&quot;:3}"/>
        <p:cNvGrpSpPr/>
        <p:nvPr/>
      </p:nvGrpSpPr>
      <p:grpSpPr>
        <a:xfrm>
          <a:off x="0" y="0"/>
          <a:ext cx="0" cy="0"/>
        </a:xfrm>
      </p:grpSpPr>
      <p:grpSp>
        <p:nvGrpSpPr>
          <p:cNvPr id="255"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56" name=""/>
            <p:cNvGrpSpPr/>
            <p:nvPr/>
          </p:nvGrpSpPr>
          <p:grpSpPr>
            <a:xfrm>
              <a:off x="685800" y="3146904"/>
              <a:ext cx="5760000" cy="3225487"/>
              <a:chOff x="685800" y="3146904"/>
              <a:chExt cx="5760000" cy="3225487"/>
            </a:xfrm>
          </p:grpSpPr>
          <p:sp>
            <p:nvSpPr>
              <p:cNvPr id="257"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药学护理礼仪规范是指药学护理人员在工作中应遵循的礼仪规范和行为准则</a:t>
                </a:r>
                <a:endParaRPr kumimoji="1" lang="en-US" altLang="zh-CN" sz="1800" b="1">
                  <a:solidFill>
                    <a:schemeClr val="bg1"/>
                  </a:solidFill>
                  <a:latin typeface="+mj-ea"/>
                  <a:ea typeface="+mj-ea"/>
                </a:endParaRPr>
              </a:p>
            </p:txBody>
          </p:sp>
          <p:sp>
            <p:nvSpPr>
              <p:cNvPr id="258"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体现药学护理人员的职业素养和道德水平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保障患者的权益和用药安全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提高药学护理服务质量</a:t>
                </a:r>
                <a:endParaRPr/>
              </a:p>
            </p:txBody>
          </p:sp>
        </p:grpSp>
        <p:grpSp>
          <p:nvGrpSpPr>
            <p:cNvPr id="259" name=""/>
            <p:cNvGrpSpPr/>
            <p:nvPr/>
          </p:nvGrpSpPr>
          <p:grpSpPr>
            <a:xfrm>
              <a:off x="6016236" y="3146904"/>
              <a:ext cx="5400000" cy="3225487"/>
              <a:chOff x="6016236" y="3146904"/>
              <a:chExt cx="5400000" cy="3225487"/>
            </a:xfrm>
          </p:grpSpPr>
          <p:sp>
            <p:nvSpPr>
              <p:cNvPr id="260"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药学护理礼仪规范的重要性</a:t>
                </a:r>
                <a:endParaRPr kumimoji="1" lang="en-US" altLang="zh-CN" sz="1800" b="1">
                  <a:solidFill>
                    <a:schemeClr val="bg1"/>
                  </a:solidFill>
                  <a:latin typeface="+mj-ea"/>
                  <a:ea typeface="+mj-ea"/>
                </a:endParaRPr>
              </a:p>
            </p:txBody>
          </p:sp>
          <p:sp>
            <p:nvSpPr>
              <p:cNvPr id="261"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建立良好的药学护理形象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增强患者对药学护理人员的信任和满意度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促进药学护理行业的发展</a:t>
                </a:r>
                <a:endParaRPr/>
              </a:p>
            </p:txBody>
          </p:sp>
        </p:grpSp>
      </p:grpSp>
      <p:sp>
        <p:nvSpPr>
          <p:cNvPr id="26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药学护理礼仪规范的定义与重要性</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8" name="" descr="{&quot;isTemplate&quot;:true,&quot;type&quot;:3}"/>
        <p:cNvGrpSpPr/>
        <p:nvPr/>
      </p:nvGrpSpPr>
      <p:grpSpPr>
        <a:xfrm>
          <a:off x="0" y="0"/>
          <a:ext cx="0" cy="0"/>
        </a:xfrm>
      </p:grpSpPr>
      <p:pic>
        <p:nvPicPr>
          <p:cNvPr id="269" name="Picture 2" descr="{&quot;isTemplate&quot;:true,&quot;type&quot;:&quot;image&quot;,&quot;canOmit&quot;:false,&quot;range&quot;:0}"/>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270" name="Group 551" descr="{&quot;isTemplate&quot;:true,&quot;type&quot;:&quot;list&quot;,&quot;alignment&quot;:&quot;left&quot;,&quot;alignmentVertical&quot;:&quot;top&quot;,&quot;canOmit&quot;:false,&quot;scalable&quot;:false,&quot;minItemsCount&quot;:-1}"/>
          <p:cNvGrpSpPr/>
          <p:nvPr/>
        </p:nvGrpSpPr>
        <p:grpSpPr>
          <a:xfrm>
            <a:off x="5328795" y="1294832"/>
            <a:ext cx="6099220" cy="4768654"/>
            <a:chOff x="5328795" y="1294832"/>
            <a:chExt cx="6099220" cy="4768654"/>
          </a:xfrm>
        </p:grpSpPr>
        <p:grpSp>
          <p:nvGrpSpPr>
            <p:cNvPr id="271" name="Group 3"/>
            <p:cNvGrpSpPr/>
            <p:nvPr/>
          </p:nvGrpSpPr>
          <p:grpSpPr>
            <a:xfrm>
              <a:off x="5328795" y="1294832"/>
              <a:ext cx="6099220" cy="1468186"/>
              <a:chOff x="5328795" y="1294832"/>
              <a:chExt cx="6099220" cy="1468186"/>
            </a:xfrm>
          </p:grpSpPr>
          <p:sp>
            <p:nvSpPr>
              <p:cNvPr id="272" name="AutoShape 4"/>
              <p:cNvSpPr/>
              <p:nvPr/>
            </p:nvSpPr>
            <p:spPr>
              <a:xfrm>
                <a:off x="5328795" y="1294832"/>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3" name="TextBox 5" descr="{&quot;isTemplate&quot;:true,&quot;type&quot;:&quot;title&quot;,&quot;canOmit&quot;:false,&quot;range&quot;:0}"/>
              <p:cNvSpPr txBox="1"/>
              <p:nvPr/>
            </p:nvSpPr>
            <p:spPr>
              <a:xfrm>
                <a:off x="5632910" y="1424361"/>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尊重患者原则</a:t>
                </a:r>
                <a:endParaRPr/>
              </a:p>
            </p:txBody>
          </p:sp>
          <p:sp>
            <p:nvSpPr>
              <p:cNvPr id="274" name="TextBox 6" descr="{&quot;isTemplate&quot;:true,&quot;type&quot;:&quot;content&quot;,&quot;canOmit&quot;:false,&quot;range&quot;:0}"/>
              <p:cNvSpPr txBox="1"/>
              <p:nvPr/>
            </p:nvSpPr>
            <p:spPr>
              <a:xfrm>
                <a:off x="5632910" y="1806799"/>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尊重患者的隐私和权益</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关心患者的需求和感受</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提供个性化的药学护理服务</a:t>
                </a:r>
                <a:endParaRPr/>
              </a:p>
            </p:txBody>
          </p:sp>
        </p:grpSp>
        <p:grpSp>
          <p:nvGrpSpPr>
            <p:cNvPr id="275" name="Group 8"/>
            <p:cNvGrpSpPr/>
            <p:nvPr/>
          </p:nvGrpSpPr>
          <p:grpSpPr>
            <a:xfrm>
              <a:off x="5328795" y="2945066"/>
              <a:ext cx="6099220" cy="1468186"/>
              <a:chOff x="5328795" y="2945066"/>
              <a:chExt cx="6099220" cy="1468186"/>
            </a:xfrm>
          </p:grpSpPr>
          <p:sp>
            <p:nvSpPr>
              <p:cNvPr id="276" name="AutoShape 9"/>
              <p:cNvSpPr/>
              <p:nvPr/>
            </p:nvSpPr>
            <p:spPr>
              <a:xfrm>
                <a:off x="5328795" y="2945066"/>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7" name="TextBox 10" descr="{&quot;isTemplate&quot;:true,&quot;type&quot;:&quot;title&quot;,&quot;canOmit&quot;:false,&quot;range&quot;:0}"/>
              <p:cNvSpPr txBox="1"/>
              <p:nvPr/>
            </p:nvSpPr>
            <p:spPr>
              <a:xfrm>
                <a:off x="5632910" y="3074595"/>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诚信原则</a:t>
                </a:r>
                <a:endParaRPr/>
              </a:p>
            </p:txBody>
          </p:sp>
          <p:sp>
            <p:nvSpPr>
              <p:cNvPr id="278" name="TextBox 11" descr="{&quot;isTemplate&quot;:true,&quot;type&quot;:&quot;content&quot;,&quot;canOmit&quot;:false,&quot;range&quot;:0}"/>
              <p:cNvSpPr txBox="1"/>
              <p:nvPr/>
            </p:nvSpPr>
            <p:spPr>
              <a:xfrm>
                <a:off x="5632910" y="3457032"/>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诚实守信，遵守法律法规</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严谨治学，精益求精</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保护患者的用药安全和隐私</a:t>
                </a:r>
                <a:endParaRPr/>
              </a:p>
            </p:txBody>
          </p:sp>
        </p:grpSp>
        <p:grpSp>
          <p:nvGrpSpPr>
            <p:cNvPr id="279" name="Group 13"/>
            <p:cNvGrpSpPr/>
            <p:nvPr/>
          </p:nvGrpSpPr>
          <p:grpSpPr>
            <a:xfrm>
              <a:off x="5328795" y="4595300"/>
              <a:ext cx="6099220" cy="1468186"/>
              <a:chOff x="5328795" y="4595300"/>
              <a:chExt cx="6099220" cy="1468186"/>
            </a:xfrm>
          </p:grpSpPr>
          <p:sp>
            <p:nvSpPr>
              <p:cNvPr id="280" name="AutoShape 14"/>
              <p:cNvSpPr/>
              <p:nvPr/>
            </p:nvSpPr>
            <p:spPr>
              <a:xfrm>
                <a:off x="5328795" y="4595300"/>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1" name="TextBox 15" descr="{&quot;isTemplate&quot;:true,&quot;type&quot;:&quot;title&quot;,&quot;canOmit&quot;:false,&quot;range&quot;:0}"/>
              <p:cNvSpPr txBox="1"/>
              <p:nvPr/>
            </p:nvSpPr>
            <p:spPr>
              <a:xfrm>
                <a:off x="5632910" y="4724828"/>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以人为本原则</a:t>
                </a:r>
                <a:endParaRPr/>
              </a:p>
            </p:txBody>
          </p:sp>
          <p:sp>
            <p:nvSpPr>
              <p:cNvPr id="282" name="TextBox 16" descr="{&quot;isTemplate&quot;:true,&quot;type&quot;:&quot;content&quot;,&quot;canOmit&quot;:false,&quot;range&quot;:0}"/>
              <p:cNvSpPr txBox="1"/>
              <p:nvPr/>
            </p:nvSpPr>
            <p:spPr>
              <a:xfrm>
                <a:off x="5632910" y="5107266"/>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关注患者的身心健康</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提供优质的药学护理服务</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促进药学护理人员的自身成长和发展</a:t>
                </a:r>
                <a:endParaRPr/>
              </a:p>
            </p:txBody>
          </p:sp>
        </p:grpSp>
      </p:grpSp>
      <p:sp>
        <p:nvSpPr>
          <p:cNvPr id="28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药学护理礼仪规范的基本原则</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4" name="" descr="{&quot;isTemplate&quot;:true,&quot;type&quot;:3}"/>
        <p:cNvGrpSpPr/>
        <p:nvPr/>
      </p:nvGrpSpPr>
      <p:grpSpPr>
        <a:xfrm>
          <a:off x="0" y="0"/>
          <a:ext cx="0" cy="0"/>
        </a:xfrm>
      </p:grpSpPr>
      <p:pic>
        <p:nvPicPr>
          <p:cNvPr id="28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8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87" name="Group 598"/>
            <p:cNvGrpSpPr/>
            <p:nvPr/>
          </p:nvGrpSpPr>
          <p:grpSpPr>
            <a:xfrm>
              <a:off x="763829" y="1414808"/>
              <a:ext cx="6972294" cy="2337649"/>
              <a:chOff x="763829" y="1414808"/>
              <a:chExt cx="6972294" cy="2337649"/>
            </a:xfrm>
          </p:grpSpPr>
          <p:sp>
            <p:nvSpPr>
              <p:cNvPr id="28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药学护理礼仪规范的实施</a:t>
                </a:r>
                <a:endParaRPr/>
              </a:p>
            </p:txBody>
          </p:sp>
          <p:sp>
            <p:nvSpPr>
              <p:cNvPr id="28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加强药学护理人员的培训与教育</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制定和完善药学护理礼仪规范的制度与标准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加强药学护理礼仪规范的监督管理和考核</a:t>
                </a:r>
                <a:endParaRPr/>
              </a:p>
            </p:txBody>
          </p:sp>
          <p:sp>
            <p:nvSpPr>
              <p:cNvPr id="29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9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94" name="Group 591"/>
            <p:cNvGrpSpPr/>
            <p:nvPr/>
          </p:nvGrpSpPr>
          <p:grpSpPr>
            <a:xfrm>
              <a:off x="689593" y="3949139"/>
              <a:ext cx="7078256" cy="2128975"/>
              <a:chOff x="689593" y="3949139"/>
              <a:chExt cx="7078256" cy="2128975"/>
            </a:xfrm>
          </p:grpSpPr>
          <p:sp>
            <p:nvSpPr>
              <p:cNvPr id="29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药学护理礼仪规范的推广</a:t>
                </a:r>
                <a:endParaRPr/>
              </a:p>
            </p:txBody>
          </p:sp>
          <p:sp>
            <p:nvSpPr>
              <p:cNvPr id="29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通过各种渠道宣传药学护理礼仪规范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提高药学护理人员对礼仪规范的认知度和执行力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鼓励药学护理人员积极参与礼仪规范的推广与实践</a:t>
                </a:r>
                <a:endParaRPr/>
              </a:p>
            </p:txBody>
          </p:sp>
          <p:sp>
            <p:nvSpPr>
              <p:cNvPr id="29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0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0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药学护理礼仪规范的实施与推广</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02" name="" descr="{&quot;isTemplate&quot;:true,&quot;type&quot;:2}"/>
        <p:cNvGrpSpPr/>
        <p:nvPr/>
      </p:nvGrpSpPr>
      <p:grpSpPr>
        <a:xfrm>
          <a:off x="0" y="0"/>
          <a:ext cx="0" cy="0"/>
        </a:xfrm>
      </p:grpSpPr>
      <p:sp>
        <p:nvSpPr>
          <p:cNvPr id="303"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02</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304"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药学护理人员基本礼仪</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05" name="" descr="{&quot;isTemplate&quot;:true,&quot;type&quot;:3}"/>
        <p:cNvGrpSpPr/>
        <p:nvPr/>
      </p:nvGrpSpPr>
      <p:grpSpPr>
        <a:xfrm>
          <a:off x="0" y="0"/>
          <a:ext cx="0" cy="0"/>
        </a:xfrm>
      </p:grpSpPr>
      <p:sp>
        <p:nvSpPr>
          <p:cNvPr id="306"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kumimoji="1" lang="zh-CN" altLang="en-US"/>
          </a:p>
        </p:txBody>
      </p:sp>
      <p:sp>
        <p:nvSpPr>
          <p:cNvPr id="307"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仪容仪表与着装要求</a:t>
            </a:r>
            <a:endParaRPr lang="en-US" sz="3600" b="1">
              <a:latin typeface="微软雅黑"/>
              <a:ea typeface="微软雅黑"/>
            </a:endParaRPr>
          </a:p>
        </p:txBody>
      </p:sp>
      <p:sp>
        <p:nvSpPr>
          <p:cNvPr id="308"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仪容仪表要求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保持整洁的仪表和容貌</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佩戴适当的饰品和首饰</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注意个人卫生和口臭问题 -着装要求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穿着规定的工作服和鞋袜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佩戴统一的胸牌和徽章</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保持服装的整洁和完好</a:t>
            </a:r>
            <a:endParaRPr/>
          </a:p>
        </p:txBody>
      </p:sp>
      <p:cxnSp>
        <p:nvCxnSpPr>
          <p:cNvPr id="309"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10"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11" name="" descr="{&quot;isTemplate&quot;:true,&quot;type&quot;:3}"/>
        <p:cNvGrpSpPr/>
        <p:nvPr/>
      </p:nvGrpSpPr>
      <p:grpSpPr>
        <a:xfrm>
          <a:off x="0" y="0"/>
          <a:ext cx="0" cy="0"/>
        </a:xfrm>
      </p:grpSpPr>
      <p:sp>
        <p:nvSpPr>
          <p:cNvPr id="3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言谈举止与礼貌用语</a:t>
            </a:r>
            <a:endParaRPr lang="en-US" altLang="zh-CN" sz="2800" b="1">
              <a:latin typeface="+mj-ea"/>
              <a:ea typeface="+mj-ea"/>
            </a:endParaRPr>
          </a:p>
        </p:txBody>
      </p:sp>
      <p:grpSp>
        <p:nvGrpSpPr>
          <p:cNvPr id="313"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14" name=""/>
            <p:cNvGrpSpPr/>
            <p:nvPr/>
          </p:nvGrpSpPr>
          <p:grpSpPr>
            <a:xfrm>
              <a:off x="660399" y="2074672"/>
              <a:ext cx="5100082" cy="4536540"/>
              <a:chOff x="660399" y="2074672"/>
              <a:chExt cx="5100082" cy="4536540"/>
            </a:xfrm>
          </p:grpSpPr>
          <p:sp>
            <p:nvSpPr>
              <p:cNvPr id="31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1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言谈举止要求</a:t>
                </a:r>
                <a:endParaRPr lang="en-US" altLang="zh-CN" sz="2000" b="1">
                  <a:latin typeface="Microsoft YaHei" panose="020b0503020204020204" pitchFamily="34" charset="-122"/>
                  <a:ea typeface="Microsoft YaHei" panose="020b0503020204020204" pitchFamily="34" charset="-122"/>
                </a:endParaRPr>
              </a:p>
            </p:txBody>
          </p:sp>
          <p:sp>
            <p:nvSpPr>
              <p:cNvPr id="31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保持礼貌和谦和的态度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避免使用粗俗和冒犯性的语言</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注意语言的准确性和清晰度</a:t>
                </a:r>
                <a:endParaRPr/>
              </a:p>
            </p:txBody>
          </p:sp>
          <p:pic>
            <p:nvPicPr>
              <p:cNvPr id="31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19" name=""/>
            <p:cNvGrpSpPr/>
            <p:nvPr/>
          </p:nvGrpSpPr>
          <p:grpSpPr>
            <a:xfrm>
              <a:off x="6431519" y="2074672"/>
              <a:ext cx="5100082" cy="4536540"/>
              <a:chOff x="660399" y="2074672"/>
              <a:chExt cx="5100082" cy="4536540"/>
            </a:xfrm>
          </p:grpSpPr>
          <p:sp>
            <p:nvSpPr>
              <p:cNvPr id="32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2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礼貌用语</a:t>
                </a:r>
                <a:endParaRPr lang="en-US" altLang="zh-CN" sz="2000" b="1">
                  <a:latin typeface="Microsoft YaHei" panose="020b0503020204020204" pitchFamily="34" charset="-122"/>
                  <a:ea typeface="Microsoft YaHei" panose="020b0503020204020204" pitchFamily="34" charset="-122"/>
                </a:endParaRPr>
              </a:p>
            </p:txBody>
          </p:sp>
          <p:sp>
            <p:nvSpPr>
              <p:cNvPr id="32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使用您好、请、谢谢等礼貌用语</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尊重患者的姓名和隐私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避免使用命令和指责性的语言</a:t>
                </a:r>
                <a:endParaRPr/>
              </a:p>
            </p:txBody>
          </p:sp>
          <p:pic>
            <p:nvPicPr>
              <p:cNvPr id="323"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24" name="" descr="{&quot;isTemplate&quot;:true,&quot;type&quot;:3}"/>
        <p:cNvGrpSpPr/>
        <p:nvPr/>
      </p:nvGrpSpPr>
      <p:grpSpPr>
        <a:xfrm>
          <a:off x="0" y="0"/>
          <a:ext cx="0" cy="0"/>
        </a:xfrm>
      </p:grpSpPr>
      <p:pic>
        <p:nvPicPr>
          <p:cNvPr id="32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2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27" name="Group 598"/>
            <p:cNvGrpSpPr/>
            <p:nvPr/>
          </p:nvGrpSpPr>
          <p:grpSpPr>
            <a:xfrm>
              <a:off x="763829" y="1414808"/>
              <a:ext cx="6972294" cy="2337649"/>
              <a:chOff x="763829" y="1414808"/>
              <a:chExt cx="6972294" cy="2337649"/>
            </a:xfrm>
          </p:grpSpPr>
          <p:sp>
            <p:nvSpPr>
              <p:cNvPr id="32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岗位纪律要求</a:t>
                </a:r>
                <a:endParaRPr/>
              </a:p>
            </p:txBody>
          </p:sp>
          <p:sp>
            <p:nvSpPr>
              <p:cNvPr id="32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遵守工作时间和工作纪律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坚守工作岗位，不随意离岗</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遵守药品管理法规和制度</a:t>
                </a:r>
                <a:endParaRPr/>
              </a:p>
            </p:txBody>
          </p:sp>
          <p:sp>
            <p:nvSpPr>
              <p:cNvPr id="33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3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34" name="Group 591"/>
            <p:cNvGrpSpPr/>
            <p:nvPr/>
          </p:nvGrpSpPr>
          <p:grpSpPr>
            <a:xfrm>
              <a:off x="689593" y="3949139"/>
              <a:ext cx="7078256" cy="2128975"/>
              <a:chOff x="689593" y="3949139"/>
              <a:chExt cx="7078256" cy="2128975"/>
            </a:xfrm>
          </p:grpSpPr>
          <p:sp>
            <p:nvSpPr>
              <p:cNvPr id="33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工作态度要求</a:t>
                </a:r>
                <a:endParaRPr/>
              </a:p>
            </p:txBody>
          </p:sp>
          <p:sp>
            <p:nvSpPr>
              <p:cNvPr id="33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认真负责，积极主动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严谨治学，精益求精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关注患者的需求和满意度</a:t>
                </a:r>
                <a:endParaRPr/>
              </a:p>
            </p:txBody>
          </p:sp>
          <p:sp>
            <p:nvSpPr>
              <p:cNvPr id="33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4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4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岗位纪律与工作态度</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03</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8"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药学护理工作环境礼仪</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sp>
        <p:nvSpPr>
          <p:cNvPr id="1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药剂科工作区域划分与布局</a:t>
            </a:r>
            <a:endParaRPr lang="en-US" altLang="zh-CN" sz="2800" b="1">
              <a:latin typeface="+mj-ea"/>
              <a:ea typeface="+mj-ea"/>
            </a:endParaRPr>
          </a:p>
        </p:txBody>
      </p:sp>
      <p:grpSp>
        <p:nvGrpSpPr>
          <p:cNvPr id="11"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2" name=""/>
            <p:cNvGrpSpPr/>
            <p:nvPr/>
          </p:nvGrpSpPr>
          <p:grpSpPr>
            <a:xfrm>
              <a:off x="660399" y="2074672"/>
              <a:ext cx="5100082" cy="4536540"/>
              <a:chOff x="660399" y="2074672"/>
              <a:chExt cx="5100082" cy="4536540"/>
            </a:xfrm>
          </p:grpSpPr>
          <p:sp>
            <p:nvSpPr>
              <p:cNvPr id="1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工作区域划分</a:t>
                </a:r>
                <a:endParaRPr lang="en-US" altLang="zh-CN" sz="2000" b="1">
                  <a:latin typeface="Microsoft YaHei" panose="020b0503020204020204" pitchFamily="34" charset="-122"/>
                  <a:ea typeface="Microsoft YaHei" panose="020b0503020204020204" pitchFamily="34" charset="-122"/>
                </a:endParaRPr>
              </a:p>
            </p:txBody>
          </p:sp>
          <p:sp>
            <p:nvSpPr>
              <p:cNvPr id="1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划分清洁区、半污染区和污染区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合理安排各区域的工作流程和人员流动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保持工作区域的整洁和畅通</a:t>
                </a:r>
                <a:endParaRPr/>
              </a:p>
            </p:txBody>
          </p:sp>
          <p:pic>
            <p:nvPicPr>
              <p:cNvPr id="1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7" name=""/>
            <p:cNvGrpSpPr/>
            <p:nvPr/>
          </p:nvGrpSpPr>
          <p:grpSpPr>
            <a:xfrm>
              <a:off x="6431519" y="2074672"/>
              <a:ext cx="5100082" cy="4536540"/>
              <a:chOff x="660399" y="2074672"/>
              <a:chExt cx="5100082" cy="4536540"/>
            </a:xfrm>
          </p:grpSpPr>
          <p:sp>
            <p:nvSpPr>
              <p:cNvPr id="1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工作环境布局</a:t>
                </a:r>
                <a:endParaRPr lang="en-US" altLang="zh-CN" sz="2000" b="1">
                  <a:latin typeface="Microsoft YaHei" panose="020b0503020204020204" pitchFamily="34" charset="-122"/>
                  <a:ea typeface="Microsoft YaHei" panose="020b0503020204020204" pitchFamily="34" charset="-122"/>
                </a:endParaRPr>
              </a:p>
            </p:txBody>
          </p:sp>
          <p:sp>
            <p:nvSpPr>
              <p:cNvPr id="2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保持药品摆放整齐有序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设置合理的标识和警示标志</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提供舒适的工作环境和设施</a:t>
                </a:r>
                <a:endParaRPr/>
              </a:p>
            </p:txBody>
          </p:sp>
          <p:pic>
            <p:nvPicPr>
              <p:cNvPr id="2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 name="" descr="{&quot;isTemplate&quot;:true,&quot;type&quot;:3}"/>
        <p:cNvGrpSpPr/>
        <p:nvPr/>
      </p:nvGrpSpPr>
      <p:grpSpPr>
        <a:xfrm>
          <a:off x="0" y="0"/>
          <a:ext cx="0" cy="0"/>
        </a:xfrm>
      </p:grpSpPr>
      <p:pic>
        <p:nvPicPr>
          <p:cNvPr id="2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 name="Group 598"/>
            <p:cNvGrpSpPr/>
            <p:nvPr/>
          </p:nvGrpSpPr>
          <p:grpSpPr>
            <a:xfrm>
              <a:off x="763829" y="1414808"/>
              <a:ext cx="6972294" cy="2337649"/>
              <a:chOff x="763829" y="1414808"/>
              <a:chExt cx="6972294" cy="2337649"/>
            </a:xfrm>
          </p:grpSpPr>
          <p:sp>
            <p:nvSpPr>
              <p:cNvPr id="2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药品储存要求</a:t>
                </a:r>
                <a:endParaRPr/>
              </a:p>
            </p:txBody>
          </p:sp>
          <p:sp>
            <p:nvSpPr>
              <p:cNvPr id="2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按照药品的性质和储存要求分类存放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保持药品的储存条件恒定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定期检查药品的质量和有效期</a:t>
                </a:r>
                <a:endParaRPr/>
              </a:p>
            </p:txBody>
          </p:sp>
          <p:sp>
            <p:nvSpPr>
              <p:cNvPr id="2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2" name="Group 591"/>
            <p:cNvGrpSpPr/>
            <p:nvPr/>
          </p:nvGrpSpPr>
          <p:grpSpPr>
            <a:xfrm>
              <a:off x="689593" y="3949139"/>
              <a:ext cx="7078256" cy="2128975"/>
              <a:chOff x="689593" y="3949139"/>
              <a:chExt cx="7078256" cy="2128975"/>
            </a:xfrm>
          </p:grpSpPr>
          <p:sp>
            <p:nvSpPr>
              <p:cNvPr id="3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药品摆放规范</a:t>
                </a:r>
                <a:endParaRPr/>
              </a:p>
            </p:txBody>
          </p:sp>
          <p:sp>
            <p:nvSpPr>
              <p:cNvPr id="3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遵循先进先出、近期先用的原则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保持药品摆放整齐有序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便于药学护理人员快速找到所需药品</a:t>
                </a:r>
                <a:endParaRPr/>
              </a:p>
            </p:txBody>
          </p:sp>
          <p:sp>
            <p:nvSpPr>
              <p:cNvPr id="3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药品储存与摆放规范</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0" name="" descr="{&quot;isTemplate&quot;:true,&quot;type&quot;:3}"/>
        <p:cNvGrpSpPr/>
        <p:nvPr/>
      </p:nvGrpSpPr>
      <p:grpSpPr>
        <a:xfrm>
          <a:off x="0" y="0"/>
          <a:ext cx="0" cy="0"/>
        </a:xfrm>
      </p:grpSpPr>
      <p:sp>
        <p:nvSpPr>
          <p:cNvPr id="4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工作环境清洁与维护</a:t>
            </a:r>
            <a:endParaRPr lang="en-US" altLang="zh-CN" sz="2800" b="1">
              <a:latin typeface="+mj-ea"/>
              <a:ea typeface="+mj-ea"/>
            </a:endParaRPr>
          </a:p>
        </p:txBody>
      </p:sp>
      <p:grpSp>
        <p:nvGrpSpPr>
          <p:cNvPr id="42"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43" name=""/>
            <p:cNvGrpSpPr/>
            <p:nvPr/>
          </p:nvGrpSpPr>
          <p:grpSpPr>
            <a:xfrm>
              <a:off x="660399" y="2074672"/>
              <a:ext cx="5100082" cy="4536540"/>
              <a:chOff x="660399" y="2074672"/>
              <a:chExt cx="5100082" cy="4536540"/>
            </a:xfrm>
          </p:grpSpPr>
          <p:sp>
            <p:nvSpPr>
              <p:cNvPr id="4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4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工作环境清洁要求</a:t>
                </a:r>
                <a:endParaRPr lang="en-US" altLang="zh-CN" sz="2000" b="1">
                  <a:latin typeface="Microsoft YaHei" panose="020b0503020204020204" pitchFamily="34" charset="-122"/>
                  <a:ea typeface="Microsoft YaHei" panose="020b0503020204020204" pitchFamily="34" charset="-122"/>
                </a:endParaRPr>
              </a:p>
            </p:txBody>
          </p:sp>
          <p:sp>
            <p:nvSpPr>
              <p:cNvPr id="4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定期清洁工作区域和设施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保持工作环境的整洁和卫生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妥善处理废弃物和污染物</a:t>
                </a:r>
                <a:endParaRPr/>
              </a:p>
            </p:txBody>
          </p:sp>
          <p:pic>
            <p:nvPicPr>
              <p:cNvPr id="4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48" name=""/>
            <p:cNvGrpSpPr/>
            <p:nvPr/>
          </p:nvGrpSpPr>
          <p:grpSpPr>
            <a:xfrm>
              <a:off x="6431519" y="2074672"/>
              <a:ext cx="5100082" cy="4536540"/>
              <a:chOff x="660399" y="2074672"/>
              <a:chExt cx="5100082" cy="4536540"/>
            </a:xfrm>
          </p:grpSpPr>
          <p:sp>
            <p:nvSpPr>
              <p:cNvPr id="4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工作环境维护要求</a:t>
                </a:r>
                <a:endParaRPr lang="en-US" altLang="zh-CN" sz="2000" b="1">
                  <a:latin typeface="Microsoft YaHei" panose="020b0503020204020204" pitchFamily="34" charset="-122"/>
                  <a:ea typeface="Microsoft YaHei" panose="020b0503020204020204" pitchFamily="34" charset="-122"/>
                </a:endParaRPr>
              </a:p>
            </p:txBody>
          </p:sp>
          <p:sp>
            <p:nvSpPr>
              <p:cNvPr id="5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遵守工作场所的安全规定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爱护公共设施，节约资源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共同维护良好的工作环境</a:t>
                </a:r>
                <a:endParaRPr/>
              </a:p>
            </p:txBody>
          </p:sp>
          <p:pic>
            <p:nvPicPr>
              <p:cNvPr id="5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3" name="" descr="{&quot;isTemplate&quot;:true,&quot;type&quot;:2}"/>
        <p:cNvGrpSpPr/>
        <p:nvPr/>
      </p:nvGrpSpPr>
      <p:grpSpPr>
        <a:xfrm>
          <a:off x="0" y="0"/>
          <a:ext cx="0" cy="0"/>
        </a:xfrm>
      </p:grpSpPr>
      <p:sp>
        <p:nvSpPr>
          <p:cNvPr id="54"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04</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55"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药学护理服务礼仪</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6" name="" descr="{&quot;isTemplate&quot;:true,&quot;type&quot;:3}"/>
        <p:cNvGrpSpPr/>
        <p:nvPr/>
      </p:nvGrpSpPr>
      <p:grpSpPr>
        <a:xfrm>
          <a:off x="0" y="0"/>
          <a:ext cx="0" cy="0"/>
        </a:xfrm>
      </p:grpSpPr>
      <p:pic>
        <p:nvPicPr>
          <p:cNvPr id="57"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58"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59" name="组合 4"/>
            <p:cNvGrpSpPr/>
            <p:nvPr/>
          </p:nvGrpSpPr>
          <p:grpSpPr>
            <a:xfrm>
              <a:off x="660396" y="1892786"/>
              <a:ext cx="5622867" cy="1446014"/>
              <a:chOff x="571500" y="1815543"/>
              <a:chExt cx="5622867" cy="1446014"/>
            </a:xfrm>
          </p:grpSpPr>
          <p:sp>
            <p:nvSpPr>
              <p:cNvPr id="60"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挂号与分诊</a:t>
                </a:r>
                <a:endParaRPr lang="en-US" b="1">
                  <a:solidFill>
                    <a:schemeClr val="accent1">
                      <a:alpha val="100000"/>
                    </a:schemeClr>
                  </a:solidFill>
                  <a:latin typeface="微软雅黑"/>
                  <a:ea typeface="微软雅黑"/>
                </a:endParaRPr>
              </a:p>
            </p:txBody>
          </p:sp>
          <p:sp>
            <p:nvSpPr>
              <p:cNvPr id="61"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提供热情的接待和指引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合理安排患者的就诊顺序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提供必要的健康咨询和宣教</a:t>
                </a:r>
                <a:endParaRPr/>
              </a:p>
            </p:txBody>
          </p:sp>
          <p:sp>
            <p:nvSpPr>
              <p:cNvPr id="62"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63" name="组合 8"/>
            <p:cNvGrpSpPr/>
            <p:nvPr/>
          </p:nvGrpSpPr>
          <p:grpSpPr>
            <a:xfrm>
              <a:off x="660396" y="3478749"/>
              <a:ext cx="5622868" cy="1446014"/>
              <a:chOff x="571500" y="1815543"/>
              <a:chExt cx="5622868" cy="1446014"/>
            </a:xfrm>
          </p:grpSpPr>
          <p:sp>
            <p:nvSpPr>
              <p:cNvPr id="64"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调配与发药</a:t>
                </a:r>
                <a:endParaRPr lang="en-US" b="1">
                  <a:solidFill>
                    <a:schemeClr val="accent1">
                      <a:alpha val="100000"/>
                    </a:schemeClr>
                  </a:solidFill>
                  <a:latin typeface="微软雅黑"/>
                  <a:ea typeface="微软雅黑"/>
                </a:endParaRPr>
              </a:p>
            </p:txBody>
          </p:sp>
          <p:sp>
            <p:nvSpPr>
              <p:cNvPr id="65"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遵循处方审核和调配规范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提供详细的用药指导和注意事项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关注患者的用药安全和疗效</a:t>
                </a:r>
                <a:endParaRPr/>
              </a:p>
            </p:txBody>
          </p:sp>
          <p:sp>
            <p:nvSpPr>
              <p:cNvPr id="66"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67" name="组合 12"/>
            <p:cNvGrpSpPr/>
            <p:nvPr/>
          </p:nvGrpSpPr>
          <p:grpSpPr>
            <a:xfrm>
              <a:off x="660396" y="5064711"/>
              <a:ext cx="5622867" cy="1446014"/>
              <a:chOff x="571500" y="1815543"/>
              <a:chExt cx="5622867" cy="1446014"/>
            </a:xfrm>
          </p:grpSpPr>
          <p:sp>
            <p:nvSpPr>
              <p:cNvPr id="68"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sz="2000" b="1">
                    <a:solidFill>
                      <a:schemeClr val="accent1">
                        <a:alpha val="100000"/>
                      </a:schemeClr>
                    </a:solidFill>
                    <a:latin typeface="微软雅黑"/>
                    <a:ea typeface="微软雅黑"/>
                  </a:rPr>
                  <a:t>药学咨询服务</a:t>
                </a:r>
                <a:endParaRPr lang="en-US" b="1">
                  <a:solidFill>
                    <a:schemeClr val="accent1">
                      <a:alpha val="100000"/>
                    </a:schemeClr>
                  </a:solidFill>
                  <a:latin typeface="微软雅黑"/>
                  <a:ea typeface="微软雅黑"/>
                </a:endParaRPr>
              </a:p>
            </p:txBody>
          </p:sp>
          <p:sp>
            <p:nvSpPr>
              <p:cNvPr id="69"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提供专业的药学咨询服务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解答患者的疑问和困惑</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提供个性化的用药建议和方案</a:t>
                </a:r>
                <a:endParaRPr/>
              </a:p>
            </p:txBody>
          </p:sp>
          <p:sp>
            <p:nvSpPr>
              <p:cNvPr id="70"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71"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门诊药学服务礼仪</a:t>
            </a:r>
            <a:endParaRPr lang="en-US" altLang="zh-CN" sz="2800" b="1">
              <a:latin typeface="+mj-ea"/>
              <a:ea typeface="+mj-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https://d.book118.com/825223232010011110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darkgold">
      <a:dk1>
        <a:srgbClr val="FEFFFF"/>
      </a:dk1>
      <a:lt1>
        <a:srgbClr val="000000"/>
      </a:lt1>
      <a:dk2>
        <a:srgbClr val="FDF5E1"/>
      </a:dk2>
      <a:lt2>
        <a:srgbClr val="160908"/>
      </a:lt2>
      <a:accent1>
        <a:srgbClr val="FEB74E"/>
      </a:accent1>
      <a:accent2>
        <a:srgbClr val="FB7F3D"/>
      </a:accent2>
      <a:accent3>
        <a:srgbClr val="E15C3D"/>
      </a:accent3>
      <a:accent4>
        <a:srgbClr val="9F463B"/>
      </a:accent4>
      <a:accent5>
        <a:srgbClr val="515865"/>
      </a:accent5>
      <a:accent6>
        <a:srgbClr val="333A46"/>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药学护理礼仪规范</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2024-09-15T02:25:33.469</cp:lastPrinted>
  <dcterms:created xsi:type="dcterms:W3CDTF">2024-09-14T18:25:33Z</dcterms:created>
  <dcterms:modified xsi:type="dcterms:W3CDTF">2024-09-14T18:25:35Z</dcterms:modified>
</cp:coreProperties>
</file>