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90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33066-2CD7-4B0B-B537-8E423E6BE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C6244-CCAA-4EC9-9843-4222D4687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7AD0B-5E9D-44A5-860B-FB37C7F75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F82E0-6F77-498B-97BD-3386801FD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05C361-7B32-470D-943A-156CBE24B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19B1EA-DB58-4F72-8D30-33F3F7E7F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FFDF3B-D791-4C76-88D8-B2AB8E10C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79346-2AA5-45C9-9131-67040C8D1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74BA0-1DCA-4509-B403-22C5006FA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E8A5E-394B-4912-85E8-71AF9CBFE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E3880-45AB-4E81-A6FE-7B71E5140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../media/image1.png" /><Relationship Id="rId18" Type="http://schemas.openxmlformats.org/officeDocument/2006/relationships/tags" Target="../tags/tag6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8" name="图片 7" descr="图片1"/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2.xml" /><Relationship Id="rId11" Type="http://schemas.openxmlformats.org/officeDocument/2006/relationships/slideLayout" Target="../slideLayouts/slideLayout12.xml" /><Relationship Id="rId12" Type="http://schemas.openxmlformats.org/officeDocument/2006/relationships/notesSlide" Target="../notesSlides/notesSlide1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3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slideLayout" Target="../slideLayouts/slideLayout18.xml" /><Relationship Id="rId7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slideLayout" Target="../slideLayouts/slideLayout18.xml" /><Relationship Id="rId14" Type="http://schemas.openxmlformats.org/officeDocument/2006/relationships/notesSlide" Target="../notesSlides/notesSlide3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7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slideLayout" Target="../slideLayouts/slideLayout18.xml" /><Relationship Id="rId14" Type="http://schemas.openxmlformats.org/officeDocument/2006/relationships/tags" Target="../tags/tag104.xml" /><Relationship Id="rId15" Type="http://schemas.openxmlformats.org/officeDocument/2006/relationships/notesSlide" Target="../notesSlides/notesSlide4.xml" /><Relationship Id="rId16" Type="http://schemas.openxmlformats.org/officeDocument/2006/relationships/image" Target="../media/image2.jpeg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slideLayout" Target="../slideLayouts/slideLayout18.xml" /><Relationship Id="rId14" Type="http://schemas.openxmlformats.org/officeDocument/2006/relationships/notesSlide" Target="../notesSlides/notesSlide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7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slideLayout" Target="../slideLayouts/slideLayout18.xml" /><Relationship Id="rId14" Type="http://schemas.openxmlformats.org/officeDocument/2006/relationships/tags" Target="../tags/tag104.xml" /><Relationship Id="rId15" Type="http://schemas.openxmlformats.org/officeDocument/2006/relationships/notesSlide" Target="../notesSlides/notesSlide6.xml" /><Relationship Id="rId16" Type="http://schemas.openxmlformats.org/officeDocument/2006/relationships/image" Target="../media/image2.jpeg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6.xml" /><Relationship Id="rId2" Type="http://schemas.openxmlformats.org/officeDocument/2006/relationships/slideLayout" Target="../slideLayouts/slideLayout18.xml" /><Relationship Id="rId3" Type="http://schemas.openxmlformats.org/officeDocument/2006/relationships/notesSlide" Target="../notesSlides/notesSlide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slideLayout" Target="../slideLayouts/slideLayout18.xml" /><Relationship Id="rId14" Type="http://schemas.openxmlformats.org/officeDocument/2006/relationships/notesSlide" Target="../notesSlides/notesSlide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2433001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AutoShape 5"/>
          <p:cNvSpPr/>
          <p:nvPr/>
        </p:nvSpPr>
        <p:spPr>
          <a:xfrm>
            <a:off x="5002408" y="110461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title" descr="7b0a2020202022776f7264617274223a20227b5c2269645c223a32353030323136382c5c227469645c223a5c225c227d220a7d0a"/>
          <p:cNvSpPr>
            <a:spLocks noGrp="1"/>
          </p:cNvSpPr>
          <p:nvPr>
            <p:ph type="ctrTitle"/>
          </p:nvPr>
        </p:nvSpPr>
        <p:spPr>
          <a:xfrm>
            <a:off x="1022350" y="3293745"/>
            <a:ext cx="10321290" cy="1269365"/>
          </a:xfrm>
          <a:noFill/>
        </p:spPr>
        <p:txBody>
          <a:bodyPr anchor="ctr" anchorCtr="0"/>
          <a:lstStyle/>
          <a:p>
            <a:pPr lvl="0"/>
            <a:r>
              <a:rPr lang="zh-CN" altLang="zh-CN">
                <a:solidFill>
                  <a:schemeClr val="bg1"/>
                </a:solidFill>
              </a:rPr>
              <a:t>智能建筑与能源效率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" name="封面"/>
          <p:cNvSpPr>
            <a:spLocks noGrp="1"/>
          </p:cNvSpPr>
          <p:nvPr>
            <p:ph type="subTitle" idx="1"/>
          </p:nvPr>
        </p:nvSpPr>
        <p:spPr>
          <a:xfrm>
            <a:off x="1198880" y="3560445"/>
            <a:ext cx="473075" cy="203200"/>
          </a:xfrm>
        </p:spPr>
        <p:txBody>
          <a:bodyPr>
            <a:normAutofit fontScale="25000"/>
          </a:bodyPr>
          <a:lstStyle/>
          <a:p>
            <a:r>
              <a:rPr lang="en-US">
                <a:sym typeface="+mn-ea"/>
              </a:rPr>
              <a:t> </a:t>
            </a:r>
            <a:endParaRPr lang="en-US"/>
          </a:p>
        </p:txBody>
      </p:sp>
      <p:sp>
        <p:nvSpPr>
          <p:cNvPr id="4" name="文本框 3"/>
          <p:cNvSpPr txBox="1"/>
          <p:nvPr/>
        </p:nvSpPr>
        <p:spPr>
          <a:xfrm>
            <a:off x="4001135" y="4679950"/>
            <a:ext cx="406400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200000"/>
              </a:lnSpc>
            </a:pPr>
            <a:r>
              <a:rPr lang="zh-CN" altLang="en-US">
                <a:solidFill>
                  <a:schemeClr val="bg1"/>
                </a:solidFill>
              </a:rPr>
              <a:t>汇报人：</a:t>
            </a:r>
            <a:r>
              <a:rPr lang="en-US" altLang="zh-CN">
                <a:solidFill>
                  <a:schemeClr val="bg1"/>
                </a:solidFill>
              </a:rPr>
              <a:t>  </a:t>
            </a:r>
            <a:endParaRPr lang="en-US" altLang="zh-CN">
              <a:solidFill>
                <a:schemeClr val="bg1"/>
              </a:solidFill>
            </a:endParaRPr>
          </a:p>
          <a:p>
            <a:pPr algn="ctr">
              <a:lnSpc>
                <a:spcPct val="200000"/>
              </a:lnSpc>
            </a:pPr>
            <a:r>
              <a:rPr lang="zh-CN" altLang="en-US">
                <a:solidFill>
                  <a:schemeClr val="bg1"/>
                </a:solidFill>
              </a:rPr>
              <a:t>时间：</a:t>
            </a:r>
            <a:r>
              <a:rPr lang="en-US" altLang="zh-CN">
                <a:solidFill>
                  <a:schemeClr val="bg1"/>
                </a:solidFill>
              </a:rPr>
              <a:t>2024</a:t>
            </a:r>
            <a:r>
              <a:rPr lang="zh-CN" altLang="en-US">
                <a:solidFill>
                  <a:schemeClr val="bg1"/>
                </a:solidFill>
              </a:rPr>
              <a:t>年</a:t>
            </a:r>
            <a:r>
              <a:rPr lang="en-US" altLang="zh-CN">
                <a:solidFill>
                  <a:schemeClr val="bg1"/>
                </a:solidFill>
              </a:rPr>
              <a:t>X</a:t>
            </a:r>
            <a:r>
              <a:rPr lang="zh-CN" altLang="en-US">
                <a:solidFill>
                  <a:schemeClr val="bg1"/>
                </a:solidFill>
              </a:rPr>
              <a:t>月</a:t>
            </a:r>
            <a:endParaRPr lang="zh-CN" altLang="en-US">
              <a:solidFill>
                <a:schemeClr val="bg1"/>
              </a:solidFill>
            </a:endParaRPr>
          </a:p>
        </p:txBody>
      </p:sp>
      <p:grpSp>
        <p:nvGrpSpPr>
          <p:cNvPr id="8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9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3"/>
          <p:cNvSpPr/>
          <p:nvPr/>
        </p:nvSpPr>
        <p:spPr>
          <a:xfrm>
            <a:off x="765798" y="169696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solidFill>
                <a:schemeClr val="bg1"/>
              </a:solidFill>
            </a:endParaRPr>
          </a:p>
        </p:txBody>
      </p:sp>
      <p:sp>
        <p:nvSpPr>
          <p:cNvPr id="3" name="目录"/>
          <p:cNvSpPr>
            <a:spLocks noGrp="1"/>
          </p:cNvSpPr>
          <p:nvPr>
            <p:ph type="title" idx="4294967295"/>
          </p:nvPr>
        </p:nvSpPr>
        <p:spPr>
          <a:xfrm>
            <a:off x="883920" y="1814195"/>
            <a:ext cx="2991485" cy="2125980"/>
          </a:xfrm>
        </p:spPr>
        <p:txBody>
          <a:bodyPr>
            <a:noAutofit/>
          </a:bodyPr>
          <a:lstStyle/>
          <a:p>
            <a:r>
              <a:rPr lang="zh-CN" altLang="en-US" sz="4800">
                <a:solidFill>
                  <a:schemeClr val="bg1"/>
                </a:solidFill>
              </a:rPr>
              <a:t>目</a:t>
            </a:r>
            <a:r>
              <a:rPr lang="en-US" altLang="zh-CN" sz="4800">
                <a:solidFill>
                  <a:schemeClr val="bg1"/>
                </a:solidFill>
              </a:rPr>
              <a:t>   </a:t>
            </a:r>
            <a:r>
              <a:rPr lang="zh-CN" altLang="en-US" sz="4800">
                <a:solidFill>
                  <a:schemeClr val="bg1"/>
                </a:solidFill>
              </a:rPr>
              <a:t>录</a:t>
            </a:r>
            <a:endParaRPr lang="zh-CN" altLang="en-US" sz="4800">
              <a:solidFill>
                <a:schemeClr val="bg1"/>
              </a:solidFill>
            </a:endParaRPr>
          </a:p>
        </p:txBody>
      </p:sp>
      <p:sp>
        <p:nvSpPr>
          <p:cNvPr id="23" name="content"/>
          <p:cNvSpPr txBox="1"/>
          <p:nvPr/>
        </p:nvSpPr>
        <p:spPr>
          <a:xfrm>
            <a:off x="4057015" y="1246505"/>
            <a:ext cx="7692390" cy="452183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  <a:cs typeface="MiSans Heavy" panose="00000a00000000000000" charset="-122"/>
                <a:sym typeface="+mn-ea"/>
              </a:rPr>
              <a:t>第1章  智能建筑与能源效率
第2章  智能建筑的关键技术
第3章  智能建筑的能源管理
第4章  智能建筑的环保意义
第5章  智能建筑的未来展望
第6章  总结与展望</a:t>
            </a:r>
            <a:endParaRPr lang="zh-CN" altLang="en-US" sz="2400">
              <a:solidFill>
                <a:schemeClr val="bg1"/>
              </a:solidFill>
              <a:latin typeface="黑体" panose="02010609060101010101" charset="-122"/>
              <a:ea typeface="黑体" panose="02010609060101010101" charset="-122"/>
              <a:cs typeface="MiSans Heavy" panose="00000a00000000000000" charset="-122"/>
              <a:sym typeface="+mn-ea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3525751" y="309119"/>
            <a:ext cx="15240" cy="623951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2374265" y="133159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>
                <a:solidFill>
                  <a:schemeClr val="bg1"/>
                </a:solidFill>
              </a:rPr>
              <a:t>01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999615" y="2755900"/>
            <a:ext cx="8399780" cy="996315"/>
          </a:xfrm>
          <a:noFill/>
        </p:spPr>
        <p:txBody>
          <a:bodyPr/>
          <a:lstStyle/>
          <a:p>
            <a:r>
              <a:rPr sz="4500">
                <a:solidFill>
                  <a:schemeClr val="bg1"/>
                </a:solidFill>
              </a:rPr>
              <a:t>第1章 智能建筑与能源效率</a:t>
            </a:r>
            <a:endParaRPr sz="4500">
              <a:solidFill>
                <a:schemeClr val="bg1"/>
              </a:solidFill>
            </a:endParaRPr>
          </a:p>
        </p:txBody>
      </p:sp>
      <p:sp>
        <p:nvSpPr>
          <p:cNvPr id="4" name="章节页"/>
          <p:cNvSpPr txBox="1"/>
          <p:nvPr/>
        </p:nvSpPr>
        <p:spPr>
          <a:xfrm>
            <a:off x="199961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7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5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4"/>
          <p:cNvSpPr/>
          <p:nvPr/>
        </p:nvSpPr>
        <p:spPr>
          <a:xfrm>
            <a:off x="2659902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5"/>
          <p:cNvSpPr txBox="1"/>
          <p:nvPr/>
        </p:nvSpPr>
        <p:spPr>
          <a:xfrm>
            <a:off x="723037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Chapter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2" name="Freeform 7"/>
          <p:cNvSpPr/>
          <p:nvPr/>
        </p:nvSpPr>
        <p:spPr>
          <a:xfrm>
            <a:off x="2488343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8"/>
          <p:cNvSpPr/>
          <p:nvPr/>
        </p:nvSpPr>
        <p:spPr>
          <a:xfrm>
            <a:off x="2316783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智能建筑是利用先进技术和系统集成，实现对建筑内部环境、用能设备、资源利用等方面进行智能化管理和控制的建筑体系。通过智能建筑系统，建筑可以自动感知环境变化，从而实现更高效的能源利用和舒适度提升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什么是智能建筑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latin typeface="+mj-ea"/>
                <a:ea typeface="+mj-ea"/>
              </a:rPr>
              <a:t>智能建筑的特点</a:t>
            </a:r>
            <a:endParaRPr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智能系统整合管理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集成化管理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节约能源成本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高效节能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人性化环境体验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提升舒适度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智能建筑的发展历程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智能建筑的概念提出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20世纪90年代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智能建筑成为建筑行业的热点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2010年代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智能建筑技术逐渐成熟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2000年代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矩形 28"/>
          <p:cNvSpPr/>
          <p:nvPr/>
        </p:nvSpPr>
        <p:spPr>
          <a:xfrm>
            <a:off x="2016125" y="408876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2461895" y="4670425"/>
            <a:ext cx="262382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商业建筑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2374265" y="5149215"/>
            <a:ext cx="3371215" cy="1581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智能照明
空调节能
智能办公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8152765" y="1958975"/>
            <a:ext cx="3077845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公共设施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8152765" y="2251075"/>
            <a:ext cx="3492500" cy="19602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智能停车管理
智能环境监测
智慧公厕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462216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8152130" y="4759325"/>
            <a:ext cx="342646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工业建筑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8152130" y="5051425"/>
            <a:ext cx="3415665" cy="14262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智能生产线
智能仓储管理
设备运行监测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</a:rPr>
              <a:t>智能建筑的应用领域</a:t>
            </a:r>
            <a:endParaRPr>
              <a:solidFill>
                <a:schemeClr val="bg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2373630" y="1491615"/>
            <a:ext cx="262382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住宅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2016125" y="1777365"/>
            <a:ext cx="2981325" cy="2311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智能家居系统
能源监测
智能安防</a:t>
            </a:r>
            <a:endParaRPr lang="en-US" altLang="zh-CN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pic>
        <p:nvPicPr>
          <p:cNvPr id="110" name="图片 109"/>
          <p:cNvPicPr/>
          <p:nvPr/>
        </p:nvPicPr>
        <p:blipFill>
          <a:blip r:embed="rId16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130165" y="1491615"/>
            <a:ext cx="2978150" cy="355981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2374265" y="133159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>
                <a:solidFill>
                  <a:schemeClr val="bg1"/>
                </a:solidFill>
              </a:rPr>
              <a:t>02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999615" y="2755900"/>
            <a:ext cx="8399780" cy="996315"/>
          </a:xfrm>
          <a:noFill/>
        </p:spPr>
        <p:txBody>
          <a:bodyPr/>
          <a:lstStyle/>
          <a:p>
            <a:r>
              <a:rPr sz="4500">
                <a:solidFill>
                  <a:schemeClr val="bg1"/>
                </a:solidFill>
              </a:rPr>
              <a:t>第2章 智能建筑的关键技术</a:t>
            </a:r>
            <a:endParaRPr sz="4500">
              <a:solidFill>
                <a:schemeClr val="bg1"/>
              </a:solidFill>
            </a:endParaRPr>
          </a:p>
        </p:txBody>
      </p:sp>
      <p:sp>
        <p:nvSpPr>
          <p:cNvPr id="4" name="章节页"/>
          <p:cNvSpPr txBox="1"/>
          <p:nvPr/>
        </p:nvSpPr>
        <p:spPr>
          <a:xfrm>
            <a:off x="199961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7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5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4"/>
          <p:cNvSpPr/>
          <p:nvPr/>
        </p:nvSpPr>
        <p:spPr>
          <a:xfrm>
            <a:off x="2659902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5"/>
          <p:cNvSpPr txBox="1"/>
          <p:nvPr/>
        </p:nvSpPr>
        <p:spPr>
          <a:xfrm>
            <a:off x="723037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Chapter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2" name="Freeform 7"/>
          <p:cNvSpPr/>
          <p:nvPr/>
        </p:nvSpPr>
        <p:spPr>
          <a:xfrm>
            <a:off x="2488343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8"/>
          <p:cNvSpPr/>
          <p:nvPr/>
        </p:nvSpPr>
        <p:spPr>
          <a:xfrm>
            <a:off x="2316783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智能建筑的感知技术涉及传感器技术和物联网技术。传感器技术可以实时监测建筑内外环境参数，帮助实现智能化管理。物联网技术则可以连接各种智能设备，实现信息交互和智能控制。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智能建筑的感知技术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latin typeface="+mj-ea"/>
                <a:ea typeface="+mj-ea"/>
              </a:rPr>
              <a:t>智能建筑的控制技术</a:t>
            </a:r>
            <a:endParaRPr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实现建筑设备的智能自动化控制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自动化控制技术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通过智能算法实现建筑系统的智能化管理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人工智能技术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智能建筑的节能技术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采用环保材料，减少建筑能耗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绿色建筑材料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 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 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利用太阳能、风能等可再生能源，提高建筑能源利用效率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可再生能源利用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矩形 28"/>
          <p:cNvSpPr/>
          <p:nvPr/>
        </p:nvSpPr>
        <p:spPr>
          <a:xfrm>
            <a:off x="2016125" y="408876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2461895" y="4670425"/>
            <a:ext cx="262382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大数据分析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2374265" y="5149215"/>
            <a:ext cx="3371215" cy="1581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利用大数据技术分析建筑能耗数据
优化能源管理策略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8152765" y="1958975"/>
            <a:ext cx="3077845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8152765" y="2251075"/>
            <a:ext cx="3492500" cy="19602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462216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8152130" y="4759325"/>
            <a:ext cx="342646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8152130" y="5051425"/>
            <a:ext cx="3415665" cy="14262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</a:rPr>
              <a:t>智能建筑的信息技术</a:t>
            </a:r>
            <a:endParaRPr>
              <a:solidFill>
                <a:schemeClr val="bg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2373630" y="1491615"/>
            <a:ext cx="262382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云计算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2016125" y="1777365"/>
            <a:ext cx="2981325" cy="2311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通过云服务实现数据存储和处理
提高智能建筑系统的效率</a:t>
            </a:r>
            <a:endParaRPr lang="en-US" altLang="zh-CN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pic>
        <p:nvPicPr>
          <p:cNvPr id="110" name="图片 109"/>
          <p:cNvPicPr/>
          <p:nvPr/>
        </p:nvPicPr>
        <p:blipFill>
          <a:blip r:embed="rId16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130165" y="1491615"/>
            <a:ext cx="2978150" cy="355981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五边形 30"/>
          <p:cNvSpPr/>
          <p:nvPr/>
        </p:nvSpPr>
        <p:spPr>
          <a:xfrm>
            <a:off x="1215390" y="2235200"/>
            <a:ext cx="9843135" cy="36703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bg1"/>
                </a:solidFill>
              </a:rPr>
              <a:t>智能建筑的未来发展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1381125" y="2447290"/>
            <a:ext cx="7713345" cy="31546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cs typeface="+mn-ea"/>
              </a:rPr>
              <a:t>随着科技的不断发展，智能建筑将更加智能化和高效化，未来可能会出现更多基于人工智能和大数据的智能建筑解决方案。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2374265" y="133159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>
                <a:solidFill>
                  <a:schemeClr val="bg1"/>
                </a:solidFill>
              </a:rPr>
              <a:t>03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999615" y="2755900"/>
            <a:ext cx="8399780" cy="996315"/>
          </a:xfrm>
          <a:noFill/>
        </p:spPr>
        <p:txBody>
          <a:bodyPr/>
          <a:lstStyle/>
          <a:p>
            <a:r>
              <a:rPr sz="4500">
                <a:solidFill>
                  <a:schemeClr val="bg1"/>
                </a:solidFill>
              </a:rPr>
              <a:t>第3章 智能建筑的能源管理</a:t>
            </a:r>
            <a:endParaRPr sz="4500">
              <a:solidFill>
                <a:schemeClr val="bg1"/>
              </a:solidFill>
            </a:endParaRPr>
          </a:p>
        </p:txBody>
      </p:sp>
      <p:sp>
        <p:nvSpPr>
          <p:cNvPr id="4" name="章节页"/>
          <p:cNvSpPr txBox="1"/>
          <p:nvPr/>
        </p:nvSpPr>
        <p:spPr>
          <a:xfrm>
            <a:off x="199961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7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5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4"/>
          <p:cNvSpPr/>
          <p:nvPr/>
        </p:nvSpPr>
        <p:spPr>
          <a:xfrm>
            <a:off x="2659902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5"/>
          <p:cNvSpPr txBox="1"/>
          <p:nvPr/>
        </p:nvSpPr>
        <p:spPr>
          <a:xfrm>
            <a:off x="723037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Chapter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2" name="Freeform 7"/>
          <p:cNvSpPr/>
          <p:nvPr/>
        </p:nvSpPr>
        <p:spPr>
          <a:xfrm>
            <a:off x="2488343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8"/>
          <p:cNvSpPr/>
          <p:nvPr/>
        </p:nvSpPr>
        <p:spPr>
          <a:xfrm>
            <a:off x="2316783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在智能建筑中，电力消耗和水资源利用是两个重要方面。对于电力消耗情况，建筑需要对用电设备进行监测和分析，以优化能源利用效率。同时，合理利用水资源也是智能建筑的重要策略之一。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能源消耗情况分析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latin typeface="+mj-ea"/>
                <a:ea typeface="+mj-ea"/>
              </a:rPr>
              <a:t>能源管理系统</a:t>
            </a:r>
            <a:endParaRPr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实时监测建筑的能源消耗情况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建筑能耗监测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通过大数据分析进行能源使用情况的评估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能源数据分析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latin typeface="+mj-ea"/>
                <a:ea typeface="+mj-ea"/>
              </a:rPr>
              <a:t>节能措施实践</a:t>
            </a:r>
            <a:endParaRPr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采用LED灯等高效照明设备减少能源消耗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节能照明系统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采用智能调控系统优化空调能耗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节能空调系统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latin typeface="+mj-ea"/>
                <a:ea typeface="+mj-ea"/>
              </a:rPr>
              <a:t>节能效果评估</a:t>
            </a:r>
            <a:endParaRPr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确定能源消耗的关键指标以评估节能效果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节能指标设定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通过数据监测和分析评估节能措施的实际效果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节能效果监测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https://d.book118.com/825243300142011123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UNIT_ISCONTENTSTITLE" val="1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4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DIAGRAM_GROUP_CODE" val="l1-1"/>
  <p:tag name="KSO_WM_UNIT_PRESET_TEXT" val="目录"/>
</p:tagLst>
</file>

<file path=ppt/tags/tag7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1_1"/>
  <p:tag name="KSO_WM_TEMPLATE_CATEGORY" val="custom"/>
  <p:tag name="KSO_WM_TEMPLATE_INDEX" val="20230230"/>
  <p:tag name="KSO_WM_UNIT_LAYERLEVEL" val="1_1_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DIAGRAM_GROUP_CODE" val="l1-1"/>
  <p:tag name="KSO_WM_UNIT_TYPE" val="l_h_a"/>
  <p:tag name="KSO_WM_UNIT_ID" val="custom20230230_4*l_h_a*1_1_1"/>
  <p:tag name="KSO_WM_DIAGRAM_VERSION" val="3"/>
  <p:tag name="KSO_WM_UNIT_PRESET_TEXT" val="添加目录标题"/>
  <p:tag name="KSO_WM_DIAGRAM_MAX_ITEMCNT" val="8"/>
  <p:tag name="KSO_WM_DIAGRAM_MIN_ITEMCNT" val="2"/>
  <p:tag name="KSO_WM_DIAGRAM_VIRTUALLY_FRAME" val="{&quot;height&quot;:450.75,&quot;left&quot;:62.9,&quot;top&quot;:98.15,&quot;width&quot;:1061.6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SLIDE_ID" val="custom20230230_4"/>
  <p:tag name="KSO_WM_TEMPLATE_SUBCATEGORY" val="29"/>
  <p:tag name="KSO_WM_TEMPLATE_MASTER_TYPE" val="0"/>
  <p:tag name="KSO_WM_TEMPLATE_COLOR_TYPE" val="0"/>
  <p:tag name="KSO_WM_SLIDE_ITEM_CNT" val="4"/>
  <p:tag name="KSO_WM_SLIDE_INDEX" val="4"/>
  <p:tag name="KSO_WM_TAG_VERSION" val="1.0"/>
  <p:tag name="KSO_WM_BEAUTIFY_FLAG" val="#wm#"/>
  <p:tag name="KSO_WM_TEMPLATE_CATEGORY" val="custom"/>
  <p:tag name="KSO_WM_TEMPLATE_INDEX" val="20230230"/>
  <p:tag name="KSO_WM_SLIDE_LAYOUT" val="a_b_l"/>
  <p:tag name="KSO_WM_SLIDE_LAYOUT_CNT" val="1_1_1"/>
  <p:tag name="KSO_WM_SLIDE_TYPE" val="contents"/>
  <p:tag name="KSO_WM_SLIDE_SUBTYPE" val="diag"/>
  <p:tag name="KSO_WM_DIAGRAM_GROUP_CODE" val="l1-1"/>
  <p:tag name="KSO_WM_SLIDE_DIAGTYPE" val="l"/>
</p:tagLst>
</file>

<file path=ppt/tags/tag78.xml><?xml version="1.0" encoding="utf-8"?>
<p:tagLst xmlns:p="http://schemas.openxmlformats.org/presentationml/2006/main">
  <p:tag name="KSO_WM_UNIT_NOCLEAR" val="0"/>
  <p:tag name="KSO_WM_UNIT_VALUE" val="6"/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custom20230230_9*e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UNIT_CONTENT_GROUP_TYPE" val="contentchip"/>
  <p:tag name="KSO_WM_UNIT_PRESET_TEXT" val="Part One"/>
</p:tagLst>
</file>

<file path=ppt/tags/tag79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9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CONTENT_GROUP_TYPE" val="contentchip"/>
  <p:tag name="KSO_WM_UNIT_PRESET_TEXT" val="添加章节标题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SLIDE_ID" val="custom20230230_9"/>
  <p:tag name="KSO_WM_TEMPLATE_SUBCATEGORY" val="29"/>
  <p:tag name="KSO_WM_TEMPLATE_MASTER_TYPE" val="0"/>
  <p:tag name="KSO_WM_TEMPLATE_COLOR_TYPE" val="0"/>
  <p:tag name="KSO_WM_SLIDE_ITEM_CNT" val="0"/>
  <p:tag name="KSO_WM_SLIDE_INDEX" val="9"/>
  <p:tag name="KSO_WM_TAG_VERSION" val="1.0"/>
  <p:tag name="KSO_WM_BEAUTIFY_FLAG" val="#wm#"/>
  <p:tag name="KSO_WM_TEMPLATE_CATEGORY" val="custom"/>
  <p:tag name="KSO_WM_TEMPLATE_INDEX" val="20230230"/>
  <p:tag name="KSO_WM_SLIDE_LAYOUT" val="a_e"/>
  <p:tag name="KSO_WM_SLIDE_LAYOUT_CNT" val="1_1"/>
  <p:tag name="KSO_WM_SLIDE_TYPE" val="sectionTitle"/>
  <p:tag name="KSO_WM_SLIDE_SUBTYPE" val="pureTxt"/>
  <p:tag name="KSO_WM_SLIDE_CONTENT_AREA" val="{&quot;left&quot;:&quot;26.85&quot;,&quot;top&quot;:&quot;79.65&quot;,&quot;width&quot;:&quot;618.65&quot;,&quot;height&quot;:&quot;320.9&quot;}"/>
</p:tagLst>
</file>

<file path=ppt/tags/tag90.xml><?xml version="1.0" encoding="utf-8"?>
<p:tagLst xmlns:p="http://schemas.openxmlformats.org/presentationml/2006/main">
  <p:tag name="AS_NET" val="4.0.30319.34011"/>
  <p:tag name="AS_OS" val="Microsoft Windows NT 6.2.9200.0"/>
  <p:tag name="AS_RELEASE_DATE" val="2023.02.14"/>
  <p:tag name="AS_TITLE" val="Aspose.Slides for .NET 4.0"/>
  <p:tag name="AS_VERSION" val="23.2"/>
</p:tagLst>
</file>

<file path=ppt/tags/tag92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266_3*l_h_i*1_2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580.55,&quot;left&quot;:36.45,&quot;top&quot;:99.75,&quot;width&quot;:949.75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2_1"/>
  <p:tag name="KSO_WM_UNIT_ID" val="diagram20231266_3*l_h_a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580.55,&quot;left&quot;:36.45,&quot;top&quot;:99.75,&quot;width&quot;:949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4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2_1"/>
  <p:tag name="KSO_WM_UNIT_ID" val="diagram20231266_3*l_h_f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580.55,&quot;left&quot;:36.45,&quot;top&quot;:99.75,&quot;width&quot;:949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5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266_3*l_h_i*1_3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580.55,&quot;left&quot;:36.45,&quot;top&quot;:99.75,&quot;width&quot;:949.75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6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3_1"/>
  <p:tag name="KSO_WM_UNIT_ID" val="diagram20231266_3*l_h_a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580.55,&quot;left&quot;:36.45,&quot;top&quot;:99.75,&quot;width&quot;:949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7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3_1"/>
  <p:tag name="KSO_WM_UNIT_ID" val="diagram20231266_3*l_h_f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580.55,&quot;left&quot;:36.45,&quot;top&quot;:99.75,&quot;width&quot;:949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8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266_3*l_h_i*1_4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580.55,&quot;left&quot;:36.45,&quot;top&quot;:99.75,&quot;width&quot;:949.75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9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4_1"/>
  <p:tag name="KSO_WM_UNIT_ID" val="diagram20231266_3*l_h_a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580.55,&quot;left&quot;:36.45,&quot;top&quot;:99.75,&quot;width&quot;:949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100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4_1"/>
  <p:tag name="KSO_WM_UNIT_ID" val="diagram20231266_3*l_h_f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580.55,&quot;left&quot;:36.45,&quot;top&quot;:99.75,&quot;width&quot;:949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10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diagram20231266_3*a*1"/>
  <p:tag name="KSO_WM_TEMPLATE_CATEGORY" val="diagram"/>
  <p:tag name="KSO_WM_TEMPLATE_INDEX" val="20231266"/>
  <p:tag name="KSO_WM_UNIT_LAYERLEVEL" val="1"/>
  <p:tag name="KSO_WM_TAG_VERSION" val="3.0"/>
  <p:tag name="KSO_WM_BEAUTIFY_FLAG" val="#wm#"/>
  <p:tag name="KSO_WM_UNIT_PRESET_TEXT" val="单击此处添加标题"/>
</p:tagLst>
</file>

<file path=ppt/tags/tag10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1_1"/>
  <p:tag name="KSO_WM_UNIT_ID" val="diagram20231266_3*l_h_a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580.55,&quot;left&quot;:36.45,&quot;top&quot;:99.75,&quot;width&quot;:949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103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1266_3*l_h_f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580.55,&quot;left&quot;:36.45,&quot;top&quot;:99.75,&quot;width&quot;:949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104.xml><?xml version="1.0" encoding="utf-8"?>
<p:tagLst xmlns:p="http://schemas.openxmlformats.org/presentationml/2006/main">
  <p:tag name="KSO_WM_BEAUTIFY_FLAG" val="#wm#"/>
  <p:tag name="KSO_WM_TEMPLATE_CATEGORY" val="diagram"/>
  <p:tag name="KSO_WM_TEMPLATE_INDEX" val="20231266"/>
  <p:tag name="KSO_WM_SPECIAL_SOURCE" val="bdnull"/>
  <p:tag name="KSO_WM_SLIDE_ID" val="diagram20231266_3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4"/>
  <p:tag name="KSO_WM_SLIDE_INDEX" val="3"/>
  <p:tag name="KSO_WM_SLIDE_SIZE" val="845.83*270.15"/>
  <p:tag name="KSO_WM_SLIDE_POSITION" val="57.42*189.65"/>
  <p:tag name="KSO_WM_DIAGRAM_GROUP_CODE" val="l1-1"/>
  <p:tag name="KSO_WM_SLIDE_DIAGTYPE" val="l"/>
  <p:tag name="KSO_WM_TAG_VERSION" val="3.0"/>
  <p:tag name="KSO_WM_SLIDE_LAYOUT" val="a_l"/>
  <p:tag name="KSO_WM_SLIDE_LAYOUT_CNT" val="1_1"/>
</p:tagLst>
</file>

<file path=ppt/tags/tag105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6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7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8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9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10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11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12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13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14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15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16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320_3*l_h_i*1_3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7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320_3*l_h_i*1_2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6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320_3*l_h_i*1_1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5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20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1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2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3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4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5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6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7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8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                                              </p:tagLst>
</file>

<file path=ppt/tags/tag1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19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Wingdings</vt:lpstr>
      <vt:lpstr>Calibri Light</vt:lpstr>
      <vt:lpstr>黑体</vt:lpstr>
      <vt:lpstr>MiSans Heavy</vt:lpstr>
      <vt:lpstr>Office Theme</vt:lpstr>
      <vt:lpstr>智能建筑与能源效率</vt:lpstr>
      <vt:lpstr>目   录</vt:lpstr>
      <vt:lpstr>第1章 智能建筑与能源效率</vt:lpstr>
      <vt:lpstr> </vt:lpstr>
      <vt:lpstr>智能建筑的特点</vt:lpstr>
      <vt:lpstr>智能建筑的发展历程</vt:lpstr>
      <vt:lpstr>智能建筑的应用领域</vt:lpstr>
      <vt:lpstr>第2章 智能建筑的关键技术</vt:lpstr>
      <vt:lpstr> </vt:lpstr>
      <vt:lpstr>智能建筑的控制技术</vt:lpstr>
      <vt:lpstr>智能建筑的节能技术</vt:lpstr>
      <vt:lpstr>智能建筑的信息技术</vt:lpstr>
      <vt:lpstr>智能建筑的未来发展</vt:lpstr>
      <vt:lpstr>第3章 智能建筑的能源管理</vt:lpstr>
      <vt:lpstr> </vt:lpstr>
      <vt:lpstr>能源管理系统</vt:lpstr>
      <vt:lpstr>节能措施实践</vt:lpstr>
      <vt:lpstr>节能效果评估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2024-09-27T07:14:02.240</cp:lastPrinted>
  <dcterms:created xsi:type="dcterms:W3CDTF">2024-09-26T23:14:02Z</dcterms:created>
  <dcterms:modified xsi:type="dcterms:W3CDTF">2024-09-26T23:14:04Z</dcterms:modified>
</cp:coreProperties>
</file>