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5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页眉占位符 1"/>
          <p:cNvSpPr>
            <a:spLocks noGrp="1"/>
          </p:cNvSpPr>
          <p:nvPr>
            <p:ph type="hdr" sz="quarter" idx="4294967295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200"/>
          </a:p>
        </p:txBody>
      </p:sp>
      <p:sp>
        <p:nvSpPr>
          <p:cNvPr id="2051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94960412-86FB-4E32-8991-5182AA84D8BE}" type="datetime1">
              <a:rPr lang="zh-CN" altLang="en-US" sz="1200"/>
              <a:t>*</a:t>
            </a:fld>
            <a:endParaRPr lang="zh-CN" altLang="en-US" sz="1200"/>
          </a:p>
        </p:txBody>
      </p:sp>
      <p:sp>
        <p:nvSpPr>
          <p:cNvPr id="2052" name="幻灯片图像占位符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2053" name="备注占位符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4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endParaRPr lang="zh-CN" altLang="en-US" sz="1200"/>
          </a:p>
        </p:txBody>
      </p:sp>
      <p:sp>
        <p:nvSpPr>
          <p:cNvPr id="2055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C1A33491-9B87-4507-AFA1-509AD1EF4982}" type="slidenum">
              <a:rPr lang="zh-CN" altLang="en-US" sz="1200"/>
              <a:t>‹#›</a:t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 title="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10242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0243" name="灯片编号占位符 3" title="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49F7A404-EA69-4F82-ABAC-73831F5E7669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 title="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18434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8435" name="灯片编号占位符 3" title="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8D613207-1BA5-4CD8-839D-B26C0BCCFE02}" type="slidenum">
              <a:rPr lang="zh-CN" altLang="en-US" sz="1200"/>
              <a:t>14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幻灯片图像占位符 1" title="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20482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20483" name="灯片编号占位符 3" title="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0C8C6946-5405-49CD-9479-8A3012B612D9}" type="slidenum">
              <a:rPr lang="zh-CN" altLang="en-US" sz="1200"/>
              <a:t>15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B5D55-B669-4C1E-90B2-C0D2D1415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A6330-38E6-41B3-AA05-493A53A98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17FF6-B6F5-46D4-B426-7AA8EEC7B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DA641-CD8F-4279-93D2-E7AA8249B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53DDB-822A-486C-B03A-DC960385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C90BB-E85E-48E8-9389-9F705E766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FFF3E8-C6E2-4AD9-8CD0-7173D625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29A0E-6496-47F1-AB46-EB4B2A34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E3959-AF7B-4F36-965B-473522277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C1BAD-821D-4799-A518-3B8A33C88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56CEC-7ACF-4359-AEE0-92322260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 smtClean="0"/>
              <a:t>单击此处编辑文本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/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 fontAlgn="auto"/>
            <a:r>
              <a:rPr lang="zh-CN" altLang="en-US" strike="noStrike" noProof="1" smtClean="0"/>
              <a:t>单击此处编辑标题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 fontAlgn="auto"/>
            <a:r>
              <a:rPr lang="zh-CN" altLang="en-US" strike="noStrike" noProof="1" smtClean="0"/>
              <a:t>单击此处编辑标题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ags" Target="../tags/tag48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标题占位符 1" title=""/>
          <p:cNvSpPr>
            <a:spLocks noGrp="1"/>
          </p:cNvSpPr>
          <p:nvPr>
            <p:ph type="title" idx="4294967295"/>
            <p:custDataLst>
              <p:tags r:id="rId15"/>
            </p:custDataLst>
          </p:nvPr>
        </p:nvSpPr>
        <p:spPr>
          <a:xfrm>
            <a:off x="608013" y="608013"/>
            <a:ext cx="10969625" cy="706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70" tIns="46990" rIns="90170" bIns="46990"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1" u="none" strike="noStrike" kern="1200" cap="none" spc="300" normalizeH="0" baseline="0">
                <a:solidFill>
                  <a:srgbClr val="262626"/>
                </a:solidFill>
                <a:uFillTx/>
                <a:latin typeface="Arial" pitchFamily="34" charset="0"/>
                <a:ea typeface="微软雅黑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 title="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08013" y="1490663"/>
            <a:ext cx="10969625" cy="4759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t" anchorCtr="0"/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lang="zh-CN" altLang="en-US" sz="18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lang="zh-CN" altLang="en-US"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defRPr lang="zh-CN" altLang="en-US"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Wingdings" charset="0"/>
              <a:buChar char=""/>
              <a:defRPr lang="zh-CN" altLang="en-US"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Arial" pitchFamily="34" charset="0"/>
              <a:buChar char="•"/>
              <a:defRPr lang="zh-CN" altLang="en-US"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fld id="{260A4AA4-A0C7-472C-A114-DA3BA4FFF197}" type="datetime1">
              <a:rPr lang="zh-CN" altLang="en-US" sz="1000" baseline="0">
                <a:solidFill>
                  <a:srgbClr val="898989"/>
                </a:solidFill>
              </a:rPr>
              <a:t>*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endParaRPr lang="zh-CN" altLang="en-US" sz="1000" baseline="0">
              <a:solidFill>
                <a:srgbClr val="898989"/>
              </a:solidFill>
            </a:endParaRPr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r"/>
            <a:fld id="{A2741B76-3EB2-4149-9CB4-649203A0BE5C}" type="slidenum">
              <a:rPr lang="zh-CN" altLang="en-US" sz="1000" baseline="0">
                <a:solidFill>
                  <a:srgbClr val="898989"/>
                </a:solidFill>
              </a:rPr>
              <a:t>‹#›</a:t>
            </a:fld>
            <a:endParaRPr lang="zh-CN" altLang="en-US" sz="1000" baseline="0">
              <a:solidFill>
                <a:srgbClr val="898989"/>
              </a:solidFill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</p:sldLayoutIdLst>
  <p:transition/>
  <p:timing/>
  <p:txStyles>
    <p:title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600" b="1" u="none" strike="noStrike" kern="1200" cap="none" spc="300" normalizeH="0" baseline="0">
          <a:solidFill>
            <a:srgbClr val="262626"/>
          </a:solidFill>
          <a:uFillTx/>
          <a:latin typeface="Arial" pitchFamily="34" charset="0"/>
          <a:ea typeface="微软雅黑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Tx/>
        <a:buSzTx/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Wingdings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032011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3" name="文本框 21" title=""/>
          <p:cNvSpPr txBox="1"/>
          <p:nvPr/>
        </p:nvSpPr>
        <p:spPr>
          <a:xfrm>
            <a:off x="3206750" y="2409825"/>
            <a:ext cx="5059363" cy="892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r>
              <a:rPr lang="zh-CN" altLang="zh-CN" sz="5200" b="1">
                <a:solidFill>
                  <a:srgbClr val="FF0000"/>
                </a:solidFill>
                <a:latin typeface="微软雅黑" charset="-122"/>
                <a:ea typeface="微软雅黑" charset="-122"/>
              </a:rPr>
              <a:t>基因工程的应用</a:t>
            </a:r>
            <a:endParaRPr lang="zh-CN" altLang="zh-CN" sz="5200" b="1">
              <a:solidFill>
                <a:srgbClr val="FF0000"/>
              </a:solidFill>
              <a:latin typeface="微软雅黑" charset="-122"/>
              <a:ea typeface="微软雅黑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7" name="矩形 11" title=""/>
          <p:cNvSpPr/>
          <p:nvPr/>
        </p:nvSpPr>
        <p:spPr>
          <a:xfrm>
            <a:off x="313322" y="170239"/>
            <a:ext cx="1967118" cy="523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lvl="0" algn="ctr" hangingPunct="0"/>
            <a:endParaRPr lang="zh-CN" altLang="en-US">
              <a:solidFill>
                <a:srgbClr val="FFFFFF"/>
              </a:solidFill>
              <a:latin typeface="Arial" pitchFamily="34" charset="0"/>
              <a:ea typeface="微软雅黑" charset="-122"/>
            </a:endParaRPr>
          </a:p>
        </p:txBody>
      </p:sp>
      <p:sp>
        <p:nvSpPr>
          <p:cNvPr id="4098" name="矩形 18" title=""/>
          <p:cNvSpPr/>
          <p:nvPr/>
        </p:nvSpPr>
        <p:spPr>
          <a:xfrm>
            <a:off x="391215" y="1701287"/>
            <a:ext cx="11409887" cy="267652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</a:rPr>
              <a:t>1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.</a:t>
            </a:r>
            <a:r>
              <a:rPr lang="zh-CN" altLang="zh-CN" sz="2800">
                <a:latin typeface="Times New Roman" pitchFamily="18" charset="0"/>
              </a:rPr>
              <a:t>转基因抗虫植物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 spc="0">
                <a:latin typeface="Times New Roman" pitchFamily="18" charset="0"/>
                <a:ea typeface="方正中等线简体" panose="03000509000000000000" pitchFamily="65" charset="-122"/>
              </a:rPr>
              <a:t>方法：从某些生物中分离出具有</a:t>
            </a:r>
            <a:r>
              <a:rPr lang="en-US" altLang="zh-CN" sz="2800" spc="0">
                <a:latin typeface="Times New Roman" pitchFamily="18" charset="0"/>
                <a:ea typeface="方正中等线简体" panose="03000509000000000000" pitchFamily="65" charset="-122"/>
              </a:rPr>
              <a:t>__________</a:t>
            </a:r>
            <a:r>
              <a:rPr lang="zh-CN" altLang="zh-CN" sz="2800" spc="0">
                <a:latin typeface="Times New Roman" pitchFamily="18" charset="0"/>
                <a:ea typeface="方正中等线简体" panose="03000509000000000000" pitchFamily="65" charset="-122"/>
              </a:rPr>
              <a:t>的基因，将它导入作物中培育出具有抗虫性的作物。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成果：转基因抗虫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、玉米、大豆、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和马铃薯等。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4099" name="矩形 6" title=""/>
          <p:cNvSpPr/>
          <p:nvPr/>
        </p:nvSpPr>
        <p:spPr>
          <a:xfrm>
            <a:off x="6041095" y="2440206"/>
            <a:ext cx="160020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抗虫功能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4100" name="矩形 7" title=""/>
          <p:cNvSpPr/>
          <p:nvPr/>
        </p:nvSpPr>
        <p:spPr>
          <a:xfrm>
            <a:off x="3809260" y="3733250"/>
            <a:ext cx="89154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棉花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4101" name="矩形 8" title=""/>
          <p:cNvSpPr/>
          <p:nvPr/>
        </p:nvSpPr>
        <p:spPr>
          <a:xfrm>
            <a:off x="7367839" y="3727645"/>
            <a:ext cx="89154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水稻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4102" name="矩形 32" title=""/>
          <p:cNvSpPr/>
          <p:nvPr/>
        </p:nvSpPr>
        <p:spPr>
          <a:xfrm>
            <a:off x="4441825" y="188913"/>
            <a:ext cx="1676400" cy="522287"/>
          </a:xfrm>
          <a:prstGeom prst="rect">
            <a:avLst/>
          </a:prstGeom>
          <a:solidFill>
            <a:srgbClr val="FF0000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r>
              <a:rPr lang="zh-CN" altLang="en-US" sz="2800" b="1">
                <a:latin typeface="Times New Roman"/>
              </a:rPr>
              <a:t>预习检查</a:t>
            </a:r>
            <a:endParaRPr lang="zh-CN" altLang="zh-CN" sz="2000">
              <a:solidFill>
                <a:srgbClr val="4A6654"/>
              </a:solidFill>
              <a:latin typeface="Times New Roman"/>
            </a:endParaRPr>
          </a:p>
        </p:txBody>
      </p:sp>
      <p:sp>
        <p:nvSpPr>
          <p:cNvPr id="4103" name="矩形 1" title=""/>
          <p:cNvSpPr/>
          <p:nvPr/>
        </p:nvSpPr>
        <p:spPr>
          <a:xfrm>
            <a:off x="-77787" y="1177925"/>
            <a:ext cx="562451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FF0000"/>
                </a:solidFill>
                <a:latin typeface="Times New Roman"/>
              </a:rPr>
              <a:t>小组长检查，课代表收集问题</a:t>
            </a:r>
            <a:endParaRPr lang="zh-CN" altLang="en-US" sz="2800" b="1">
              <a:solidFill>
                <a:srgbClr val="FF0000"/>
              </a:solidFill>
              <a:latin typeface="Times New Roman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1" name="矩形 1" title=""/>
          <p:cNvSpPr/>
          <p:nvPr/>
        </p:nvSpPr>
        <p:spPr>
          <a:xfrm>
            <a:off x="336585" y="901648"/>
            <a:ext cx="11409887" cy="396938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2.</a:t>
            </a:r>
            <a:r>
              <a:rPr lang="zh-CN" altLang="zh-CN" sz="2800">
                <a:latin typeface="Times New Roman" pitchFamily="18" charset="0"/>
              </a:rPr>
              <a:t>转基因抗病植物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背景：许多栽培作物由于自身缺少抗病基因，因此用常规育种的方法很难培育出抗病的新品种。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 spc="0">
                <a:latin typeface="Times New Roman" pitchFamily="18" charset="0"/>
                <a:ea typeface="方正中等线简体" panose="03000509000000000000" pitchFamily="65" charset="-122"/>
              </a:rPr>
              <a:t>方法：科学家将来源于某些</a:t>
            </a:r>
            <a:r>
              <a:rPr lang="en-US" altLang="zh-CN" sz="2800" spc="0">
                <a:latin typeface="Times New Roman" pitchFamily="18" charset="0"/>
                <a:ea typeface="方正中等线简体" panose="03000509000000000000" pitchFamily="65" charset="-122"/>
              </a:rPr>
              <a:t>___________</a:t>
            </a:r>
            <a:r>
              <a:rPr lang="zh-CN" altLang="zh-CN" sz="2800" spc="0">
                <a:latin typeface="Times New Roman" pitchFamily="18" charset="0"/>
                <a:ea typeface="方正中等线简体" panose="03000509000000000000" pitchFamily="65" charset="-122"/>
              </a:rPr>
              <a:t>等的抗病基因导入植物中，培育出了转基因抗病植物。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(3)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成果：转基因抗病毒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、番木瓜和烟草等。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122" name="矩形 2" title=""/>
          <p:cNvSpPr/>
          <p:nvPr/>
        </p:nvSpPr>
        <p:spPr>
          <a:xfrm>
            <a:off x="5117901" y="2904073"/>
            <a:ext cx="195453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病毒、真菌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5123" name="矩形 3" title=""/>
          <p:cNvSpPr/>
          <p:nvPr/>
        </p:nvSpPr>
        <p:spPr>
          <a:xfrm>
            <a:off x="4122634" y="4180820"/>
            <a:ext cx="89154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甜椒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矩形 1" title=""/>
          <p:cNvSpPr/>
          <p:nvPr/>
        </p:nvSpPr>
        <p:spPr>
          <a:xfrm>
            <a:off x="391215" y="1053335"/>
            <a:ext cx="11409887" cy="396938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3.</a:t>
            </a:r>
            <a:r>
              <a:rPr lang="zh-CN" altLang="zh-CN" sz="2800">
                <a:latin typeface="Times New Roman" pitchFamily="18" charset="0"/>
              </a:rPr>
              <a:t>转基因抗除草剂植物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背景：杂草常常危害农业生产，而大多数除草剂不仅能杀死田间杂草，还会损伤作物，导致作物减产。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方法：将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______________________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的基因导入作物，可以培育出抗除草剂的作物品种。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(3)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成果：转基因抗除草剂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、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、油菜和甜菜等。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6146" name="矩形 2" title=""/>
          <p:cNvSpPr/>
          <p:nvPr/>
        </p:nvSpPr>
        <p:spPr>
          <a:xfrm>
            <a:off x="2418939" y="3075421"/>
            <a:ext cx="372618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降解或抵抗某种除草剂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6147" name="矩形 3" title=""/>
          <p:cNvSpPr/>
          <p:nvPr/>
        </p:nvSpPr>
        <p:spPr>
          <a:xfrm>
            <a:off x="4630869" y="4360790"/>
            <a:ext cx="89154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玉米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6148" name="矩形 4" title=""/>
          <p:cNvSpPr/>
          <p:nvPr/>
        </p:nvSpPr>
        <p:spPr>
          <a:xfrm>
            <a:off x="6223137" y="4354792"/>
            <a:ext cx="89154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大豆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矩形 1" title=""/>
          <p:cNvSpPr/>
          <p:nvPr/>
        </p:nvSpPr>
        <p:spPr>
          <a:xfrm>
            <a:off x="390525" y="1109663"/>
            <a:ext cx="11410950" cy="736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4.</a:t>
            </a:r>
            <a:r>
              <a:rPr lang="zh-CN" altLang="zh-CN" sz="2800">
                <a:latin typeface="Times New Roman" pitchFamily="18" charset="0"/>
              </a:rPr>
              <a:t>改良植物的品质</a:t>
            </a:r>
            <a:endParaRPr lang="zh-CN" altLang="zh-CN" sz="2800">
              <a:latin typeface="宋体" pitchFamily="2" charset="-122"/>
              <a:ea typeface="宋体" pitchFamily="2" charset="-122"/>
            </a:endParaRPr>
          </a:p>
        </p:txBody>
      </p:sp>
      <p:graphicFrame>
        <p:nvGraphicFramePr>
          <p:cNvPr id="7170" name="表格 10" title=""/>
          <p:cNvGraphicFramePr>
            <a:graphicFrameLocks noGrp="1"/>
          </p:cNvGraphicFramePr>
          <p:nvPr/>
        </p:nvGraphicFramePr>
        <p:xfrm>
          <a:off x="481012" y="1989138"/>
          <a:ext cx="11087100" cy="2160588"/>
        </p:xfrm>
        <a:graphic>
          <a:graphicData uri="http://schemas.openxmlformats.org/drawingml/2006/table">
            <a:tbl>
              <a:tblPr/>
              <a:tblGrid>
                <a:gridCol w="5903912"/>
                <a:gridCol w="5183188"/>
              </a:tblGrid>
              <a:tr h="720725">
                <a:tc>
                  <a:txBody>
                    <a:bodyPr vert="horz" wrap="square" lIns="68567" tIns="0" rIns="68567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anose="03000509000000000000" pitchFamily="65" charset="-122"/>
                        </a:rPr>
                        <a:t>优良基因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67" marR="68567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67" tIns="0" rIns="68567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anose="03000509000000000000" pitchFamily="65" charset="-122"/>
                        </a:rPr>
                        <a:t>成果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67" marR="68567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719138">
                <a:tc>
                  <a:txBody>
                    <a:bodyPr vert="horz" wrap="square" lIns="68567" tIns="0" rIns="68567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anose="03000509000000000000" pitchFamily="65" charset="-122"/>
                        </a:rPr>
                        <a:t>________________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anose="03000509000000000000" pitchFamily="65" charset="-122"/>
                        </a:rPr>
                        <a:t>的蛋白质编码基因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67" marR="68567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67" tIns="0" rIns="68567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anose="03000509000000000000" pitchFamily="65" charset="-122"/>
                        </a:rPr>
                        <a:t>富含赖氨酸的转基因玉米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67" marR="68567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720725">
                <a:tc>
                  <a:txBody>
                    <a:bodyPr vert="horz" wrap="square" lIns="68567" tIns="0" rIns="68567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anose="03000509000000000000" pitchFamily="65" charset="-122"/>
                        </a:rPr>
                        <a:t>与植物花青素代谢相关的基因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67" marR="68567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67" tIns="0" rIns="68567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>
                          <a:solidFill>
                            <a:schemeClr val="tx1"/>
                          </a:solidFill>
                          <a:latin typeface="Arial" pitchFamily="34" charset="0"/>
                          <a:ea typeface="微软雅黑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>
                          <a:latin typeface="Times New Roman" pitchFamily="18" charset="0"/>
                          <a:ea typeface="Times New Roman" pitchFamily="18" charset="0"/>
                        </a:rPr>
                        <a:t>_____________</a:t>
                      </a:r>
                      <a:endParaRPr lang="zh-CN" altLang="zh-CN" sz="2800"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L="68567" marR="68567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184" name="矩形 12" title=""/>
          <p:cNvSpPr/>
          <p:nvPr/>
        </p:nvSpPr>
        <p:spPr>
          <a:xfrm>
            <a:off x="497587" y="2820261"/>
            <a:ext cx="301752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必需氨基酸含量多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7185" name="矩形 13" title=""/>
          <p:cNvSpPr/>
          <p:nvPr/>
        </p:nvSpPr>
        <p:spPr>
          <a:xfrm>
            <a:off x="7849506" y="3425890"/>
            <a:ext cx="2308860" cy="73723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>
              <a:lnSpc>
                <a:spcPct val="150000"/>
              </a:lnSpc>
              <a:spcAft>
                <a:spcPct val="0"/>
              </a:spcAft>
            </a:pPr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转基因矮牵牛</a:t>
            </a:r>
            <a:endParaRPr lang="zh-CN" altLang="zh-CN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矩形 1" title=""/>
          <p:cNvSpPr/>
          <p:nvPr/>
        </p:nvSpPr>
        <p:spPr>
          <a:xfrm>
            <a:off x="391215" y="837351"/>
            <a:ext cx="11409887" cy="461581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5.</a:t>
            </a:r>
            <a:r>
              <a:rPr lang="zh-CN" altLang="zh-CN" sz="2800">
                <a:latin typeface="Times New Roman" pitchFamily="18" charset="0"/>
              </a:rPr>
              <a:t>提高动物的生长速率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基因：外源生长激素基因。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成果：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6.</a:t>
            </a:r>
            <a:r>
              <a:rPr lang="zh-CN" altLang="zh-CN" sz="2800">
                <a:latin typeface="Times New Roman" pitchFamily="18" charset="0"/>
              </a:rPr>
              <a:t>改善畜产品的品质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基因：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成果：转基因牛分泌的乳汁中，乳糖的含量大大降低，而其他营养成分不受影响。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8194" name="矩形 2" title=""/>
          <p:cNvSpPr/>
          <p:nvPr/>
        </p:nvSpPr>
        <p:spPr>
          <a:xfrm>
            <a:off x="1992462" y="2209441"/>
            <a:ext cx="195453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转基因鲤鱼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8195" name="矩形 3" title=""/>
          <p:cNvSpPr/>
          <p:nvPr/>
        </p:nvSpPr>
        <p:spPr>
          <a:xfrm>
            <a:off x="1992462" y="3498924"/>
            <a:ext cx="230886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hangingPunct="0"/>
            <a:r>
              <a:rPr lang="zh-CN" altLang="zh-CN" sz="2800" spc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肠乳糖酶基因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矩形 28" title=""/>
          <p:cNvSpPr/>
          <p:nvPr/>
        </p:nvSpPr>
        <p:spPr>
          <a:xfrm>
            <a:off x="697158" y="1125330"/>
            <a:ext cx="10798000" cy="73723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(1)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转入外源生长素基因的转基因动物，生长速率更快</a:t>
            </a: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　　</a:t>
            </a: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grpSp>
        <p:nvGrpSpPr>
          <p:cNvPr id="9218" name="组合 7" title=""/>
          <p:cNvGrpSpPr/>
          <p:nvPr/>
        </p:nvGrpSpPr>
        <p:grpSpPr>
          <a:xfrm>
            <a:off x="823913" y="1917700"/>
            <a:ext cx="10599737" cy="1585913"/>
            <a:chOff x="389206" y="416840"/>
            <a:chExt cx="10602544" cy="1586199"/>
          </a:xfrm>
        </p:grpSpPr>
        <p:grpSp>
          <p:nvGrpSpPr>
            <p:cNvPr id="9219" name="组合 8" title=""/>
            <p:cNvGrpSpPr/>
            <p:nvPr/>
          </p:nvGrpSpPr>
          <p:grpSpPr>
            <a:xfrm>
              <a:off x="389206" y="416840"/>
              <a:ext cx="10602544" cy="1586199"/>
              <a:chOff x="389206" y="488848"/>
              <a:chExt cx="10602544" cy="1586199"/>
            </a:xfrm>
          </p:grpSpPr>
          <p:sp>
            <p:nvSpPr>
              <p:cNvPr id="9220" name="圆角矩形 10"/>
              <p:cNvSpPr/>
              <p:nvPr/>
            </p:nvSpPr>
            <p:spPr>
              <a:xfrm>
                <a:off x="389206" y="590356"/>
                <a:ext cx="10602544" cy="1484691"/>
              </a:xfrm>
              <a:prstGeom prst="roundRect">
                <a:avLst>
                  <a:gd name="adj" fmla="val 6010"/>
                </a:avLst>
              </a:prstGeom>
              <a:solidFill>
                <a:srgbClr val="CCDAD1"/>
              </a:solidFill>
              <a:ln w="28575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5pPr>
                <a:lvl6pPr>
                  <a:defRPr lang="zh-CN">
                    <a:solidFill>
                      <a:srgbClr val="FFFFFF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FFFFFF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FFFFFF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FFFFFF"/>
                    </a:solidFill>
                    <a:latin typeface="Arial"/>
                  </a:defRPr>
                </a:lvl9pPr>
              </a:lstStyle>
              <a:p>
                <a:pPr marL="0" lvl="0" indent="0" algn="ctr" fontAlgn="base" hangingPunct="0">
                  <a:lnSpc>
                    <a:spcPct val="14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baseline="0">
                  <a:solidFill>
                    <a:srgbClr val="FFFFFF"/>
                  </a:solidFill>
                  <a:latin typeface="Arial"/>
                </a:endParaRPr>
              </a:p>
            </p:txBody>
          </p:sp>
          <p:sp>
            <p:nvSpPr>
              <p:cNvPr id="9221" name="文本框 11" title=""/>
              <p:cNvSpPr/>
              <p:nvPr/>
            </p:nvSpPr>
            <p:spPr>
              <a:xfrm>
                <a:off x="905300" y="488848"/>
                <a:ext cx="583768" cy="216027"/>
              </a:xfrm>
              <a:custGeom>
                <a:rect l="l" t="t" r="r" b="b"/>
                <a:pathLst>
                  <a:path w="583768" h="216027">
                    <a:moveTo>
                      <a:pt x="96012" y="106756"/>
                    </a:moveTo>
                    <a:lnTo>
                      <a:pt x="91211" y="139217"/>
                    </a:lnTo>
                    <a:lnTo>
                      <a:pt x="107670" y="139217"/>
                    </a:lnTo>
                    <a:lnTo>
                      <a:pt x="112014" y="106756"/>
                    </a:lnTo>
                    <a:close/>
                    <a:moveTo>
                      <a:pt x="53264" y="106756"/>
                    </a:moveTo>
                    <a:lnTo>
                      <a:pt x="48692" y="139217"/>
                    </a:lnTo>
                    <a:lnTo>
                      <a:pt x="64922" y="139217"/>
                    </a:lnTo>
                    <a:lnTo>
                      <a:pt x="69494" y="106756"/>
                    </a:lnTo>
                    <a:close/>
                    <a:moveTo>
                      <a:pt x="213055" y="82524"/>
                    </a:moveTo>
                    <a:lnTo>
                      <a:pt x="249174" y="82524"/>
                    </a:lnTo>
                    <a:lnTo>
                      <a:pt x="248031" y="92811"/>
                    </a:lnTo>
                    <a:lnTo>
                      <a:pt x="279121" y="92811"/>
                    </a:lnTo>
                    <a:lnTo>
                      <a:pt x="277749" y="104927"/>
                    </a:lnTo>
                    <a:cubicBezTo>
                      <a:pt x="277292" y="107670"/>
                      <a:pt x="276149" y="110033"/>
                      <a:pt x="274320" y="112014"/>
                    </a:cubicBezTo>
                    <a:cubicBezTo>
                      <a:pt x="272644" y="113995"/>
                      <a:pt x="270662" y="114986"/>
                      <a:pt x="268376" y="114986"/>
                    </a:cubicBezTo>
                    <a:lnTo>
                      <a:pt x="244831" y="114986"/>
                    </a:lnTo>
                    <a:lnTo>
                      <a:pt x="239573" y="152019"/>
                    </a:lnTo>
                    <a:lnTo>
                      <a:pt x="272948" y="152019"/>
                    </a:lnTo>
                    <a:lnTo>
                      <a:pt x="271348" y="164592"/>
                    </a:lnTo>
                    <a:cubicBezTo>
                      <a:pt x="270891" y="167640"/>
                      <a:pt x="269519" y="170307"/>
                      <a:pt x="267233" y="172593"/>
                    </a:cubicBezTo>
                    <a:cubicBezTo>
                      <a:pt x="264947" y="174574"/>
                      <a:pt x="262357" y="175565"/>
                      <a:pt x="259461" y="175565"/>
                    </a:cubicBezTo>
                    <a:lnTo>
                      <a:pt x="236372" y="175565"/>
                    </a:lnTo>
                    <a:lnTo>
                      <a:pt x="231800" y="211683"/>
                    </a:lnTo>
                    <a:cubicBezTo>
                      <a:pt x="231648" y="212903"/>
                      <a:pt x="231191" y="213893"/>
                      <a:pt x="230429" y="214655"/>
                    </a:cubicBezTo>
                    <a:cubicBezTo>
                      <a:pt x="229667" y="215417"/>
                      <a:pt x="228752" y="215798"/>
                      <a:pt x="227685" y="215798"/>
                    </a:cubicBezTo>
                    <a:lnTo>
                      <a:pt x="192481" y="215798"/>
                    </a:lnTo>
                    <a:lnTo>
                      <a:pt x="197510" y="175565"/>
                    </a:lnTo>
                    <a:lnTo>
                      <a:pt x="147218" y="175565"/>
                    </a:lnTo>
                    <a:lnTo>
                      <a:pt x="149276" y="160706"/>
                    </a:lnTo>
                    <a:cubicBezTo>
                      <a:pt x="149580" y="158420"/>
                      <a:pt x="150647" y="156438"/>
                      <a:pt x="152476" y="154762"/>
                    </a:cubicBezTo>
                    <a:cubicBezTo>
                      <a:pt x="154305" y="152933"/>
                      <a:pt x="156286" y="152019"/>
                      <a:pt x="158420" y="152019"/>
                    </a:cubicBezTo>
                    <a:lnTo>
                      <a:pt x="200711" y="152019"/>
                    </a:lnTo>
                    <a:lnTo>
                      <a:pt x="205968" y="114986"/>
                    </a:lnTo>
                    <a:lnTo>
                      <a:pt x="190881" y="114986"/>
                    </a:lnTo>
                    <a:lnTo>
                      <a:pt x="190424" y="115671"/>
                    </a:lnTo>
                    <a:cubicBezTo>
                      <a:pt x="189052" y="120091"/>
                      <a:pt x="186690" y="123520"/>
                      <a:pt x="183337" y="125958"/>
                    </a:cubicBezTo>
                    <a:cubicBezTo>
                      <a:pt x="179375" y="128702"/>
                      <a:pt x="175184" y="130073"/>
                      <a:pt x="170764" y="130073"/>
                    </a:cubicBezTo>
                    <a:lnTo>
                      <a:pt x="151790" y="130073"/>
                    </a:lnTo>
                    <a:lnTo>
                      <a:pt x="164592" y="87325"/>
                    </a:lnTo>
                    <a:cubicBezTo>
                      <a:pt x="164897" y="86563"/>
                      <a:pt x="165354" y="85953"/>
                      <a:pt x="165963" y="85496"/>
                    </a:cubicBezTo>
                    <a:cubicBezTo>
                      <a:pt x="166573" y="85039"/>
                      <a:pt x="167259" y="84810"/>
                      <a:pt x="168021" y="84810"/>
                    </a:cubicBezTo>
                    <a:lnTo>
                      <a:pt x="199339" y="84810"/>
                    </a:lnTo>
                    <a:lnTo>
                      <a:pt x="196596" y="92811"/>
                    </a:lnTo>
                    <a:lnTo>
                      <a:pt x="208483" y="92811"/>
                    </a:lnTo>
                    <a:lnTo>
                      <a:pt x="209169" y="85496"/>
                    </a:lnTo>
                    <a:cubicBezTo>
                      <a:pt x="209169" y="84887"/>
                      <a:pt x="209283" y="84468"/>
                      <a:pt x="209512" y="84239"/>
                    </a:cubicBezTo>
                    <a:cubicBezTo>
                      <a:pt x="209740" y="84010"/>
                      <a:pt x="210083" y="83744"/>
                      <a:pt x="210540" y="83439"/>
                    </a:cubicBezTo>
                    <a:cubicBezTo>
                      <a:pt x="211302" y="82829"/>
                      <a:pt x="212141" y="82524"/>
                      <a:pt x="213055" y="82524"/>
                    </a:cubicBezTo>
                    <a:close/>
                    <a:moveTo>
                      <a:pt x="102641" y="59207"/>
                    </a:moveTo>
                    <a:lnTo>
                      <a:pt x="98298" y="88239"/>
                    </a:lnTo>
                    <a:lnTo>
                      <a:pt x="114757" y="88239"/>
                    </a:lnTo>
                    <a:lnTo>
                      <a:pt x="118643" y="59207"/>
                    </a:lnTo>
                    <a:close/>
                    <a:moveTo>
                      <a:pt x="400431" y="48692"/>
                    </a:moveTo>
                    <a:lnTo>
                      <a:pt x="419862" y="48692"/>
                    </a:lnTo>
                    <a:cubicBezTo>
                      <a:pt x="421538" y="48692"/>
                      <a:pt x="422872" y="49301"/>
                      <a:pt x="423862" y="50520"/>
                    </a:cubicBezTo>
                    <a:cubicBezTo>
                      <a:pt x="424853" y="51740"/>
                      <a:pt x="425272" y="53187"/>
                      <a:pt x="425120" y="54864"/>
                    </a:cubicBezTo>
                    <a:lnTo>
                      <a:pt x="406832" y="216027"/>
                    </a:lnTo>
                    <a:cubicBezTo>
                      <a:pt x="400126" y="216027"/>
                      <a:pt x="394564" y="213398"/>
                      <a:pt x="390144" y="208140"/>
                    </a:cubicBezTo>
                    <a:cubicBezTo>
                      <a:pt x="385724" y="202882"/>
                      <a:pt x="383819" y="196596"/>
                      <a:pt x="384429" y="189281"/>
                    </a:cubicBezTo>
                    <a:close/>
                    <a:moveTo>
                      <a:pt x="328879" y="48692"/>
                    </a:moveTo>
                    <a:lnTo>
                      <a:pt x="347624" y="48692"/>
                    </a:lnTo>
                    <a:lnTo>
                      <a:pt x="324764" y="197967"/>
                    </a:lnTo>
                    <a:cubicBezTo>
                      <a:pt x="323850" y="203301"/>
                      <a:pt x="321488" y="207645"/>
                      <a:pt x="317678" y="210998"/>
                    </a:cubicBezTo>
                    <a:cubicBezTo>
                      <a:pt x="313868" y="214350"/>
                      <a:pt x="309524" y="216027"/>
                      <a:pt x="304648" y="216027"/>
                    </a:cubicBezTo>
                    <a:lnTo>
                      <a:pt x="296418" y="216027"/>
                    </a:lnTo>
                    <a:lnTo>
                      <a:pt x="321107" y="55778"/>
                    </a:lnTo>
                    <a:cubicBezTo>
                      <a:pt x="321564" y="53645"/>
                      <a:pt x="322516" y="51930"/>
                      <a:pt x="323964" y="50635"/>
                    </a:cubicBezTo>
                    <a:cubicBezTo>
                      <a:pt x="325412" y="49339"/>
                      <a:pt x="327050" y="48692"/>
                      <a:pt x="328879" y="48692"/>
                    </a:cubicBezTo>
                    <a:close/>
                    <a:moveTo>
                      <a:pt x="499643" y="5943"/>
                    </a:moveTo>
                    <a:lnTo>
                      <a:pt x="583768" y="5943"/>
                    </a:lnTo>
                    <a:cubicBezTo>
                      <a:pt x="583006" y="10820"/>
                      <a:pt x="580911" y="14821"/>
                      <a:pt x="577482" y="17945"/>
                    </a:cubicBezTo>
                    <a:cubicBezTo>
                      <a:pt x="574053" y="21069"/>
                      <a:pt x="570052" y="22631"/>
                      <a:pt x="565480" y="22631"/>
                    </a:cubicBezTo>
                    <a:lnTo>
                      <a:pt x="497586" y="22631"/>
                    </a:lnTo>
                    <a:close/>
                    <a:moveTo>
                      <a:pt x="457581" y="5943"/>
                    </a:moveTo>
                    <a:lnTo>
                      <a:pt x="492785" y="5943"/>
                    </a:lnTo>
                    <a:lnTo>
                      <a:pt x="486156" y="56235"/>
                    </a:lnTo>
                    <a:lnTo>
                      <a:pt x="577139" y="56235"/>
                    </a:lnTo>
                    <a:lnTo>
                      <a:pt x="574624" y="74752"/>
                    </a:lnTo>
                    <a:lnTo>
                      <a:pt x="560680" y="74752"/>
                    </a:lnTo>
                    <a:lnTo>
                      <a:pt x="541934" y="216027"/>
                    </a:lnTo>
                    <a:lnTo>
                      <a:pt x="498272" y="216027"/>
                    </a:lnTo>
                    <a:lnTo>
                      <a:pt x="516788" y="74752"/>
                    </a:lnTo>
                    <a:lnTo>
                      <a:pt x="483641" y="74752"/>
                    </a:lnTo>
                    <a:lnTo>
                      <a:pt x="468325" y="191338"/>
                    </a:lnTo>
                    <a:cubicBezTo>
                      <a:pt x="467411" y="198196"/>
                      <a:pt x="464439" y="204063"/>
                      <a:pt x="459410" y="208940"/>
                    </a:cubicBezTo>
                    <a:cubicBezTo>
                      <a:pt x="454533" y="213665"/>
                      <a:pt x="448742" y="216027"/>
                      <a:pt x="442036" y="216027"/>
                    </a:cubicBezTo>
                    <a:lnTo>
                      <a:pt x="421234" y="216027"/>
                    </a:lnTo>
                    <a:lnTo>
                      <a:pt x="447751" y="15087"/>
                    </a:lnTo>
                    <a:cubicBezTo>
                      <a:pt x="448208" y="12344"/>
                      <a:pt x="449351" y="10134"/>
                      <a:pt x="451180" y="8458"/>
                    </a:cubicBezTo>
                    <a:cubicBezTo>
                      <a:pt x="453009" y="6782"/>
                      <a:pt x="455143" y="5943"/>
                      <a:pt x="457581" y="5943"/>
                    </a:cubicBezTo>
                    <a:close/>
                    <a:moveTo>
                      <a:pt x="173050" y="2514"/>
                    </a:moveTo>
                    <a:lnTo>
                      <a:pt x="284378" y="2514"/>
                    </a:lnTo>
                    <a:cubicBezTo>
                      <a:pt x="286055" y="2514"/>
                      <a:pt x="287426" y="2972"/>
                      <a:pt x="288493" y="3886"/>
                    </a:cubicBezTo>
                    <a:cubicBezTo>
                      <a:pt x="289560" y="5105"/>
                      <a:pt x="289941" y="6553"/>
                      <a:pt x="289636" y="8229"/>
                    </a:cubicBezTo>
                    <a:lnTo>
                      <a:pt x="284150" y="49835"/>
                    </a:lnTo>
                    <a:cubicBezTo>
                      <a:pt x="283083" y="56997"/>
                      <a:pt x="280340" y="62789"/>
                      <a:pt x="275920" y="67208"/>
                    </a:cubicBezTo>
                    <a:cubicBezTo>
                      <a:pt x="271501" y="71933"/>
                      <a:pt x="264719" y="74295"/>
                      <a:pt x="255575" y="74295"/>
                    </a:cubicBezTo>
                    <a:lnTo>
                      <a:pt x="222656" y="74295"/>
                    </a:lnTo>
                    <a:lnTo>
                      <a:pt x="224485" y="61265"/>
                    </a:lnTo>
                    <a:cubicBezTo>
                      <a:pt x="224637" y="59741"/>
                      <a:pt x="225323" y="58369"/>
                      <a:pt x="226542" y="57150"/>
                    </a:cubicBezTo>
                    <a:cubicBezTo>
                      <a:pt x="227762" y="56235"/>
                      <a:pt x="229133" y="55778"/>
                      <a:pt x="230657" y="55778"/>
                    </a:cubicBezTo>
                    <a:lnTo>
                      <a:pt x="238658" y="55778"/>
                    </a:lnTo>
                    <a:cubicBezTo>
                      <a:pt x="242316" y="55778"/>
                      <a:pt x="244450" y="54026"/>
                      <a:pt x="245059" y="50520"/>
                    </a:cubicBezTo>
                    <a:lnTo>
                      <a:pt x="249174" y="19888"/>
                    </a:lnTo>
                    <a:lnTo>
                      <a:pt x="220599" y="19888"/>
                    </a:lnTo>
                    <a:lnTo>
                      <a:pt x="212141" y="49377"/>
                    </a:lnTo>
                    <a:cubicBezTo>
                      <a:pt x="209397" y="57455"/>
                      <a:pt x="204749" y="63627"/>
                      <a:pt x="198196" y="67894"/>
                    </a:cubicBezTo>
                    <a:cubicBezTo>
                      <a:pt x="191643" y="72161"/>
                      <a:pt x="184785" y="74295"/>
                      <a:pt x="177622" y="74295"/>
                    </a:cubicBezTo>
                    <a:lnTo>
                      <a:pt x="162534" y="74295"/>
                    </a:lnTo>
                    <a:lnTo>
                      <a:pt x="181051" y="19888"/>
                    </a:lnTo>
                    <a:lnTo>
                      <a:pt x="166192" y="19888"/>
                    </a:lnTo>
                    <a:lnTo>
                      <a:pt x="168021" y="6401"/>
                    </a:lnTo>
                    <a:cubicBezTo>
                      <a:pt x="168173" y="5181"/>
                      <a:pt x="168707" y="4191"/>
                      <a:pt x="169621" y="3429"/>
                    </a:cubicBezTo>
                    <a:cubicBezTo>
                      <a:pt x="170688" y="2819"/>
                      <a:pt x="171831" y="2514"/>
                      <a:pt x="173050" y="2514"/>
                    </a:cubicBezTo>
                    <a:close/>
                    <a:moveTo>
                      <a:pt x="365455" y="228"/>
                    </a:moveTo>
                    <a:lnTo>
                      <a:pt x="400660" y="228"/>
                    </a:lnTo>
                    <a:lnTo>
                      <a:pt x="398374" y="18974"/>
                    </a:lnTo>
                    <a:lnTo>
                      <a:pt x="433349" y="18974"/>
                    </a:lnTo>
                    <a:lnTo>
                      <a:pt x="431749" y="30404"/>
                    </a:lnTo>
                    <a:cubicBezTo>
                      <a:pt x="431444" y="32537"/>
                      <a:pt x="430568" y="34252"/>
                      <a:pt x="429120" y="35547"/>
                    </a:cubicBezTo>
                    <a:cubicBezTo>
                      <a:pt x="427672" y="36843"/>
                      <a:pt x="426034" y="37490"/>
                      <a:pt x="424205" y="37490"/>
                    </a:cubicBezTo>
                    <a:lnTo>
                      <a:pt x="395859" y="37490"/>
                    </a:lnTo>
                    <a:lnTo>
                      <a:pt x="373456" y="206654"/>
                    </a:lnTo>
                    <a:cubicBezTo>
                      <a:pt x="372999" y="209397"/>
                      <a:pt x="371818" y="211645"/>
                      <a:pt x="369913" y="213398"/>
                    </a:cubicBezTo>
                    <a:cubicBezTo>
                      <a:pt x="368008" y="215151"/>
                      <a:pt x="365760" y="216027"/>
                      <a:pt x="363169" y="216027"/>
                    </a:cubicBezTo>
                    <a:lnTo>
                      <a:pt x="330251" y="216027"/>
                    </a:lnTo>
                    <a:lnTo>
                      <a:pt x="353797" y="37490"/>
                    </a:lnTo>
                    <a:lnTo>
                      <a:pt x="320650" y="37490"/>
                    </a:lnTo>
                    <a:lnTo>
                      <a:pt x="322250" y="25374"/>
                    </a:lnTo>
                    <a:cubicBezTo>
                      <a:pt x="322555" y="23393"/>
                      <a:pt x="323355" y="21831"/>
                      <a:pt x="324650" y="20688"/>
                    </a:cubicBezTo>
                    <a:cubicBezTo>
                      <a:pt x="325945" y="19545"/>
                      <a:pt x="327431" y="18974"/>
                      <a:pt x="329108" y="18974"/>
                    </a:cubicBezTo>
                    <a:lnTo>
                      <a:pt x="356311" y="18974"/>
                    </a:lnTo>
                    <a:lnTo>
                      <a:pt x="357911" y="7315"/>
                    </a:lnTo>
                    <a:cubicBezTo>
                      <a:pt x="358216" y="5334"/>
                      <a:pt x="359092" y="3657"/>
                      <a:pt x="360540" y="2286"/>
                    </a:cubicBezTo>
                    <a:cubicBezTo>
                      <a:pt x="361988" y="914"/>
                      <a:pt x="363626" y="228"/>
                      <a:pt x="365455" y="228"/>
                    </a:cubicBezTo>
                    <a:close/>
                    <a:moveTo>
                      <a:pt x="42062" y="0"/>
                    </a:moveTo>
                    <a:lnTo>
                      <a:pt x="86639" y="0"/>
                    </a:lnTo>
                    <a:lnTo>
                      <a:pt x="83896" y="3657"/>
                    </a:lnTo>
                    <a:lnTo>
                      <a:pt x="155905" y="3657"/>
                    </a:lnTo>
                    <a:cubicBezTo>
                      <a:pt x="157429" y="3657"/>
                      <a:pt x="158572" y="4267"/>
                      <a:pt x="159334" y="5486"/>
                    </a:cubicBezTo>
                    <a:cubicBezTo>
                      <a:pt x="160096" y="6705"/>
                      <a:pt x="160172" y="8077"/>
                      <a:pt x="159563" y="9601"/>
                    </a:cubicBezTo>
                    <a:lnTo>
                      <a:pt x="145161" y="41834"/>
                    </a:lnTo>
                    <a:lnTo>
                      <a:pt x="157962" y="41834"/>
                    </a:lnTo>
                    <a:lnTo>
                      <a:pt x="135788" y="198882"/>
                    </a:lnTo>
                    <a:cubicBezTo>
                      <a:pt x="135179" y="203606"/>
                      <a:pt x="133274" y="207645"/>
                      <a:pt x="130073" y="210998"/>
                    </a:cubicBezTo>
                    <a:cubicBezTo>
                      <a:pt x="126873" y="214198"/>
                      <a:pt x="123215" y="215798"/>
                      <a:pt x="119100" y="215798"/>
                    </a:cubicBezTo>
                    <a:lnTo>
                      <a:pt x="96698" y="215798"/>
                    </a:lnTo>
                    <a:lnTo>
                      <a:pt x="104927" y="156591"/>
                    </a:lnTo>
                    <a:lnTo>
                      <a:pt x="88925" y="156591"/>
                    </a:lnTo>
                    <a:lnTo>
                      <a:pt x="80924" y="212369"/>
                    </a:lnTo>
                    <a:lnTo>
                      <a:pt x="54635" y="212369"/>
                    </a:lnTo>
                    <a:lnTo>
                      <a:pt x="62408" y="156591"/>
                    </a:lnTo>
                    <a:lnTo>
                      <a:pt x="46177" y="156591"/>
                    </a:lnTo>
                    <a:lnTo>
                      <a:pt x="40233" y="198425"/>
                    </a:lnTo>
                    <a:cubicBezTo>
                      <a:pt x="39624" y="203301"/>
                      <a:pt x="37643" y="207492"/>
                      <a:pt x="34290" y="210998"/>
                    </a:cubicBezTo>
                    <a:cubicBezTo>
                      <a:pt x="30785" y="214198"/>
                      <a:pt x="26975" y="215798"/>
                      <a:pt x="22860" y="215798"/>
                    </a:cubicBezTo>
                    <a:lnTo>
                      <a:pt x="0" y="215798"/>
                    </a:lnTo>
                    <a:lnTo>
                      <a:pt x="24689" y="41834"/>
                    </a:lnTo>
                    <a:lnTo>
                      <a:pt x="62636" y="41834"/>
                    </a:lnTo>
                    <a:lnTo>
                      <a:pt x="55778" y="88239"/>
                    </a:lnTo>
                    <a:lnTo>
                      <a:pt x="72009" y="88239"/>
                    </a:lnTo>
                    <a:lnTo>
                      <a:pt x="76124" y="59207"/>
                    </a:lnTo>
                    <a:lnTo>
                      <a:pt x="64694" y="59207"/>
                    </a:lnTo>
                    <a:lnTo>
                      <a:pt x="67437" y="41834"/>
                    </a:lnTo>
                    <a:lnTo>
                      <a:pt x="103098" y="41834"/>
                    </a:lnTo>
                    <a:lnTo>
                      <a:pt x="111785" y="21031"/>
                    </a:lnTo>
                    <a:lnTo>
                      <a:pt x="74981" y="21031"/>
                    </a:lnTo>
                    <a:cubicBezTo>
                      <a:pt x="69189" y="31089"/>
                      <a:pt x="61722" y="36119"/>
                      <a:pt x="52578" y="36119"/>
                    </a:cubicBezTo>
                    <a:lnTo>
                      <a:pt x="21031" y="36119"/>
                    </a:lnTo>
                    <a:lnTo>
                      <a:pt x="36804" y="3200"/>
                    </a:lnTo>
                    <a:cubicBezTo>
                      <a:pt x="38328" y="1067"/>
                      <a:pt x="40081" y="0"/>
                      <a:pt x="42062" y="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  <a:round/>
              </a:ln>
            </p:spPr>
            <p:txBody>
              <a:bodyPr rot="0" wrap="square" lIns="91423" tIns="45711" rIns="91423" bIns="45711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5pPr>
              </a:lstStyle>
              <a:p>
                <a:pPr marL="0" lvl="0" indent="0" fontAlgn="base">
                  <a:lnSpc>
                    <a:spcPct val="14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baseline="0">
                  <a:solidFill>
                    <a:srgbClr val="FFFFFF"/>
                  </a:solidFill>
                  <a:latin typeface="DOUYU Font" pitchFamily="2" charset="-122"/>
                  <a:ea typeface="DOUYU Font" pitchFamily="2" charset="-122"/>
                </a:endParaRPr>
              </a:p>
            </p:txBody>
          </p:sp>
        </p:grpSp>
        <p:sp>
          <p:nvSpPr>
            <p:cNvPr id="9222" name="矩形 9"/>
            <p:cNvSpPr/>
            <p:nvPr/>
          </p:nvSpPr>
          <p:spPr>
            <a:xfrm>
              <a:off x="605206" y="594919"/>
              <a:ext cx="10170520" cy="1383921"/>
            </a:xfrm>
            <a:prstGeom prst="rect">
              <a:avLst/>
            </a:prstGeom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5pPr>
            </a:lstStyle>
            <a:p>
              <a:pPr lvl="0" algn="just" hangingPunct="0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800">
                  <a:latin typeface="Times New Roman" pitchFamily="18" charset="0"/>
                  <a:ea typeface="楷体_GB2312" panose="02010609030101010101" pitchFamily="49" charset="-122"/>
                </a:rPr>
                <a:t>转入外源生长激素基因</a:t>
              </a:r>
              <a:r>
                <a:rPr lang="en-US" altLang="zh-CN" sz="2800">
                  <a:latin typeface="Times New Roman" pitchFamily="18" charset="0"/>
                  <a:ea typeface="楷体_GB2312" panose="02010609030101010101" pitchFamily="49" charset="-122"/>
                </a:rPr>
                <a:t>(</a:t>
              </a:r>
              <a:r>
                <a:rPr lang="zh-CN" altLang="zh-CN" sz="2800">
                  <a:latin typeface="Times New Roman" pitchFamily="18" charset="0"/>
                  <a:ea typeface="楷体_GB2312" panose="02010609030101010101" pitchFamily="49" charset="-122"/>
                </a:rPr>
                <a:t>而非生长素基因</a:t>
              </a:r>
              <a:r>
                <a:rPr lang="en-US" altLang="zh-CN" sz="2800">
                  <a:latin typeface="Times New Roman" pitchFamily="18" charset="0"/>
                  <a:ea typeface="楷体_GB2312" panose="02010609030101010101" pitchFamily="49" charset="-122"/>
                </a:rPr>
                <a:t>)</a:t>
              </a:r>
              <a:r>
                <a:rPr lang="zh-CN" altLang="zh-CN" sz="2800">
                  <a:latin typeface="Times New Roman" pitchFamily="18" charset="0"/>
                  <a:ea typeface="楷体_GB2312" panose="02010609030101010101" pitchFamily="49" charset="-122"/>
                </a:rPr>
                <a:t>的转基因动物，生长速率更快。</a:t>
              </a:r>
              <a:endParaRPr lang="zh-CN" altLang="zh-CN" sz="1000">
                <a:latin typeface="宋体" pitchFamily="2" charset="-122"/>
                <a:ea typeface="宋体" pitchFamily="2" charset="-122"/>
              </a:endParaRPr>
            </a:p>
          </p:txBody>
        </p:sp>
      </p:grpSp>
      <p:sp>
        <p:nvSpPr>
          <p:cNvPr id="9223" name="矩形 15" title=""/>
          <p:cNvSpPr/>
          <p:nvPr/>
        </p:nvSpPr>
        <p:spPr>
          <a:xfrm>
            <a:off x="9140825" y="1220788"/>
            <a:ext cx="641350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×</a:t>
            </a:r>
            <a:endParaRPr lang="zh-CN" altLang="en-US" sz="3600" b="1">
              <a:solidFill>
                <a:srgbClr val="C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224" name="矩形 2" title=""/>
          <p:cNvSpPr/>
          <p:nvPr/>
        </p:nvSpPr>
        <p:spPr>
          <a:xfrm>
            <a:off x="697158" y="3628303"/>
            <a:ext cx="10726606" cy="73723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(2)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转基因抗虫棉的</a:t>
            </a:r>
            <a:r>
              <a:rPr lang="en-US" altLang="zh-CN" sz="2800" i="1">
                <a:latin typeface="Times New Roman" pitchFamily="18" charset="0"/>
                <a:ea typeface="楷体_GB2312" panose="02010609030101010101" pitchFamily="49" charset="-122"/>
              </a:rPr>
              <a:t>Bt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抗虫蛋白基因能抗病毒、细菌、真菌</a:t>
            </a: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　　</a:t>
            </a: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grpSp>
        <p:nvGrpSpPr>
          <p:cNvPr id="9225" name="组合 13" title=""/>
          <p:cNvGrpSpPr/>
          <p:nvPr/>
        </p:nvGrpSpPr>
        <p:grpSpPr>
          <a:xfrm>
            <a:off x="823913" y="4467225"/>
            <a:ext cx="10599737" cy="1585913"/>
            <a:chOff x="389206" y="416840"/>
            <a:chExt cx="10602544" cy="1586199"/>
          </a:xfrm>
        </p:grpSpPr>
        <p:grpSp>
          <p:nvGrpSpPr>
            <p:cNvPr id="9226" name="组合 14" title=""/>
            <p:cNvGrpSpPr/>
            <p:nvPr/>
          </p:nvGrpSpPr>
          <p:grpSpPr>
            <a:xfrm>
              <a:off x="389206" y="416840"/>
              <a:ext cx="10602544" cy="1586199"/>
              <a:chOff x="389206" y="488848"/>
              <a:chExt cx="10602544" cy="1586199"/>
            </a:xfrm>
          </p:grpSpPr>
          <p:sp>
            <p:nvSpPr>
              <p:cNvPr id="9227" name="圆角矩形 17"/>
              <p:cNvSpPr/>
              <p:nvPr/>
            </p:nvSpPr>
            <p:spPr>
              <a:xfrm>
                <a:off x="389206" y="590356"/>
                <a:ext cx="10602544" cy="1484691"/>
              </a:xfrm>
              <a:prstGeom prst="roundRect">
                <a:avLst>
                  <a:gd name="adj" fmla="val 6010"/>
                </a:avLst>
              </a:prstGeom>
              <a:solidFill>
                <a:srgbClr val="CCDAD1"/>
              </a:solidFill>
              <a:ln w="28575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5pPr>
                <a:lvl6pPr>
                  <a:defRPr lang="zh-CN">
                    <a:solidFill>
                      <a:srgbClr val="FFFFFF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FFFFFF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FFFFFF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FFFFFF"/>
                    </a:solidFill>
                    <a:latin typeface="Arial"/>
                  </a:defRPr>
                </a:lvl9pPr>
              </a:lstStyle>
              <a:p>
                <a:pPr marL="0" lvl="0" indent="0" algn="ctr" fontAlgn="base" hangingPunct="0">
                  <a:lnSpc>
                    <a:spcPct val="14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baseline="0">
                  <a:solidFill>
                    <a:srgbClr val="FFFFFF"/>
                  </a:solidFill>
                  <a:latin typeface="Arial"/>
                </a:endParaRPr>
              </a:p>
            </p:txBody>
          </p:sp>
          <p:sp>
            <p:nvSpPr>
              <p:cNvPr id="9228" name="文本框 18" title=""/>
              <p:cNvSpPr/>
              <p:nvPr/>
            </p:nvSpPr>
            <p:spPr>
              <a:xfrm>
                <a:off x="905300" y="488848"/>
                <a:ext cx="583768" cy="216027"/>
              </a:xfrm>
              <a:custGeom>
                <a:rect l="l" t="t" r="r" b="b"/>
                <a:pathLst>
                  <a:path w="583768" h="216027">
                    <a:moveTo>
                      <a:pt x="96012" y="106756"/>
                    </a:moveTo>
                    <a:lnTo>
                      <a:pt x="91211" y="139217"/>
                    </a:lnTo>
                    <a:lnTo>
                      <a:pt x="107670" y="139217"/>
                    </a:lnTo>
                    <a:lnTo>
                      <a:pt x="112014" y="106756"/>
                    </a:lnTo>
                    <a:close/>
                    <a:moveTo>
                      <a:pt x="53264" y="106756"/>
                    </a:moveTo>
                    <a:lnTo>
                      <a:pt x="48692" y="139217"/>
                    </a:lnTo>
                    <a:lnTo>
                      <a:pt x="64922" y="139217"/>
                    </a:lnTo>
                    <a:lnTo>
                      <a:pt x="69494" y="106756"/>
                    </a:lnTo>
                    <a:close/>
                    <a:moveTo>
                      <a:pt x="213055" y="82524"/>
                    </a:moveTo>
                    <a:lnTo>
                      <a:pt x="249174" y="82524"/>
                    </a:lnTo>
                    <a:lnTo>
                      <a:pt x="248031" y="92811"/>
                    </a:lnTo>
                    <a:lnTo>
                      <a:pt x="279121" y="92811"/>
                    </a:lnTo>
                    <a:lnTo>
                      <a:pt x="277749" y="104927"/>
                    </a:lnTo>
                    <a:cubicBezTo>
                      <a:pt x="277292" y="107670"/>
                      <a:pt x="276149" y="110033"/>
                      <a:pt x="274320" y="112014"/>
                    </a:cubicBezTo>
                    <a:cubicBezTo>
                      <a:pt x="272644" y="113995"/>
                      <a:pt x="270662" y="114986"/>
                      <a:pt x="268376" y="114986"/>
                    </a:cubicBezTo>
                    <a:lnTo>
                      <a:pt x="244831" y="114986"/>
                    </a:lnTo>
                    <a:lnTo>
                      <a:pt x="239573" y="152019"/>
                    </a:lnTo>
                    <a:lnTo>
                      <a:pt x="272948" y="152019"/>
                    </a:lnTo>
                    <a:lnTo>
                      <a:pt x="271348" y="164592"/>
                    </a:lnTo>
                    <a:cubicBezTo>
                      <a:pt x="270891" y="167640"/>
                      <a:pt x="269519" y="170307"/>
                      <a:pt x="267233" y="172593"/>
                    </a:cubicBezTo>
                    <a:cubicBezTo>
                      <a:pt x="264947" y="174574"/>
                      <a:pt x="262357" y="175565"/>
                      <a:pt x="259461" y="175565"/>
                    </a:cubicBezTo>
                    <a:lnTo>
                      <a:pt x="236372" y="175565"/>
                    </a:lnTo>
                    <a:lnTo>
                      <a:pt x="231800" y="211683"/>
                    </a:lnTo>
                    <a:cubicBezTo>
                      <a:pt x="231648" y="212903"/>
                      <a:pt x="231191" y="213893"/>
                      <a:pt x="230429" y="214655"/>
                    </a:cubicBezTo>
                    <a:cubicBezTo>
                      <a:pt x="229667" y="215417"/>
                      <a:pt x="228752" y="215798"/>
                      <a:pt x="227685" y="215798"/>
                    </a:cubicBezTo>
                    <a:lnTo>
                      <a:pt x="192481" y="215798"/>
                    </a:lnTo>
                    <a:lnTo>
                      <a:pt x="197510" y="175565"/>
                    </a:lnTo>
                    <a:lnTo>
                      <a:pt x="147218" y="175565"/>
                    </a:lnTo>
                    <a:lnTo>
                      <a:pt x="149276" y="160706"/>
                    </a:lnTo>
                    <a:cubicBezTo>
                      <a:pt x="149580" y="158420"/>
                      <a:pt x="150647" y="156438"/>
                      <a:pt x="152476" y="154762"/>
                    </a:cubicBezTo>
                    <a:cubicBezTo>
                      <a:pt x="154305" y="152933"/>
                      <a:pt x="156286" y="152019"/>
                      <a:pt x="158420" y="152019"/>
                    </a:cubicBezTo>
                    <a:lnTo>
                      <a:pt x="200711" y="152019"/>
                    </a:lnTo>
                    <a:lnTo>
                      <a:pt x="205968" y="114986"/>
                    </a:lnTo>
                    <a:lnTo>
                      <a:pt x="190881" y="114986"/>
                    </a:lnTo>
                    <a:lnTo>
                      <a:pt x="190424" y="115671"/>
                    </a:lnTo>
                    <a:cubicBezTo>
                      <a:pt x="189052" y="120091"/>
                      <a:pt x="186690" y="123520"/>
                      <a:pt x="183337" y="125958"/>
                    </a:cubicBezTo>
                    <a:cubicBezTo>
                      <a:pt x="179375" y="128702"/>
                      <a:pt x="175184" y="130073"/>
                      <a:pt x="170764" y="130073"/>
                    </a:cubicBezTo>
                    <a:lnTo>
                      <a:pt x="151790" y="130073"/>
                    </a:lnTo>
                    <a:lnTo>
                      <a:pt x="164592" y="87325"/>
                    </a:lnTo>
                    <a:cubicBezTo>
                      <a:pt x="164897" y="86563"/>
                      <a:pt x="165354" y="85953"/>
                      <a:pt x="165963" y="85496"/>
                    </a:cubicBezTo>
                    <a:cubicBezTo>
                      <a:pt x="166573" y="85039"/>
                      <a:pt x="167259" y="84810"/>
                      <a:pt x="168021" y="84810"/>
                    </a:cubicBezTo>
                    <a:lnTo>
                      <a:pt x="199339" y="84810"/>
                    </a:lnTo>
                    <a:lnTo>
                      <a:pt x="196596" y="92811"/>
                    </a:lnTo>
                    <a:lnTo>
                      <a:pt x="208483" y="92811"/>
                    </a:lnTo>
                    <a:lnTo>
                      <a:pt x="209169" y="85496"/>
                    </a:lnTo>
                    <a:cubicBezTo>
                      <a:pt x="209169" y="84887"/>
                      <a:pt x="209283" y="84468"/>
                      <a:pt x="209512" y="84239"/>
                    </a:cubicBezTo>
                    <a:cubicBezTo>
                      <a:pt x="209740" y="84010"/>
                      <a:pt x="210083" y="83744"/>
                      <a:pt x="210540" y="83439"/>
                    </a:cubicBezTo>
                    <a:cubicBezTo>
                      <a:pt x="211302" y="82829"/>
                      <a:pt x="212141" y="82524"/>
                      <a:pt x="213055" y="82524"/>
                    </a:cubicBezTo>
                    <a:close/>
                    <a:moveTo>
                      <a:pt x="102641" y="59207"/>
                    </a:moveTo>
                    <a:lnTo>
                      <a:pt x="98298" y="88239"/>
                    </a:lnTo>
                    <a:lnTo>
                      <a:pt x="114757" y="88239"/>
                    </a:lnTo>
                    <a:lnTo>
                      <a:pt x="118643" y="59207"/>
                    </a:lnTo>
                    <a:close/>
                    <a:moveTo>
                      <a:pt x="400431" y="48692"/>
                    </a:moveTo>
                    <a:lnTo>
                      <a:pt x="419862" y="48692"/>
                    </a:lnTo>
                    <a:cubicBezTo>
                      <a:pt x="421538" y="48692"/>
                      <a:pt x="422872" y="49301"/>
                      <a:pt x="423862" y="50520"/>
                    </a:cubicBezTo>
                    <a:cubicBezTo>
                      <a:pt x="424853" y="51740"/>
                      <a:pt x="425272" y="53187"/>
                      <a:pt x="425120" y="54864"/>
                    </a:cubicBezTo>
                    <a:lnTo>
                      <a:pt x="406832" y="216027"/>
                    </a:lnTo>
                    <a:cubicBezTo>
                      <a:pt x="400126" y="216027"/>
                      <a:pt x="394564" y="213398"/>
                      <a:pt x="390144" y="208140"/>
                    </a:cubicBezTo>
                    <a:cubicBezTo>
                      <a:pt x="385724" y="202882"/>
                      <a:pt x="383819" y="196596"/>
                      <a:pt x="384429" y="189281"/>
                    </a:cubicBezTo>
                    <a:close/>
                    <a:moveTo>
                      <a:pt x="328879" y="48692"/>
                    </a:moveTo>
                    <a:lnTo>
                      <a:pt x="347624" y="48692"/>
                    </a:lnTo>
                    <a:lnTo>
                      <a:pt x="324764" y="197967"/>
                    </a:lnTo>
                    <a:cubicBezTo>
                      <a:pt x="323850" y="203301"/>
                      <a:pt x="321488" y="207645"/>
                      <a:pt x="317678" y="210998"/>
                    </a:cubicBezTo>
                    <a:cubicBezTo>
                      <a:pt x="313868" y="214350"/>
                      <a:pt x="309524" y="216027"/>
                      <a:pt x="304648" y="216027"/>
                    </a:cubicBezTo>
                    <a:lnTo>
                      <a:pt x="296418" y="216027"/>
                    </a:lnTo>
                    <a:lnTo>
                      <a:pt x="321107" y="55778"/>
                    </a:lnTo>
                    <a:cubicBezTo>
                      <a:pt x="321564" y="53645"/>
                      <a:pt x="322516" y="51930"/>
                      <a:pt x="323964" y="50635"/>
                    </a:cubicBezTo>
                    <a:cubicBezTo>
                      <a:pt x="325412" y="49339"/>
                      <a:pt x="327050" y="48692"/>
                      <a:pt x="328879" y="48692"/>
                    </a:cubicBezTo>
                    <a:close/>
                    <a:moveTo>
                      <a:pt x="499643" y="5943"/>
                    </a:moveTo>
                    <a:lnTo>
                      <a:pt x="583768" y="5943"/>
                    </a:lnTo>
                    <a:cubicBezTo>
                      <a:pt x="583006" y="10820"/>
                      <a:pt x="580911" y="14821"/>
                      <a:pt x="577482" y="17945"/>
                    </a:cubicBezTo>
                    <a:cubicBezTo>
                      <a:pt x="574053" y="21069"/>
                      <a:pt x="570052" y="22631"/>
                      <a:pt x="565480" y="22631"/>
                    </a:cubicBezTo>
                    <a:lnTo>
                      <a:pt x="497586" y="22631"/>
                    </a:lnTo>
                    <a:close/>
                    <a:moveTo>
                      <a:pt x="457581" y="5943"/>
                    </a:moveTo>
                    <a:lnTo>
                      <a:pt x="492785" y="5943"/>
                    </a:lnTo>
                    <a:lnTo>
                      <a:pt x="486156" y="56235"/>
                    </a:lnTo>
                    <a:lnTo>
                      <a:pt x="577139" y="56235"/>
                    </a:lnTo>
                    <a:lnTo>
                      <a:pt x="574624" y="74752"/>
                    </a:lnTo>
                    <a:lnTo>
                      <a:pt x="560680" y="74752"/>
                    </a:lnTo>
                    <a:lnTo>
                      <a:pt x="541934" y="216027"/>
                    </a:lnTo>
                    <a:lnTo>
                      <a:pt x="498272" y="216027"/>
                    </a:lnTo>
                    <a:lnTo>
                      <a:pt x="516788" y="74752"/>
                    </a:lnTo>
                    <a:lnTo>
                      <a:pt x="483641" y="74752"/>
                    </a:lnTo>
                    <a:lnTo>
                      <a:pt x="468325" y="191338"/>
                    </a:lnTo>
                    <a:cubicBezTo>
                      <a:pt x="467411" y="198196"/>
                      <a:pt x="464439" y="204063"/>
                      <a:pt x="459410" y="208940"/>
                    </a:cubicBezTo>
                    <a:cubicBezTo>
                      <a:pt x="454533" y="213665"/>
                      <a:pt x="448742" y="216027"/>
                      <a:pt x="442036" y="216027"/>
                    </a:cubicBezTo>
                    <a:lnTo>
                      <a:pt x="421234" y="216027"/>
                    </a:lnTo>
                    <a:lnTo>
                      <a:pt x="447751" y="15087"/>
                    </a:lnTo>
                    <a:cubicBezTo>
                      <a:pt x="448208" y="12344"/>
                      <a:pt x="449351" y="10134"/>
                      <a:pt x="451180" y="8458"/>
                    </a:cubicBezTo>
                    <a:cubicBezTo>
                      <a:pt x="453009" y="6782"/>
                      <a:pt x="455143" y="5943"/>
                      <a:pt x="457581" y="5943"/>
                    </a:cubicBezTo>
                    <a:close/>
                    <a:moveTo>
                      <a:pt x="173050" y="2514"/>
                    </a:moveTo>
                    <a:lnTo>
                      <a:pt x="284378" y="2514"/>
                    </a:lnTo>
                    <a:cubicBezTo>
                      <a:pt x="286055" y="2514"/>
                      <a:pt x="287426" y="2972"/>
                      <a:pt x="288493" y="3886"/>
                    </a:cubicBezTo>
                    <a:cubicBezTo>
                      <a:pt x="289560" y="5105"/>
                      <a:pt x="289941" y="6553"/>
                      <a:pt x="289636" y="8229"/>
                    </a:cubicBezTo>
                    <a:lnTo>
                      <a:pt x="284150" y="49835"/>
                    </a:lnTo>
                    <a:cubicBezTo>
                      <a:pt x="283083" y="56997"/>
                      <a:pt x="280340" y="62789"/>
                      <a:pt x="275920" y="67208"/>
                    </a:cubicBezTo>
                    <a:cubicBezTo>
                      <a:pt x="271501" y="71933"/>
                      <a:pt x="264719" y="74295"/>
                      <a:pt x="255575" y="74295"/>
                    </a:cubicBezTo>
                    <a:lnTo>
                      <a:pt x="222656" y="74295"/>
                    </a:lnTo>
                    <a:lnTo>
                      <a:pt x="224485" y="61265"/>
                    </a:lnTo>
                    <a:cubicBezTo>
                      <a:pt x="224637" y="59741"/>
                      <a:pt x="225323" y="58369"/>
                      <a:pt x="226542" y="57150"/>
                    </a:cubicBezTo>
                    <a:cubicBezTo>
                      <a:pt x="227762" y="56235"/>
                      <a:pt x="229133" y="55778"/>
                      <a:pt x="230657" y="55778"/>
                    </a:cubicBezTo>
                    <a:lnTo>
                      <a:pt x="238658" y="55778"/>
                    </a:lnTo>
                    <a:cubicBezTo>
                      <a:pt x="242316" y="55778"/>
                      <a:pt x="244450" y="54026"/>
                      <a:pt x="245059" y="50520"/>
                    </a:cubicBezTo>
                    <a:lnTo>
                      <a:pt x="249174" y="19888"/>
                    </a:lnTo>
                    <a:lnTo>
                      <a:pt x="220599" y="19888"/>
                    </a:lnTo>
                    <a:lnTo>
                      <a:pt x="212141" y="49377"/>
                    </a:lnTo>
                    <a:cubicBezTo>
                      <a:pt x="209397" y="57455"/>
                      <a:pt x="204749" y="63627"/>
                      <a:pt x="198196" y="67894"/>
                    </a:cubicBezTo>
                    <a:cubicBezTo>
                      <a:pt x="191643" y="72161"/>
                      <a:pt x="184785" y="74295"/>
                      <a:pt x="177622" y="74295"/>
                    </a:cubicBezTo>
                    <a:lnTo>
                      <a:pt x="162534" y="74295"/>
                    </a:lnTo>
                    <a:lnTo>
                      <a:pt x="181051" y="19888"/>
                    </a:lnTo>
                    <a:lnTo>
                      <a:pt x="166192" y="19888"/>
                    </a:lnTo>
                    <a:lnTo>
                      <a:pt x="168021" y="6401"/>
                    </a:lnTo>
                    <a:cubicBezTo>
                      <a:pt x="168173" y="5181"/>
                      <a:pt x="168707" y="4191"/>
                      <a:pt x="169621" y="3429"/>
                    </a:cubicBezTo>
                    <a:cubicBezTo>
                      <a:pt x="170688" y="2819"/>
                      <a:pt x="171831" y="2514"/>
                      <a:pt x="173050" y="2514"/>
                    </a:cubicBezTo>
                    <a:close/>
                    <a:moveTo>
                      <a:pt x="365455" y="228"/>
                    </a:moveTo>
                    <a:lnTo>
                      <a:pt x="400660" y="228"/>
                    </a:lnTo>
                    <a:lnTo>
                      <a:pt x="398374" y="18974"/>
                    </a:lnTo>
                    <a:lnTo>
                      <a:pt x="433349" y="18974"/>
                    </a:lnTo>
                    <a:lnTo>
                      <a:pt x="431749" y="30404"/>
                    </a:lnTo>
                    <a:cubicBezTo>
                      <a:pt x="431444" y="32537"/>
                      <a:pt x="430568" y="34252"/>
                      <a:pt x="429120" y="35547"/>
                    </a:cubicBezTo>
                    <a:cubicBezTo>
                      <a:pt x="427672" y="36843"/>
                      <a:pt x="426034" y="37490"/>
                      <a:pt x="424205" y="37490"/>
                    </a:cubicBezTo>
                    <a:lnTo>
                      <a:pt x="395859" y="37490"/>
                    </a:lnTo>
                    <a:lnTo>
                      <a:pt x="373456" y="206654"/>
                    </a:lnTo>
                    <a:cubicBezTo>
                      <a:pt x="372999" y="209397"/>
                      <a:pt x="371818" y="211645"/>
                      <a:pt x="369913" y="213398"/>
                    </a:cubicBezTo>
                    <a:cubicBezTo>
                      <a:pt x="368008" y="215151"/>
                      <a:pt x="365760" y="216027"/>
                      <a:pt x="363169" y="216027"/>
                    </a:cubicBezTo>
                    <a:lnTo>
                      <a:pt x="330251" y="216027"/>
                    </a:lnTo>
                    <a:lnTo>
                      <a:pt x="353797" y="37490"/>
                    </a:lnTo>
                    <a:lnTo>
                      <a:pt x="320650" y="37490"/>
                    </a:lnTo>
                    <a:lnTo>
                      <a:pt x="322250" y="25374"/>
                    </a:lnTo>
                    <a:cubicBezTo>
                      <a:pt x="322555" y="23393"/>
                      <a:pt x="323355" y="21831"/>
                      <a:pt x="324650" y="20688"/>
                    </a:cubicBezTo>
                    <a:cubicBezTo>
                      <a:pt x="325945" y="19545"/>
                      <a:pt x="327431" y="18974"/>
                      <a:pt x="329108" y="18974"/>
                    </a:cubicBezTo>
                    <a:lnTo>
                      <a:pt x="356311" y="18974"/>
                    </a:lnTo>
                    <a:lnTo>
                      <a:pt x="357911" y="7315"/>
                    </a:lnTo>
                    <a:cubicBezTo>
                      <a:pt x="358216" y="5334"/>
                      <a:pt x="359092" y="3657"/>
                      <a:pt x="360540" y="2286"/>
                    </a:cubicBezTo>
                    <a:cubicBezTo>
                      <a:pt x="361988" y="914"/>
                      <a:pt x="363626" y="228"/>
                      <a:pt x="365455" y="228"/>
                    </a:cubicBezTo>
                    <a:close/>
                    <a:moveTo>
                      <a:pt x="42062" y="0"/>
                    </a:moveTo>
                    <a:lnTo>
                      <a:pt x="86639" y="0"/>
                    </a:lnTo>
                    <a:lnTo>
                      <a:pt x="83896" y="3657"/>
                    </a:lnTo>
                    <a:lnTo>
                      <a:pt x="155905" y="3657"/>
                    </a:lnTo>
                    <a:cubicBezTo>
                      <a:pt x="157429" y="3657"/>
                      <a:pt x="158572" y="4267"/>
                      <a:pt x="159334" y="5486"/>
                    </a:cubicBezTo>
                    <a:cubicBezTo>
                      <a:pt x="160096" y="6705"/>
                      <a:pt x="160172" y="8077"/>
                      <a:pt x="159563" y="9601"/>
                    </a:cubicBezTo>
                    <a:lnTo>
                      <a:pt x="145161" y="41834"/>
                    </a:lnTo>
                    <a:lnTo>
                      <a:pt x="157962" y="41834"/>
                    </a:lnTo>
                    <a:lnTo>
                      <a:pt x="135788" y="198882"/>
                    </a:lnTo>
                    <a:cubicBezTo>
                      <a:pt x="135179" y="203606"/>
                      <a:pt x="133274" y="207645"/>
                      <a:pt x="130073" y="210998"/>
                    </a:cubicBezTo>
                    <a:cubicBezTo>
                      <a:pt x="126873" y="214198"/>
                      <a:pt x="123215" y="215798"/>
                      <a:pt x="119100" y="215798"/>
                    </a:cubicBezTo>
                    <a:lnTo>
                      <a:pt x="96698" y="215798"/>
                    </a:lnTo>
                    <a:lnTo>
                      <a:pt x="104927" y="156591"/>
                    </a:lnTo>
                    <a:lnTo>
                      <a:pt x="88925" y="156591"/>
                    </a:lnTo>
                    <a:lnTo>
                      <a:pt x="80924" y="212369"/>
                    </a:lnTo>
                    <a:lnTo>
                      <a:pt x="54635" y="212369"/>
                    </a:lnTo>
                    <a:lnTo>
                      <a:pt x="62408" y="156591"/>
                    </a:lnTo>
                    <a:lnTo>
                      <a:pt x="46177" y="156591"/>
                    </a:lnTo>
                    <a:lnTo>
                      <a:pt x="40233" y="198425"/>
                    </a:lnTo>
                    <a:cubicBezTo>
                      <a:pt x="39624" y="203301"/>
                      <a:pt x="37643" y="207492"/>
                      <a:pt x="34290" y="210998"/>
                    </a:cubicBezTo>
                    <a:cubicBezTo>
                      <a:pt x="30785" y="214198"/>
                      <a:pt x="26975" y="215798"/>
                      <a:pt x="22860" y="215798"/>
                    </a:cubicBezTo>
                    <a:lnTo>
                      <a:pt x="0" y="215798"/>
                    </a:lnTo>
                    <a:lnTo>
                      <a:pt x="24689" y="41834"/>
                    </a:lnTo>
                    <a:lnTo>
                      <a:pt x="62636" y="41834"/>
                    </a:lnTo>
                    <a:lnTo>
                      <a:pt x="55778" y="88239"/>
                    </a:lnTo>
                    <a:lnTo>
                      <a:pt x="72009" y="88239"/>
                    </a:lnTo>
                    <a:lnTo>
                      <a:pt x="76124" y="59207"/>
                    </a:lnTo>
                    <a:lnTo>
                      <a:pt x="64694" y="59207"/>
                    </a:lnTo>
                    <a:lnTo>
                      <a:pt x="67437" y="41834"/>
                    </a:lnTo>
                    <a:lnTo>
                      <a:pt x="103098" y="41834"/>
                    </a:lnTo>
                    <a:lnTo>
                      <a:pt x="111785" y="21031"/>
                    </a:lnTo>
                    <a:lnTo>
                      <a:pt x="74981" y="21031"/>
                    </a:lnTo>
                    <a:cubicBezTo>
                      <a:pt x="69189" y="31089"/>
                      <a:pt x="61722" y="36119"/>
                      <a:pt x="52578" y="36119"/>
                    </a:cubicBezTo>
                    <a:lnTo>
                      <a:pt x="21031" y="36119"/>
                    </a:lnTo>
                    <a:lnTo>
                      <a:pt x="36804" y="3200"/>
                    </a:lnTo>
                    <a:cubicBezTo>
                      <a:pt x="38328" y="1067"/>
                      <a:pt x="40081" y="0"/>
                      <a:pt x="42062" y="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  <a:round/>
              </a:ln>
            </p:spPr>
            <p:txBody>
              <a:bodyPr rot="0" wrap="square" lIns="91423" tIns="45711" rIns="91423" bIns="45711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5pPr>
              </a:lstStyle>
              <a:p>
                <a:pPr marL="0" lvl="0" indent="0" fontAlgn="base">
                  <a:lnSpc>
                    <a:spcPct val="14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baseline="0">
                  <a:solidFill>
                    <a:srgbClr val="FFFFFF"/>
                  </a:solidFill>
                  <a:latin typeface="DOUYU Font" pitchFamily="2" charset="-122"/>
                  <a:ea typeface="DOUYU Font" pitchFamily="2" charset="-122"/>
                </a:endParaRPr>
              </a:p>
            </p:txBody>
          </p:sp>
        </p:grpSp>
        <p:sp>
          <p:nvSpPr>
            <p:cNvPr id="9229" name="矩形 16"/>
            <p:cNvSpPr/>
            <p:nvPr/>
          </p:nvSpPr>
          <p:spPr>
            <a:xfrm>
              <a:off x="605206" y="594919"/>
              <a:ext cx="10170520" cy="1383921"/>
            </a:xfrm>
            <a:prstGeom prst="rect">
              <a:avLst/>
            </a:prstGeom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5pPr>
            </a:lstStyle>
            <a:p>
              <a:pPr lvl="0" algn="just" hangingPunct="0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800">
                  <a:latin typeface="Times New Roman" pitchFamily="18" charset="0"/>
                  <a:ea typeface="楷体_GB2312" panose="02010609030101010101" pitchFamily="49" charset="-122"/>
                </a:rPr>
                <a:t>抗虫棉能抵抗棉铃虫的侵害，提高棉花的产量和品质，但不能抵抗病毒、细菌、真菌。</a:t>
              </a:r>
              <a:endParaRPr lang="zh-CN" altLang="zh-CN" sz="1000">
                <a:latin typeface="宋体" pitchFamily="2" charset="-122"/>
                <a:ea typeface="宋体" pitchFamily="2" charset="-122"/>
              </a:endParaRPr>
            </a:p>
          </p:txBody>
        </p:sp>
      </p:grpSp>
      <p:sp>
        <p:nvSpPr>
          <p:cNvPr id="9230" name="矩形 19" title=""/>
          <p:cNvSpPr/>
          <p:nvPr/>
        </p:nvSpPr>
        <p:spPr>
          <a:xfrm>
            <a:off x="9839325" y="3722688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×</a:t>
            </a:r>
            <a:endParaRPr lang="zh-CN" altLang="en-US" sz="3600" b="1">
              <a:solidFill>
                <a:srgbClr val="C0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3" grpId="0"/>
      <p:bldP spid="92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矩形 1" title=""/>
          <p:cNvSpPr/>
          <p:nvPr/>
        </p:nvSpPr>
        <p:spPr>
          <a:xfrm>
            <a:off x="697158" y="1486507"/>
            <a:ext cx="10798000" cy="73723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(3)</a:t>
            </a:r>
            <a:r>
              <a:rPr lang="en-US" altLang="zh-CN" sz="2800">
                <a:latin typeface="宋体" pitchFamily="2" charset="-122"/>
                <a:ea typeface="方正中等线简体" panose="03000509000000000000" pitchFamily="65" charset="-122"/>
              </a:rPr>
              <a:t>“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转基因植物</a:t>
            </a:r>
            <a:r>
              <a:rPr lang="en-US" altLang="zh-CN" sz="2800">
                <a:latin typeface="宋体" pitchFamily="2" charset="-122"/>
                <a:ea typeface="方正中等线简体" panose="03000509000000000000" pitchFamily="65" charset="-122"/>
              </a:rPr>
              <a:t>”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是指植物体细胞中出现了新基因的植物</a:t>
            </a: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　　</a:t>
            </a: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grpSp>
        <p:nvGrpSpPr>
          <p:cNvPr id="11266" name="组合 2" title=""/>
          <p:cNvGrpSpPr/>
          <p:nvPr/>
        </p:nvGrpSpPr>
        <p:grpSpPr>
          <a:xfrm>
            <a:off x="823913" y="2420938"/>
            <a:ext cx="10599737" cy="1655762"/>
            <a:chOff x="389206" y="416840"/>
            <a:chExt cx="10602544" cy="1656184"/>
          </a:xfrm>
        </p:grpSpPr>
        <p:grpSp>
          <p:nvGrpSpPr>
            <p:cNvPr id="11267" name="组合 3" title=""/>
            <p:cNvGrpSpPr/>
            <p:nvPr/>
          </p:nvGrpSpPr>
          <p:grpSpPr>
            <a:xfrm>
              <a:off x="389206" y="416840"/>
              <a:ext cx="10602544" cy="1656184"/>
              <a:chOff x="389206" y="488848"/>
              <a:chExt cx="10602544" cy="1656184"/>
            </a:xfrm>
          </p:grpSpPr>
          <p:sp>
            <p:nvSpPr>
              <p:cNvPr id="11268" name="圆角矩形 5"/>
              <p:cNvSpPr/>
              <p:nvPr/>
            </p:nvSpPr>
            <p:spPr>
              <a:xfrm>
                <a:off x="389206" y="590356"/>
                <a:ext cx="10602544" cy="1554676"/>
              </a:xfrm>
              <a:prstGeom prst="roundRect">
                <a:avLst>
                  <a:gd name="adj" fmla="val 6010"/>
                </a:avLst>
              </a:prstGeom>
              <a:solidFill>
                <a:srgbClr val="CCDAD1"/>
              </a:solidFill>
              <a:ln w="28575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5pPr>
                <a:lvl6pPr>
                  <a:defRPr lang="zh-CN">
                    <a:solidFill>
                      <a:srgbClr val="FFFFFF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FFFFFF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FFFFFF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FFFFFF"/>
                    </a:solidFill>
                    <a:latin typeface="Arial"/>
                  </a:defRPr>
                </a:lvl9pPr>
              </a:lstStyle>
              <a:p>
                <a:pPr marL="0" lvl="0" indent="0" algn="ctr" fontAlgn="base" hangingPunct="0">
                  <a:lnSpc>
                    <a:spcPct val="14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baseline="0">
                  <a:solidFill>
                    <a:srgbClr val="FFFFFF"/>
                  </a:solidFill>
                  <a:latin typeface="Arial"/>
                </a:endParaRPr>
              </a:p>
            </p:txBody>
          </p:sp>
          <p:sp>
            <p:nvSpPr>
              <p:cNvPr id="11269" name="文本框 6" title=""/>
              <p:cNvSpPr/>
              <p:nvPr/>
            </p:nvSpPr>
            <p:spPr>
              <a:xfrm>
                <a:off x="905300" y="488848"/>
                <a:ext cx="583768" cy="216027"/>
              </a:xfrm>
              <a:custGeom>
                <a:rect l="l" t="t" r="r" b="b"/>
                <a:pathLst>
                  <a:path w="583768" h="216027">
                    <a:moveTo>
                      <a:pt x="96012" y="106756"/>
                    </a:moveTo>
                    <a:lnTo>
                      <a:pt x="91211" y="139217"/>
                    </a:lnTo>
                    <a:lnTo>
                      <a:pt x="107670" y="139217"/>
                    </a:lnTo>
                    <a:lnTo>
                      <a:pt x="112014" y="106756"/>
                    </a:lnTo>
                    <a:close/>
                    <a:moveTo>
                      <a:pt x="53264" y="106756"/>
                    </a:moveTo>
                    <a:lnTo>
                      <a:pt x="48692" y="139217"/>
                    </a:lnTo>
                    <a:lnTo>
                      <a:pt x="64922" y="139217"/>
                    </a:lnTo>
                    <a:lnTo>
                      <a:pt x="69494" y="106756"/>
                    </a:lnTo>
                    <a:close/>
                    <a:moveTo>
                      <a:pt x="213055" y="82524"/>
                    </a:moveTo>
                    <a:lnTo>
                      <a:pt x="249174" y="82524"/>
                    </a:lnTo>
                    <a:lnTo>
                      <a:pt x="248031" y="92811"/>
                    </a:lnTo>
                    <a:lnTo>
                      <a:pt x="279121" y="92811"/>
                    </a:lnTo>
                    <a:lnTo>
                      <a:pt x="277749" y="104927"/>
                    </a:lnTo>
                    <a:cubicBezTo>
                      <a:pt x="277292" y="107670"/>
                      <a:pt x="276149" y="110033"/>
                      <a:pt x="274320" y="112014"/>
                    </a:cubicBezTo>
                    <a:cubicBezTo>
                      <a:pt x="272644" y="113995"/>
                      <a:pt x="270662" y="114986"/>
                      <a:pt x="268376" y="114986"/>
                    </a:cubicBezTo>
                    <a:lnTo>
                      <a:pt x="244831" y="114986"/>
                    </a:lnTo>
                    <a:lnTo>
                      <a:pt x="239573" y="152019"/>
                    </a:lnTo>
                    <a:lnTo>
                      <a:pt x="272948" y="152019"/>
                    </a:lnTo>
                    <a:lnTo>
                      <a:pt x="271348" y="164592"/>
                    </a:lnTo>
                    <a:cubicBezTo>
                      <a:pt x="270891" y="167640"/>
                      <a:pt x="269519" y="170307"/>
                      <a:pt x="267233" y="172593"/>
                    </a:cubicBezTo>
                    <a:cubicBezTo>
                      <a:pt x="264947" y="174574"/>
                      <a:pt x="262357" y="175565"/>
                      <a:pt x="259461" y="175565"/>
                    </a:cubicBezTo>
                    <a:lnTo>
                      <a:pt x="236372" y="175565"/>
                    </a:lnTo>
                    <a:lnTo>
                      <a:pt x="231800" y="211683"/>
                    </a:lnTo>
                    <a:cubicBezTo>
                      <a:pt x="231648" y="212903"/>
                      <a:pt x="231191" y="213893"/>
                      <a:pt x="230429" y="214655"/>
                    </a:cubicBezTo>
                    <a:cubicBezTo>
                      <a:pt x="229667" y="215417"/>
                      <a:pt x="228752" y="215798"/>
                      <a:pt x="227685" y="215798"/>
                    </a:cubicBezTo>
                    <a:lnTo>
                      <a:pt x="192481" y="215798"/>
                    </a:lnTo>
                    <a:lnTo>
                      <a:pt x="197510" y="175565"/>
                    </a:lnTo>
                    <a:lnTo>
                      <a:pt x="147218" y="175565"/>
                    </a:lnTo>
                    <a:lnTo>
                      <a:pt x="149276" y="160706"/>
                    </a:lnTo>
                    <a:cubicBezTo>
                      <a:pt x="149580" y="158420"/>
                      <a:pt x="150647" y="156438"/>
                      <a:pt x="152476" y="154762"/>
                    </a:cubicBezTo>
                    <a:cubicBezTo>
                      <a:pt x="154305" y="152933"/>
                      <a:pt x="156286" y="152019"/>
                      <a:pt x="158420" y="152019"/>
                    </a:cubicBezTo>
                    <a:lnTo>
                      <a:pt x="200711" y="152019"/>
                    </a:lnTo>
                    <a:lnTo>
                      <a:pt x="205968" y="114986"/>
                    </a:lnTo>
                    <a:lnTo>
                      <a:pt x="190881" y="114986"/>
                    </a:lnTo>
                    <a:lnTo>
                      <a:pt x="190424" y="115671"/>
                    </a:lnTo>
                    <a:cubicBezTo>
                      <a:pt x="189052" y="120091"/>
                      <a:pt x="186690" y="123520"/>
                      <a:pt x="183337" y="125958"/>
                    </a:cubicBezTo>
                    <a:cubicBezTo>
                      <a:pt x="179375" y="128702"/>
                      <a:pt x="175184" y="130073"/>
                      <a:pt x="170764" y="130073"/>
                    </a:cubicBezTo>
                    <a:lnTo>
                      <a:pt x="151790" y="130073"/>
                    </a:lnTo>
                    <a:lnTo>
                      <a:pt x="164592" y="87325"/>
                    </a:lnTo>
                    <a:cubicBezTo>
                      <a:pt x="164897" y="86563"/>
                      <a:pt x="165354" y="85953"/>
                      <a:pt x="165963" y="85496"/>
                    </a:cubicBezTo>
                    <a:cubicBezTo>
                      <a:pt x="166573" y="85039"/>
                      <a:pt x="167259" y="84810"/>
                      <a:pt x="168021" y="84810"/>
                    </a:cubicBezTo>
                    <a:lnTo>
                      <a:pt x="199339" y="84810"/>
                    </a:lnTo>
                    <a:lnTo>
                      <a:pt x="196596" y="92811"/>
                    </a:lnTo>
                    <a:lnTo>
                      <a:pt x="208483" y="92811"/>
                    </a:lnTo>
                    <a:lnTo>
                      <a:pt x="209169" y="85496"/>
                    </a:lnTo>
                    <a:cubicBezTo>
                      <a:pt x="209169" y="84887"/>
                      <a:pt x="209283" y="84468"/>
                      <a:pt x="209512" y="84239"/>
                    </a:cubicBezTo>
                    <a:cubicBezTo>
                      <a:pt x="209740" y="84010"/>
                      <a:pt x="210083" y="83744"/>
                      <a:pt x="210540" y="83439"/>
                    </a:cubicBezTo>
                    <a:cubicBezTo>
                      <a:pt x="211302" y="82829"/>
                      <a:pt x="212141" y="82524"/>
                      <a:pt x="213055" y="82524"/>
                    </a:cubicBezTo>
                    <a:close/>
                    <a:moveTo>
                      <a:pt x="102641" y="59207"/>
                    </a:moveTo>
                    <a:lnTo>
                      <a:pt x="98298" y="88239"/>
                    </a:lnTo>
                    <a:lnTo>
                      <a:pt x="114757" y="88239"/>
                    </a:lnTo>
                    <a:lnTo>
                      <a:pt x="118643" y="59207"/>
                    </a:lnTo>
                    <a:close/>
                    <a:moveTo>
                      <a:pt x="400431" y="48692"/>
                    </a:moveTo>
                    <a:lnTo>
                      <a:pt x="419862" y="48692"/>
                    </a:lnTo>
                    <a:cubicBezTo>
                      <a:pt x="421538" y="48692"/>
                      <a:pt x="422872" y="49301"/>
                      <a:pt x="423862" y="50520"/>
                    </a:cubicBezTo>
                    <a:cubicBezTo>
                      <a:pt x="424853" y="51740"/>
                      <a:pt x="425272" y="53187"/>
                      <a:pt x="425120" y="54864"/>
                    </a:cubicBezTo>
                    <a:lnTo>
                      <a:pt x="406832" y="216027"/>
                    </a:lnTo>
                    <a:cubicBezTo>
                      <a:pt x="400126" y="216027"/>
                      <a:pt x="394564" y="213398"/>
                      <a:pt x="390144" y="208140"/>
                    </a:cubicBezTo>
                    <a:cubicBezTo>
                      <a:pt x="385724" y="202882"/>
                      <a:pt x="383819" y="196596"/>
                      <a:pt x="384429" y="189281"/>
                    </a:cubicBezTo>
                    <a:close/>
                    <a:moveTo>
                      <a:pt x="328879" y="48692"/>
                    </a:moveTo>
                    <a:lnTo>
                      <a:pt x="347624" y="48692"/>
                    </a:lnTo>
                    <a:lnTo>
                      <a:pt x="324764" y="197967"/>
                    </a:lnTo>
                    <a:cubicBezTo>
                      <a:pt x="323850" y="203301"/>
                      <a:pt x="321488" y="207645"/>
                      <a:pt x="317678" y="210998"/>
                    </a:cubicBezTo>
                    <a:cubicBezTo>
                      <a:pt x="313868" y="214350"/>
                      <a:pt x="309524" y="216027"/>
                      <a:pt x="304648" y="216027"/>
                    </a:cubicBezTo>
                    <a:lnTo>
                      <a:pt x="296418" y="216027"/>
                    </a:lnTo>
                    <a:lnTo>
                      <a:pt x="321107" y="55778"/>
                    </a:lnTo>
                    <a:cubicBezTo>
                      <a:pt x="321564" y="53645"/>
                      <a:pt x="322516" y="51930"/>
                      <a:pt x="323964" y="50635"/>
                    </a:cubicBezTo>
                    <a:cubicBezTo>
                      <a:pt x="325412" y="49339"/>
                      <a:pt x="327050" y="48692"/>
                      <a:pt x="328879" y="48692"/>
                    </a:cubicBezTo>
                    <a:close/>
                    <a:moveTo>
                      <a:pt x="499643" y="5943"/>
                    </a:moveTo>
                    <a:lnTo>
                      <a:pt x="583768" y="5943"/>
                    </a:lnTo>
                    <a:cubicBezTo>
                      <a:pt x="583006" y="10820"/>
                      <a:pt x="580911" y="14821"/>
                      <a:pt x="577482" y="17945"/>
                    </a:cubicBezTo>
                    <a:cubicBezTo>
                      <a:pt x="574053" y="21069"/>
                      <a:pt x="570052" y="22631"/>
                      <a:pt x="565480" y="22631"/>
                    </a:cubicBezTo>
                    <a:lnTo>
                      <a:pt x="497586" y="22631"/>
                    </a:lnTo>
                    <a:close/>
                    <a:moveTo>
                      <a:pt x="457581" y="5943"/>
                    </a:moveTo>
                    <a:lnTo>
                      <a:pt x="492785" y="5943"/>
                    </a:lnTo>
                    <a:lnTo>
                      <a:pt x="486156" y="56235"/>
                    </a:lnTo>
                    <a:lnTo>
                      <a:pt x="577139" y="56235"/>
                    </a:lnTo>
                    <a:lnTo>
                      <a:pt x="574624" y="74752"/>
                    </a:lnTo>
                    <a:lnTo>
                      <a:pt x="560680" y="74752"/>
                    </a:lnTo>
                    <a:lnTo>
                      <a:pt x="541934" y="216027"/>
                    </a:lnTo>
                    <a:lnTo>
                      <a:pt x="498272" y="216027"/>
                    </a:lnTo>
                    <a:lnTo>
                      <a:pt x="516788" y="74752"/>
                    </a:lnTo>
                    <a:lnTo>
                      <a:pt x="483641" y="74752"/>
                    </a:lnTo>
                    <a:lnTo>
                      <a:pt x="468325" y="191338"/>
                    </a:lnTo>
                    <a:cubicBezTo>
                      <a:pt x="467411" y="198196"/>
                      <a:pt x="464439" y="204063"/>
                      <a:pt x="459410" y="208940"/>
                    </a:cubicBezTo>
                    <a:cubicBezTo>
                      <a:pt x="454533" y="213665"/>
                      <a:pt x="448742" y="216027"/>
                      <a:pt x="442036" y="216027"/>
                    </a:cubicBezTo>
                    <a:lnTo>
                      <a:pt x="421234" y="216027"/>
                    </a:lnTo>
                    <a:lnTo>
                      <a:pt x="447751" y="15087"/>
                    </a:lnTo>
                    <a:cubicBezTo>
                      <a:pt x="448208" y="12344"/>
                      <a:pt x="449351" y="10134"/>
                      <a:pt x="451180" y="8458"/>
                    </a:cubicBezTo>
                    <a:cubicBezTo>
                      <a:pt x="453009" y="6782"/>
                      <a:pt x="455143" y="5943"/>
                      <a:pt x="457581" y="5943"/>
                    </a:cubicBezTo>
                    <a:close/>
                    <a:moveTo>
                      <a:pt x="173050" y="2514"/>
                    </a:moveTo>
                    <a:lnTo>
                      <a:pt x="284378" y="2514"/>
                    </a:lnTo>
                    <a:cubicBezTo>
                      <a:pt x="286055" y="2514"/>
                      <a:pt x="287426" y="2972"/>
                      <a:pt x="288493" y="3886"/>
                    </a:cubicBezTo>
                    <a:cubicBezTo>
                      <a:pt x="289560" y="5105"/>
                      <a:pt x="289941" y="6553"/>
                      <a:pt x="289636" y="8229"/>
                    </a:cubicBezTo>
                    <a:lnTo>
                      <a:pt x="284150" y="49835"/>
                    </a:lnTo>
                    <a:cubicBezTo>
                      <a:pt x="283083" y="56997"/>
                      <a:pt x="280340" y="62789"/>
                      <a:pt x="275920" y="67208"/>
                    </a:cubicBezTo>
                    <a:cubicBezTo>
                      <a:pt x="271501" y="71933"/>
                      <a:pt x="264719" y="74295"/>
                      <a:pt x="255575" y="74295"/>
                    </a:cubicBezTo>
                    <a:lnTo>
                      <a:pt x="222656" y="74295"/>
                    </a:lnTo>
                    <a:lnTo>
                      <a:pt x="224485" y="61265"/>
                    </a:lnTo>
                    <a:cubicBezTo>
                      <a:pt x="224637" y="59741"/>
                      <a:pt x="225323" y="58369"/>
                      <a:pt x="226542" y="57150"/>
                    </a:cubicBezTo>
                    <a:cubicBezTo>
                      <a:pt x="227762" y="56235"/>
                      <a:pt x="229133" y="55778"/>
                      <a:pt x="230657" y="55778"/>
                    </a:cubicBezTo>
                    <a:lnTo>
                      <a:pt x="238658" y="55778"/>
                    </a:lnTo>
                    <a:cubicBezTo>
                      <a:pt x="242316" y="55778"/>
                      <a:pt x="244450" y="54026"/>
                      <a:pt x="245059" y="50520"/>
                    </a:cubicBezTo>
                    <a:lnTo>
                      <a:pt x="249174" y="19888"/>
                    </a:lnTo>
                    <a:lnTo>
                      <a:pt x="220599" y="19888"/>
                    </a:lnTo>
                    <a:lnTo>
                      <a:pt x="212141" y="49377"/>
                    </a:lnTo>
                    <a:cubicBezTo>
                      <a:pt x="209397" y="57455"/>
                      <a:pt x="204749" y="63627"/>
                      <a:pt x="198196" y="67894"/>
                    </a:cubicBezTo>
                    <a:cubicBezTo>
                      <a:pt x="191643" y="72161"/>
                      <a:pt x="184785" y="74295"/>
                      <a:pt x="177622" y="74295"/>
                    </a:cubicBezTo>
                    <a:lnTo>
                      <a:pt x="162534" y="74295"/>
                    </a:lnTo>
                    <a:lnTo>
                      <a:pt x="181051" y="19888"/>
                    </a:lnTo>
                    <a:lnTo>
                      <a:pt x="166192" y="19888"/>
                    </a:lnTo>
                    <a:lnTo>
                      <a:pt x="168021" y="6401"/>
                    </a:lnTo>
                    <a:cubicBezTo>
                      <a:pt x="168173" y="5181"/>
                      <a:pt x="168707" y="4191"/>
                      <a:pt x="169621" y="3429"/>
                    </a:cubicBezTo>
                    <a:cubicBezTo>
                      <a:pt x="170688" y="2819"/>
                      <a:pt x="171831" y="2514"/>
                      <a:pt x="173050" y="2514"/>
                    </a:cubicBezTo>
                    <a:close/>
                    <a:moveTo>
                      <a:pt x="365455" y="228"/>
                    </a:moveTo>
                    <a:lnTo>
                      <a:pt x="400660" y="228"/>
                    </a:lnTo>
                    <a:lnTo>
                      <a:pt x="398374" y="18974"/>
                    </a:lnTo>
                    <a:lnTo>
                      <a:pt x="433349" y="18974"/>
                    </a:lnTo>
                    <a:lnTo>
                      <a:pt x="431749" y="30404"/>
                    </a:lnTo>
                    <a:cubicBezTo>
                      <a:pt x="431444" y="32537"/>
                      <a:pt x="430568" y="34252"/>
                      <a:pt x="429120" y="35547"/>
                    </a:cubicBezTo>
                    <a:cubicBezTo>
                      <a:pt x="427672" y="36843"/>
                      <a:pt x="426034" y="37490"/>
                      <a:pt x="424205" y="37490"/>
                    </a:cubicBezTo>
                    <a:lnTo>
                      <a:pt x="395859" y="37490"/>
                    </a:lnTo>
                    <a:lnTo>
                      <a:pt x="373456" y="206654"/>
                    </a:lnTo>
                    <a:cubicBezTo>
                      <a:pt x="372999" y="209397"/>
                      <a:pt x="371818" y="211645"/>
                      <a:pt x="369913" y="213398"/>
                    </a:cubicBezTo>
                    <a:cubicBezTo>
                      <a:pt x="368008" y="215151"/>
                      <a:pt x="365760" y="216027"/>
                      <a:pt x="363169" y="216027"/>
                    </a:cubicBezTo>
                    <a:lnTo>
                      <a:pt x="330251" y="216027"/>
                    </a:lnTo>
                    <a:lnTo>
                      <a:pt x="353797" y="37490"/>
                    </a:lnTo>
                    <a:lnTo>
                      <a:pt x="320650" y="37490"/>
                    </a:lnTo>
                    <a:lnTo>
                      <a:pt x="322250" y="25374"/>
                    </a:lnTo>
                    <a:cubicBezTo>
                      <a:pt x="322555" y="23393"/>
                      <a:pt x="323355" y="21831"/>
                      <a:pt x="324650" y="20688"/>
                    </a:cubicBezTo>
                    <a:cubicBezTo>
                      <a:pt x="325945" y="19545"/>
                      <a:pt x="327431" y="18974"/>
                      <a:pt x="329108" y="18974"/>
                    </a:cubicBezTo>
                    <a:lnTo>
                      <a:pt x="356311" y="18974"/>
                    </a:lnTo>
                    <a:lnTo>
                      <a:pt x="357911" y="7315"/>
                    </a:lnTo>
                    <a:cubicBezTo>
                      <a:pt x="358216" y="5334"/>
                      <a:pt x="359092" y="3657"/>
                      <a:pt x="360540" y="2286"/>
                    </a:cubicBezTo>
                    <a:cubicBezTo>
                      <a:pt x="361988" y="914"/>
                      <a:pt x="363626" y="228"/>
                      <a:pt x="365455" y="228"/>
                    </a:cubicBezTo>
                    <a:close/>
                    <a:moveTo>
                      <a:pt x="42062" y="0"/>
                    </a:moveTo>
                    <a:lnTo>
                      <a:pt x="86639" y="0"/>
                    </a:lnTo>
                    <a:lnTo>
                      <a:pt x="83896" y="3657"/>
                    </a:lnTo>
                    <a:lnTo>
                      <a:pt x="155905" y="3657"/>
                    </a:lnTo>
                    <a:cubicBezTo>
                      <a:pt x="157429" y="3657"/>
                      <a:pt x="158572" y="4267"/>
                      <a:pt x="159334" y="5486"/>
                    </a:cubicBezTo>
                    <a:cubicBezTo>
                      <a:pt x="160096" y="6705"/>
                      <a:pt x="160172" y="8077"/>
                      <a:pt x="159563" y="9601"/>
                    </a:cubicBezTo>
                    <a:lnTo>
                      <a:pt x="145161" y="41834"/>
                    </a:lnTo>
                    <a:lnTo>
                      <a:pt x="157962" y="41834"/>
                    </a:lnTo>
                    <a:lnTo>
                      <a:pt x="135788" y="198882"/>
                    </a:lnTo>
                    <a:cubicBezTo>
                      <a:pt x="135179" y="203606"/>
                      <a:pt x="133274" y="207645"/>
                      <a:pt x="130073" y="210998"/>
                    </a:cubicBezTo>
                    <a:cubicBezTo>
                      <a:pt x="126873" y="214198"/>
                      <a:pt x="123215" y="215798"/>
                      <a:pt x="119100" y="215798"/>
                    </a:cubicBezTo>
                    <a:lnTo>
                      <a:pt x="96698" y="215798"/>
                    </a:lnTo>
                    <a:lnTo>
                      <a:pt x="104927" y="156591"/>
                    </a:lnTo>
                    <a:lnTo>
                      <a:pt x="88925" y="156591"/>
                    </a:lnTo>
                    <a:lnTo>
                      <a:pt x="80924" y="212369"/>
                    </a:lnTo>
                    <a:lnTo>
                      <a:pt x="54635" y="212369"/>
                    </a:lnTo>
                    <a:lnTo>
                      <a:pt x="62408" y="156591"/>
                    </a:lnTo>
                    <a:lnTo>
                      <a:pt x="46177" y="156591"/>
                    </a:lnTo>
                    <a:lnTo>
                      <a:pt x="40233" y="198425"/>
                    </a:lnTo>
                    <a:cubicBezTo>
                      <a:pt x="39624" y="203301"/>
                      <a:pt x="37643" y="207492"/>
                      <a:pt x="34290" y="210998"/>
                    </a:cubicBezTo>
                    <a:cubicBezTo>
                      <a:pt x="30785" y="214198"/>
                      <a:pt x="26975" y="215798"/>
                      <a:pt x="22860" y="215798"/>
                    </a:cubicBezTo>
                    <a:lnTo>
                      <a:pt x="0" y="215798"/>
                    </a:lnTo>
                    <a:lnTo>
                      <a:pt x="24689" y="41834"/>
                    </a:lnTo>
                    <a:lnTo>
                      <a:pt x="62636" y="41834"/>
                    </a:lnTo>
                    <a:lnTo>
                      <a:pt x="55778" y="88239"/>
                    </a:lnTo>
                    <a:lnTo>
                      <a:pt x="72009" y="88239"/>
                    </a:lnTo>
                    <a:lnTo>
                      <a:pt x="76124" y="59207"/>
                    </a:lnTo>
                    <a:lnTo>
                      <a:pt x="64694" y="59207"/>
                    </a:lnTo>
                    <a:lnTo>
                      <a:pt x="67437" y="41834"/>
                    </a:lnTo>
                    <a:lnTo>
                      <a:pt x="103098" y="41834"/>
                    </a:lnTo>
                    <a:lnTo>
                      <a:pt x="111785" y="21031"/>
                    </a:lnTo>
                    <a:lnTo>
                      <a:pt x="74981" y="21031"/>
                    </a:lnTo>
                    <a:cubicBezTo>
                      <a:pt x="69189" y="31089"/>
                      <a:pt x="61722" y="36119"/>
                      <a:pt x="52578" y="36119"/>
                    </a:cubicBezTo>
                    <a:lnTo>
                      <a:pt x="21031" y="36119"/>
                    </a:lnTo>
                    <a:lnTo>
                      <a:pt x="36804" y="3200"/>
                    </a:lnTo>
                    <a:cubicBezTo>
                      <a:pt x="38328" y="1067"/>
                      <a:pt x="40081" y="0"/>
                      <a:pt x="42062" y="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  <a:round/>
              </a:ln>
            </p:spPr>
            <p:txBody>
              <a:bodyPr rot="0" wrap="square" lIns="91423" tIns="45711" rIns="91423" bIns="45711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5pPr>
              </a:lstStyle>
              <a:p>
                <a:pPr marL="0" lvl="0" indent="0" fontAlgn="base">
                  <a:lnSpc>
                    <a:spcPct val="14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baseline="0">
                  <a:solidFill>
                    <a:srgbClr val="FFFFFF"/>
                  </a:solidFill>
                  <a:latin typeface="DOUYU Font" pitchFamily="2" charset="-122"/>
                  <a:ea typeface="DOUYU Font" pitchFamily="2" charset="-122"/>
                </a:endParaRPr>
              </a:p>
            </p:txBody>
          </p:sp>
        </p:grpSp>
        <p:sp>
          <p:nvSpPr>
            <p:cNvPr id="11270" name="矩形 4"/>
            <p:cNvSpPr/>
            <p:nvPr/>
          </p:nvSpPr>
          <p:spPr>
            <a:xfrm>
              <a:off x="605206" y="594919"/>
              <a:ext cx="10170520" cy="1383921"/>
            </a:xfrm>
            <a:prstGeom prst="rect">
              <a:avLst/>
            </a:prstGeom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5pPr>
            </a:lstStyle>
            <a:p>
              <a:pPr lvl="0" algn="just" hangingPunct="0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800">
                  <a:latin typeface="Times New Roman" pitchFamily="18" charset="0"/>
                  <a:ea typeface="楷体_GB2312" panose="02010609030101010101" pitchFamily="49" charset="-122"/>
                </a:rPr>
                <a:t>体细胞中出现了新基因的植物不一定是转基因植物，基因突变也可能出现新基因，这样的植物不能称为转基因植物。</a:t>
              </a:r>
              <a:endParaRPr lang="zh-CN" altLang="zh-CN" sz="1000">
                <a:latin typeface="宋体" pitchFamily="2" charset="-122"/>
                <a:ea typeface="宋体" pitchFamily="2" charset="-122"/>
              </a:endParaRPr>
            </a:p>
          </p:txBody>
        </p:sp>
      </p:grpSp>
      <p:sp>
        <p:nvSpPr>
          <p:cNvPr id="11271" name="矩形 7" title=""/>
          <p:cNvSpPr/>
          <p:nvPr/>
        </p:nvSpPr>
        <p:spPr>
          <a:xfrm>
            <a:off x="9877425" y="1565275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×</a:t>
            </a:r>
            <a:endParaRPr lang="zh-CN" altLang="en-US" sz="3600" b="1">
              <a:solidFill>
                <a:srgbClr val="C0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矩形 11" title=""/>
          <p:cNvSpPr/>
          <p:nvPr/>
        </p:nvSpPr>
        <p:spPr>
          <a:xfrm>
            <a:off x="313322" y="170239"/>
            <a:ext cx="1967118" cy="523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lvl="0" algn="ctr" hangingPunct="0"/>
            <a:endParaRPr lang="zh-CN" altLang="en-US">
              <a:solidFill>
                <a:srgbClr val="FFFFFF"/>
              </a:solidFill>
              <a:latin typeface="Arial" pitchFamily="34" charset="0"/>
              <a:ea typeface="微软雅黑" charset="-122"/>
            </a:endParaRPr>
          </a:p>
        </p:txBody>
      </p:sp>
      <p:sp>
        <p:nvSpPr>
          <p:cNvPr id="12290" name="矩形 18" title=""/>
          <p:cNvSpPr/>
          <p:nvPr/>
        </p:nvSpPr>
        <p:spPr>
          <a:xfrm>
            <a:off x="391215" y="1398210"/>
            <a:ext cx="11409887" cy="203009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6.</a:t>
            </a:r>
            <a:r>
              <a:rPr lang="zh-CN" altLang="zh-CN" sz="2800">
                <a:latin typeface="Times New Roman" pitchFamily="18" charset="0"/>
              </a:rPr>
              <a:t>基因工程在医药卫生领域的应用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利用微生物或动植物的细胞进行基因改造，生产药物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成果：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、抗体、疫苗、激素等。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2291" name="矩形 1" title=""/>
          <p:cNvSpPr/>
          <p:nvPr/>
        </p:nvSpPr>
        <p:spPr>
          <a:xfrm>
            <a:off x="1641475" y="2754313"/>
            <a:ext cx="1604963" cy="520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细胞因子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矩形 4" title=""/>
          <p:cNvSpPr/>
          <p:nvPr/>
        </p:nvSpPr>
        <p:spPr>
          <a:xfrm>
            <a:off x="391215" y="831394"/>
            <a:ext cx="11409887" cy="461581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利用哺乳动物生产药物</a:t>
            </a:r>
            <a:endParaRPr lang="zh-CN" altLang="zh-CN" sz="1000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</a:pPr>
            <a:r>
              <a:rPr lang="en-US" altLang="zh-CN" sz="2800">
                <a:solidFill>
                  <a:srgbClr val="000000"/>
                </a:solidFill>
                <a:latin typeface="宋体" pitchFamily="2" charset="-122"/>
                <a:ea typeface="方正中等线简体" panose="03000509000000000000" pitchFamily="65" charset="-122"/>
              </a:rPr>
              <a:t>①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构建乳腺生物反应器</a:t>
            </a:r>
            <a:endParaRPr lang="zh-CN" altLang="zh-CN" sz="1000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a.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目的基因：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__________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基因。</a:t>
            </a:r>
            <a:endParaRPr lang="zh-CN" altLang="zh-CN" sz="1000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b.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启动子：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_______________________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的启动子。</a:t>
            </a:r>
            <a:endParaRPr lang="zh-CN" altLang="zh-CN" sz="1000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c.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受体细胞：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_________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。</a:t>
            </a:r>
            <a:endParaRPr lang="zh-CN" altLang="zh-CN" sz="1000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</a:pPr>
            <a:r>
              <a:rPr lang="en-US" altLang="zh-CN" sz="2800">
                <a:solidFill>
                  <a:srgbClr val="000000"/>
                </a:solidFill>
                <a:latin typeface="宋体" pitchFamily="2" charset="-122"/>
                <a:ea typeface="方正中等线简体" panose="03000509000000000000" pitchFamily="65" charset="-122"/>
              </a:rPr>
              <a:t>②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成果：利用乳腺生物反应器生产抗凝血酶、血清白蛋白、生长激素、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α­-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抗胰蛋白酶等。</a:t>
            </a:r>
            <a:endParaRPr lang="zh-CN" altLang="zh-CN" sz="1000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3314" name="矩形 1" title=""/>
          <p:cNvSpPr/>
          <p:nvPr/>
        </p:nvSpPr>
        <p:spPr>
          <a:xfrm>
            <a:off x="2614613" y="2201863"/>
            <a:ext cx="1604962" cy="520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药用蛋白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3315" name="矩形 2" title=""/>
          <p:cNvSpPr/>
          <p:nvPr/>
        </p:nvSpPr>
        <p:spPr>
          <a:xfrm>
            <a:off x="2305050" y="2835275"/>
            <a:ext cx="373856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乳腺中特异表达的基因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3316" name="矩形 10" title=""/>
          <p:cNvSpPr/>
          <p:nvPr/>
        </p:nvSpPr>
        <p:spPr>
          <a:xfrm>
            <a:off x="2614613" y="3452813"/>
            <a:ext cx="12493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受精卵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7" name="矩形 1" title=""/>
          <p:cNvSpPr/>
          <p:nvPr/>
        </p:nvSpPr>
        <p:spPr>
          <a:xfrm>
            <a:off x="391215" y="1197324"/>
            <a:ext cx="11409887" cy="332295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(3)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建立移植器官工厂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宋体" pitchFamily="2" charset="-122"/>
                <a:ea typeface="方正中等线简体" panose="03000509000000000000" pitchFamily="65" charset="-122"/>
              </a:rPr>
              <a:t>①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方法：在器官供体的基因组中导入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，以抑制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</a:t>
            </a:r>
            <a:endParaRPr lang="en-US" altLang="zh-CN" sz="280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的表达，或设法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抗原决定基因，然后再结合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，培育出不会引起免疫排斥反应的转基因克隆猪器官。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宋体" pitchFamily="2" charset="-122"/>
                <a:ea typeface="方正中等线简体" panose="03000509000000000000" pitchFamily="65" charset="-122"/>
              </a:rPr>
              <a:t>②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优点：解决人体移植器官短缺问题；避免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反应。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4338" name="矩形 2" title=""/>
          <p:cNvSpPr/>
          <p:nvPr/>
        </p:nvSpPr>
        <p:spPr>
          <a:xfrm>
            <a:off x="6308725" y="1952625"/>
            <a:ext cx="231616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某种调节因子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4339" name="矩形 3" title=""/>
          <p:cNvSpPr/>
          <p:nvPr/>
        </p:nvSpPr>
        <p:spPr>
          <a:xfrm>
            <a:off x="10080625" y="1922463"/>
            <a:ext cx="160655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抗原决定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4340" name="矩形 4" title=""/>
          <p:cNvSpPr/>
          <p:nvPr/>
        </p:nvSpPr>
        <p:spPr>
          <a:xfrm>
            <a:off x="569913" y="2586038"/>
            <a:ext cx="893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基因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4341" name="矩形 5" title=""/>
          <p:cNvSpPr/>
          <p:nvPr/>
        </p:nvSpPr>
        <p:spPr>
          <a:xfrm>
            <a:off x="4113213" y="2592388"/>
            <a:ext cx="893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除去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4342" name="矩形 6" title=""/>
          <p:cNvSpPr/>
          <p:nvPr/>
        </p:nvSpPr>
        <p:spPr>
          <a:xfrm>
            <a:off x="9551988" y="2586038"/>
            <a:ext cx="16049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克隆技术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4343" name="矩形 7" title=""/>
          <p:cNvSpPr/>
          <p:nvPr/>
        </p:nvSpPr>
        <p:spPr>
          <a:xfrm>
            <a:off x="7319963" y="3865563"/>
            <a:ext cx="16049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免疫排斥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43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4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矩形 1" title=""/>
          <p:cNvSpPr/>
          <p:nvPr/>
        </p:nvSpPr>
        <p:spPr>
          <a:xfrm>
            <a:off x="391215" y="909346"/>
            <a:ext cx="11409887" cy="461581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7.</a:t>
            </a:r>
            <a:r>
              <a:rPr lang="zh-CN" altLang="zh-CN" sz="2800">
                <a:latin typeface="Times New Roman" pitchFamily="18" charset="0"/>
              </a:rPr>
              <a:t>基因工程在食品工业方面的应用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氨基酸：利用转基因生物合成阿斯巴甜的原料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——____________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和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酶：利用转基因生物获得生产奶酪需要的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酶；利用转基因生物生产加工转化糖浆需要的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酶；利用转基因生物生产加工烘烤食品要用到的脂肪酶等。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(3)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维生素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5362" name="矩形 2" title=""/>
          <p:cNvSpPr/>
          <p:nvPr/>
        </p:nvSpPr>
        <p:spPr>
          <a:xfrm>
            <a:off x="9488488" y="1647825"/>
            <a:ext cx="160496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天冬氨酸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5363" name="矩形 3" title=""/>
          <p:cNvSpPr/>
          <p:nvPr/>
        </p:nvSpPr>
        <p:spPr>
          <a:xfrm>
            <a:off x="571500" y="2295525"/>
            <a:ext cx="160496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苯丙氨酸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5364" name="矩形 4" title=""/>
          <p:cNvSpPr/>
          <p:nvPr/>
        </p:nvSpPr>
        <p:spPr>
          <a:xfrm>
            <a:off x="7688263" y="2952750"/>
            <a:ext cx="89376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凝乳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5365" name="矩形 5" title=""/>
          <p:cNvSpPr/>
          <p:nvPr/>
        </p:nvSpPr>
        <p:spPr>
          <a:xfrm>
            <a:off x="4905375" y="3579813"/>
            <a:ext cx="89535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淀粉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矩形 1" title=""/>
          <p:cNvSpPr/>
          <p:nvPr/>
        </p:nvSpPr>
        <p:spPr>
          <a:xfrm>
            <a:off x="391215" y="1326652"/>
            <a:ext cx="11409887" cy="138366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8.</a:t>
            </a:r>
            <a:r>
              <a:rPr lang="zh-CN" altLang="zh-CN" sz="2800">
                <a:latin typeface="Times New Roman" pitchFamily="18" charset="0"/>
              </a:rPr>
              <a:t>其他方面的应用：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利用</a:t>
            </a:r>
            <a:r>
              <a:rPr lang="en-US" altLang="zh-CN" sz="2800">
                <a:latin typeface="宋体" pitchFamily="2" charset="-122"/>
                <a:ea typeface="方正中等线简体" panose="03000509000000000000" pitchFamily="65" charset="-122"/>
              </a:rPr>
              <a:t>“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超级细菌</a:t>
            </a:r>
            <a:r>
              <a:rPr lang="en-US" altLang="zh-CN" sz="2800">
                <a:latin typeface="宋体" pitchFamily="2" charset="-122"/>
                <a:ea typeface="方正中等线简体" panose="03000509000000000000" pitchFamily="65" charset="-122"/>
              </a:rPr>
              <a:t>”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来处理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，利用经过基因改造的微生物来生产</a:t>
            </a: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_______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6386" name="矩形 2" title=""/>
          <p:cNvSpPr/>
          <p:nvPr/>
        </p:nvSpPr>
        <p:spPr>
          <a:xfrm>
            <a:off x="7789863" y="1430338"/>
            <a:ext cx="1604962" cy="520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环境污染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6387" name="矩形 3" title=""/>
          <p:cNvSpPr/>
          <p:nvPr/>
        </p:nvSpPr>
        <p:spPr>
          <a:xfrm>
            <a:off x="4211638" y="2066925"/>
            <a:ext cx="89376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能源</a:t>
            </a:r>
            <a:endParaRPr lang="zh-CN" altLang="en-US" sz="28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矩形 28" title=""/>
          <p:cNvSpPr/>
          <p:nvPr/>
        </p:nvSpPr>
        <p:spPr>
          <a:xfrm>
            <a:off x="697158" y="1269319"/>
            <a:ext cx="10798000" cy="291909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(1)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用大肠杆菌生产的人的胰岛素没有活性</a:t>
            </a: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　　</a:t>
            </a: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endParaRPr lang="en-US" altLang="zh-CN" sz="2800">
              <a:latin typeface="Times New Roman" pitchFamily="18" charset="0"/>
              <a:ea typeface="楷体_GB2312" panose="02010609030101010101" pitchFamily="49" charset="-122"/>
            </a:endParaRPr>
          </a:p>
          <a:p>
            <a:pPr lvl="0" algn="just" hangingPunct="0">
              <a:lnSpc>
                <a:spcPct val="15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楷体_GB2312" panose="02010609030101010101" pitchFamily="49" charset="-122"/>
              </a:rPr>
              <a:t>(2)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楷体_GB2312" panose="02010609030101010101" pitchFamily="49" charset="-122"/>
              </a:rPr>
              <a:t>利用乳腺生物反应器能够获得一些重要的医药产品，如人的血清白蛋白，这是因为将人的血清白蛋白基因导入了动物的乳腺细胞中</a:t>
            </a:r>
            <a:endParaRPr lang="en-US" altLang="zh-CN" sz="2800">
              <a:solidFill>
                <a:srgbClr val="000000"/>
              </a:solidFill>
              <a:latin typeface="Times New Roman" pitchFamily="18" charset="0"/>
              <a:ea typeface="楷体_GB2312" panose="02010609030101010101" pitchFamily="49" charset="-122"/>
            </a:endParaRPr>
          </a:p>
          <a:p>
            <a:pPr lvl="0" algn="r" hangingPunct="0">
              <a:lnSpc>
                <a:spcPct val="15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楷体_GB2312" panose="02010609030101010101" pitchFamily="49" charset="-122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楷体_GB2312" panose="02010609030101010101" pitchFamily="49" charset="-122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endParaRPr lang="en-US" altLang="zh-CN" sz="2800">
              <a:solidFill>
                <a:srgbClr val="000000"/>
              </a:solidFill>
              <a:latin typeface="Times New Roman" pitchFamily="18" charset="0"/>
              <a:ea typeface="楷体_GB2312" panose="02010609030101010101" pitchFamily="49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7410" name="矩形 15" title=""/>
          <p:cNvSpPr/>
          <p:nvPr/>
        </p:nvSpPr>
        <p:spPr>
          <a:xfrm>
            <a:off x="10598150" y="3292475"/>
            <a:ext cx="639763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×</a:t>
            </a:r>
            <a:endParaRPr lang="zh-CN" altLang="en-US" sz="3600" b="1">
              <a:solidFill>
                <a:srgbClr val="C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7411" name="组合 6" title=""/>
          <p:cNvGrpSpPr/>
          <p:nvPr/>
        </p:nvGrpSpPr>
        <p:grpSpPr>
          <a:xfrm>
            <a:off x="481013" y="4189413"/>
            <a:ext cx="11014075" cy="1655762"/>
            <a:chOff x="389206" y="416840"/>
            <a:chExt cx="11016624" cy="1656184"/>
          </a:xfrm>
        </p:grpSpPr>
        <p:grpSp>
          <p:nvGrpSpPr>
            <p:cNvPr id="17412" name="组合 8" title=""/>
            <p:cNvGrpSpPr/>
            <p:nvPr/>
          </p:nvGrpSpPr>
          <p:grpSpPr>
            <a:xfrm>
              <a:off x="389206" y="416840"/>
              <a:ext cx="11016624" cy="1656184"/>
              <a:chOff x="389206" y="488848"/>
              <a:chExt cx="11016624" cy="1656184"/>
            </a:xfrm>
          </p:grpSpPr>
          <p:sp>
            <p:nvSpPr>
              <p:cNvPr id="17413" name="圆角矩形 10"/>
              <p:cNvSpPr/>
              <p:nvPr/>
            </p:nvSpPr>
            <p:spPr>
              <a:xfrm>
                <a:off x="389206" y="590356"/>
                <a:ext cx="11016624" cy="1554676"/>
              </a:xfrm>
              <a:prstGeom prst="roundRect">
                <a:avLst>
                  <a:gd name="adj" fmla="val 9746"/>
                </a:avLst>
              </a:prstGeom>
              <a:solidFill>
                <a:srgbClr val="CCDAD1"/>
              </a:solidFill>
              <a:ln w="28575"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5pPr>
                <a:lvl6pPr>
                  <a:defRPr lang="zh-CN">
                    <a:solidFill>
                      <a:srgbClr val="FFFFFF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FFFFFF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FFFFFF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FFFFFF"/>
                    </a:solidFill>
                    <a:latin typeface="Arial"/>
                  </a:defRPr>
                </a:lvl9pPr>
              </a:lstStyle>
              <a:p>
                <a:pPr marL="0" lvl="0" indent="0" algn="ctr" fontAlgn="base" hangingPunct="0">
                  <a:lnSpc>
                    <a:spcPct val="14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baseline="0">
                  <a:solidFill>
                    <a:srgbClr val="FFFFFF"/>
                  </a:solidFill>
                  <a:latin typeface="Arial"/>
                </a:endParaRPr>
              </a:p>
            </p:txBody>
          </p:sp>
          <p:sp>
            <p:nvSpPr>
              <p:cNvPr id="17414" name="文本框 11" title=""/>
              <p:cNvSpPr/>
              <p:nvPr/>
            </p:nvSpPr>
            <p:spPr>
              <a:xfrm>
                <a:off x="905300" y="488848"/>
                <a:ext cx="583768" cy="216027"/>
              </a:xfrm>
              <a:custGeom>
                <a:rect l="l" t="t" r="r" b="b"/>
                <a:pathLst>
                  <a:path w="583768" h="216027">
                    <a:moveTo>
                      <a:pt x="96012" y="106756"/>
                    </a:moveTo>
                    <a:lnTo>
                      <a:pt x="91211" y="139217"/>
                    </a:lnTo>
                    <a:lnTo>
                      <a:pt x="107670" y="139217"/>
                    </a:lnTo>
                    <a:lnTo>
                      <a:pt x="112014" y="106756"/>
                    </a:lnTo>
                    <a:close/>
                    <a:moveTo>
                      <a:pt x="53264" y="106756"/>
                    </a:moveTo>
                    <a:lnTo>
                      <a:pt x="48692" y="139217"/>
                    </a:lnTo>
                    <a:lnTo>
                      <a:pt x="64922" y="139217"/>
                    </a:lnTo>
                    <a:lnTo>
                      <a:pt x="69494" y="106756"/>
                    </a:lnTo>
                    <a:close/>
                    <a:moveTo>
                      <a:pt x="213055" y="82524"/>
                    </a:moveTo>
                    <a:lnTo>
                      <a:pt x="249174" y="82524"/>
                    </a:lnTo>
                    <a:lnTo>
                      <a:pt x="248031" y="92811"/>
                    </a:lnTo>
                    <a:lnTo>
                      <a:pt x="279121" y="92811"/>
                    </a:lnTo>
                    <a:lnTo>
                      <a:pt x="277749" y="104927"/>
                    </a:lnTo>
                    <a:cubicBezTo>
                      <a:pt x="277292" y="107670"/>
                      <a:pt x="276149" y="110033"/>
                      <a:pt x="274320" y="112014"/>
                    </a:cubicBezTo>
                    <a:cubicBezTo>
                      <a:pt x="272644" y="113995"/>
                      <a:pt x="270662" y="114986"/>
                      <a:pt x="268376" y="114986"/>
                    </a:cubicBezTo>
                    <a:lnTo>
                      <a:pt x="244831" y="114986"/>
                    </a:lnTo>
                    <a:lnTo>
                      <a:pt x="239573" y="152019"/>
                    </a:lnTo>
                    <a:lnTo>
                      <a:pt x="272948" y="152019"/>
                    </a:lnTo>
                    <a:lnTo>
                      <a:pt x="271348" y="164592"/>
                    </a:lnTo>
                    <a:cubicBezTo>
                      <a:pt x="270891" y="167640"/>
                      <a:pt x="269519" y="170307"/>
                      <a:pt x="267233" y="172593"/>
                    </a:cubicBezTo>
                    <a:cubicBezTo>
                      <a:pt x="264947" y="174574"/>
                      <a:pt x="262357" y="175565"/>
                      <a:pt x="259461" y="175565"/>
                    </a:cubicBezTo>
                    <a:lnTo>
                      <a:pt x="236372" y="175565"/>
                    </a:lnTo>
                    <a:lnTo>
                      <a:pt x="231800" y="211683"/>
                    </a:lnTo>
                    <a:cubicBezTo>
                      <a:pt x="231648" y="212903"/>
                      <a:pt x="231191" y="213893"/>
                      <a:pt x="230429" y="214655"/>
                    </a:cubicBezTo>
                    <a:cubicBezTo>
                      <a:pt x="229667" y="215417"/>
                      <a:pt x="228752" y="215798"/>
                      <a:pt x="227685" y="215798"/>
                    </a:cubicBezTo>
                    <a:lnTo>
                      <a:pt x="192481" y="215798"/>
                    </a:lnTo>
                    <a:lnTo>
                      <a:pt x="197510" y="175565"/>
                    </a:lnTo>
                    <a:lnTo>
                      <a:pt x="147218" y="175565"/>
                    </a:lnTo>
                    <a:lnTo>
                      <a:pt x="149276" y="160706"/>
                    </a:lnTo>
                    <a:cubicBezTo>
                      <a:pt x="149580" y="158420"/>
                      <a:pt x="150647" y="156438"/>
                      <a:pt x="152476" y="154762"/>
                    </a:cubicBezTo>
                    <a:cubicBezTo>
                      <a:pt x="154305" y="152933"/>
                      <a:pt x="156286" y="152019"/>
                      <a:pt x="158420" y="152019"/>
                    </a:cubicBezTo>
                    <a:lnTo>
                      <a:pt x="200711" y="152019"/>
                    </a:lnTo>
                    <a:lnTo>
                      <a:pt x="205968" y="114986"/>
                    </a:lnTo>
                    <a:lnTo>
                      <a:pt x="190881" y="114986"/>
                    </a:lnTo>
                    <a:lnTo>
                      <a:pt x="190424" y="115671"/>
                    </a:lnTo>
                    <a:cubicBezTo>
                      <a:pt x="189052" y="120091"/>
                      <a:pt x="186690" y="123520"/>
                      <a:pt x="183337" y="125958"/>
                    </a:cubicBezTo>
                    <a:cubicBezTo>
                      <a:pt x="179375" y="128702"/>
                      <a:pt x="175184" y="130073"/>
                      <a:pt x="170764" y="130073"/>
                    </a:cubicBezTo>
                    <a:lnTo>
                      <a:pt x="151790" y="130073"/>
                    </a:lnTo>
                    <a:lnTo>
                      <a:pt x="164592" y="87325"/>
                    </a:lnTo>
                    <a:cubicBezTo>
                      <a:pt x="164897" y="86563"/>
                      <a:pt x="165354" y="85953"/>
                      <a:pt x="165963" y="85496"/>
                    </a:cubicBezTo>
                    <a:cubicBezTo>
                      <a:pt x="166573" y="85039"/>
                      <a:pt x="167259" y="84810"/>
                      <a:pt x="168021" y="84810"/>
                    </a:cubicBezTo>
                    <a:lnTo>
                      <a:pt x="199339" y="84810"/>
                    </a:lnTo>
                    <a:lnTo>
                      <a:pt x="196596" y="92811"/>
                    </a:lnTo>
                    <a:lnTo>
                      <a:pt x="208483" y="92811"/>
                    </a:lnTo>
                    <a:lnTo>
                      <a:pt x="209169" y="85496"/>
                    </a:lnTo>
                    <a:cubicBezTo>
                      <a:pt x="209169" y="84887"/>
                      <a:pt x="209283" y="84468"/>
                      <a:pt x="209512" y="84239"/>
                    </a:cubicBezTo>
                    <a:cubicBezTo>
                      <a:pt x="209740" y="84010"/>
                      <a:pt x="210083" y="83744"/>
                      <a:pt x="210540" y="83439"/>
                    </a:cubicBezTo>
                    <a:cubicBezTo>
                      <a:pt x="211302" y="82829"/>
                      <a:pt x="212141" y="82524"/>
                      <a:pt x="213055" y="82524"/>
                    </a:cubicBezTo>
                    <a:close/>
                    <a:moveTo>
                      <a:pt x="102641" y="59207"/>
                    </a:moveTo>
                    <a:lnTo>
                      <a:pt x="98298" y="88239"/>
                    </a:lnTo>
                    <a:lnTo>
                      <a:pt x="114757" y="88239"/>
                    </a:lnTo>
                    <a:lnTo>
                      <a:pt x="118643" y="59207"/>
                    </a:lnTo>
                    <a:close/>
                    <a:moveTo>
                      <a:pt x="400431" y="48692"/>
                    </a:moveTo>
                    <a:lnTo>
                      <a:pt x="419862" y="48692"/>
                    </a:lnTo>
                    <a:cubicBezTo>
                      <a:pt x="421538" y="48692"/>
                      <a:pt x="422872" y="49301"/>
                      <a:pt x="423862" y="50520"/>
                    </a:cubicBezTo>
                    <a:cubicBezTo>
                      <a:pt x="424853" y="51740"/>
                      <a:pt x="425272" y="53187"/>
                      <a:pt x="425120" y="54864"/>
                    </a:cubicBezTo>
                    <a:lnTo>
                      <a:pt x="406832" y="216027"/>
                    </a:lnTo>
                    <a:cubicBezTo>
                      <a:pt x="400126" y="216027"/>
                      <a:pt x="394564" y="213398"/>
                      <a:pt x="390144" y="208140"/>
                    </a:cubicBezTo>
                    <a:cubicBezTo>
                      <a:pt x="385724" y="202882"/>
                      <a:pt x="383819" y="196596"/>
                      <a:pt x="384429" y="189281"/>
                    </a:cubicBezTo>
                    <a:close/>
                    <a:moveTo>
                      <a:pt x="328879" y="48692"/>
                    </a:moveTo>
                    <a:lnTo>
                      <a:pt x="347624" y="48692"/>
                    </a:lnTo>
                    <a:lnTo>
                      <a:pt x="324764" y="197967"/>
                    </a:lnTo>
                    <a:cubicBezTo>
                      <a:pt x="323850" y="203301"/>
                      <a:pt x="321488" y="207645"/>
                      <a:pt x="317678" y="210998"/>
                    </a:cubicBezTo>
                    <a:cubicBezTo>
                      <a:pt x="313868" y="214350"/>
                      <a:pt x="309524" y="216027"/>
                      <a:pt x="304648" y="216027"/>
                    </a:cubicBezTo>
                    <a:lnTo>
                      <a:pt x="296418" y="216027"/>
                    </a:lnTo>
                    <a:lnTo>
                      <a:pt x="321107" y="55778"/>
                    </a:lnTo>
                    <a:cubicBezTo>
                      <a:pt x="321564" y="53645"/>
                      <a:pt x="322516" y="51930"/>
                      <a:pt x="323964" y="50635"/>
                    </a:cubicBezTo>
                    <a:cubicBezTo>
                      <a:pt x="325412" y="49339"/>
                      <a:pt x="327050" y="48692"/>
                      <a:pt x="328879" y="48692"/>
                    </a:cubicBezTo>
                    <a:close/>
                    <a:moveTo>
                      <a:pt x="499643" y="5943"/>
                    </a:moveTo>
                    <a:lnTo>
                      <a:pt x="583768" y="5943"/>
                    </a:lnTo>
                    <a:cubicBezTo>
                      <a:pt x="583006" y="10820"/>
                      <a:pt x="580911" y="14821"/>
                      <a:pt x="577482" y="17945"/>
                    </a:cubicBezTo>
                    <a:cubicBezTo>
                      <a:pt x="574053" y="21069"/>
                      <a:pt x="570052" y="22631"/>
                      <a:pt x="565480" y="22631"/>
                    </a:cubicBezTo>
                    <a:lnTo>
                      <a:pt x="497586" y="22631"/>
                    </a:lnTo>
                    <a:close/>
                    <a:moveTo>
                      <a:pt x="457581" y="5943"/>
                    </a:moveTo>
                    <a:lnTo>
                      <a:pt x="492785" y="5943"/>
                    </a:lnTo>
                    <a:lnTo>
                      <a:pt x="486156" y="56235"/>
                    </a:lnTo>
                    <a:lnTo>
                      <a:pt x="577139" y="56235"/>
                    </a:lnTo>
                    <a:lnTo>
                      <a:pt x="574624" y="74752"/>
                    </a:lnTo>
                    <a:lnTo>
                      <a:pt x="560680" y="74752"/>
                    </a:lnTo>
                    <a:lnTo>
                      <a:pt x="541934" y="216027"/>
                    </a:lnTo>
                    <a:lnTo>
                      <a:pt x="498272" y="216027"/>
                    </a:lnTo>
                    <a:lnTo>
                      <a:pt x="516788" y="74752"/>
                    </a:lnTo>
                    <a:lnTo>
                      <a:pt x="483641" y="74752"/>
                    </a:lnTo>
                    <a:lnTo>
                      <a:pt x="468325" y="191338"/>
                    </a:lnTo>
                    <a:cubicBezTo>
                      <a:pt x="467411" y="198196"/>
                      <a:pt x="464439" y="204063"/>
                      <a:pt x="459410" y="208940"/>
                    </a:cubicBezTo>
                    <a:cubicBezTo>
                      <a:pt x="454533" y="213665"/>
                      <a:pt x="448742" y="216027"/>
                      <a:pt x="442036" y="216027"/>
                    </a:cubicBezTo>
                    <a:lnTo>
                      <a:pt x="421234" y="216027"/>
                    </a:lnTo>
                    <a:lnTo>
                      <a:pt x="447751" y="15087"/>
                    </a:lnTo>
                    <a:cubicBezTo>
                      <a:pt x="448208" y="12344"/>
                      <a:pt x="449351" y="10134"/>
                      <a:pt x="451180" y="8458"/>
                    </a:cubicBezTo>
                    <a:cubicBezTo>
                      <a:pt x="453009" y="6782"/>
                      <a:pt x="455143" y="5943"/>
                      <a:pt x="457581" y="5943"/>
                    </a:cubicBezTo>
                    <a:close/>
                    <a:moveTo>
                      <a:pt x="173050" y="2514"/>
                    </a:moveTo>
                    <a:lnTo>
                      <a:pt x="284378" y="2514"/>
                    </a:lnTo>
                    <a:cubicBezTo>
                      <a:pt x="286055" y="2514"/>
                      <a:pt x="287426" y="2972"/>
                      <a:pt x="288493" y="3886"/>
                    </a:cubicBezTo>
                    <a:cubicBezTo>
                      <a:pt x="289560" y="5105"/>
                      <a:pt x="289941" y="6553"/>
                      <a:pt x="289636" y="8229"/>
                    </a:cubicBezTo>
                    <a:lnTo>
                      <a:pt x="284150" y="49835"/>
                    </a:lnTo>
                    <a:cubicBezTo>
                      <a:pt x="283083" y="56997"/>
                      <a:pt x="280340" y="62789"/>
                      <a:pt x="275920" y="67208"/>
                    </a:cubicBezTo>
                    <a:cubicBezTo>
                      <a:pt x="271501" y="71933"/>
                      <a:pt x="264719" y="74295"/>
                      <a:pt x="255575" y="74295"/>
                    </a:cubicBezTo>
                    <a:lnTo>
                      <a:pt x="222656" y="74295"/>
                    </a:lnTo>
                    <a:lnTo>
                      <a:pt x="224485" y="61265"/>
                    </a:lnTo>
                    <a:cubicBezTo>
                      <a:pt x="224637" y="59741"/>
                      <a:pt x="225323" y="58369"/>
                      <a:pt x="226542" y="57150"/>
                    </a:cubicBezTo>
                    <a:cubicBezTo>
                      <a:pt x="227762" y="56235"/>
                      <a:pt x="229133" y="55778"/>
                      <a:pt x="230657" y="55778"/>
                    </a:cubicBezTo>
                    <a:lnTo>
                      <a:pt x="238658" y="55778"/>
                    </a:lnTo>
                    <a:cubicBezTo>
                      <a:pt x="242316" y="55778"/>
                      <a:pt x="244450" y="54026"/>
                      <a:pt x="245059" y="50520"/>
                    </a:cubicBezTo>
                    <a:lnTo>
                      <a:pt x="249174" y="19888"/>
                    </a:lnTo>
                    <a:lnTo>
                      <a:pt x="220599" y="19888"/>
                    </a:lnTo>
                    <a:lnTo>
                      <a:pt x="212141" y="49377"/>
                    </a:lnTo>
                    <a:cubicBezTo>
                      <a:pt x="209397" y="57455"/>
                      <a:pt x="204749" y="63627"/>
                      <a:pt x="198196" y="67894"/>
                    </a:cubicBezTo>
                    <a:cubicBezTo>
                      <a:pt x="191643" y="72161"/>
                      <a:pt x="184785" y="74295"/>
                      <a:pt x="177622" y="74295"/>
                    </a:cubicBezTo>
                    <a:lnTo>
                      <a:pt x="162534" y="74295"/>
                    </a:lnTo>
                    <a:lnTo>
                      <a:pt x="181051" y="19888"/>
                    </a:lnTo>
                    <a:lnTo>
                      <a:pt x="166192" y="19888"/>
                    </a:lnTo>
                    <a:lnTo>
                      <a:pt x="168021" y="6401"/>
                    </a:lnTo>
                    <a:cubicBezTo>
                      <a:pt x="168173" y="5181"/>
                      <a:pt x="168707" y="4191"/>
                      <a:pt x="169621" y="3429"/>
                    </a:cubicBezTo>
                    <a:cubicBezTo>
                      <a:pt x="170688" y="2819"/>
                      <a:pt x="171831" y="2514"/>
                      <a:pt x="173050" y="2514"/>
                    </a:cubicBezTo>
                    <a:close/>
                    <a:moveTo>
                      <a:pt x="365455" y="228"/>
                    </a:moveTo>
                    <a:lnTo>
                      <a:pt x="400660" y="228"/>
                    </a:lnTo>
                    <a:lnTo>
                      <a:pt x="398374" y="18974"/>
                    </a:lnTo>
                    <a:lnTo>
                      <a:pt x="433349" y="18974"/>
                    </a:lnTo>
                    <a:lnTo>
                      <a:pt x="431749" y="30404"/>
                    </a:lnTo>
                    <a:cubicBezTo>
                      <a:pt x="431444" y="32537"/>
                      <a:pt x="430568" y="34252"/>
                      <a:pt x="429120" y="35547"/>
                    </a:cubicBezTo>
                    <a:cubicBezTo>
                      <a:pt x="427672" y="36843"/>
                      <a:pt x="426034" y="37490"/>
                      <a:pt x="424205" y="37490"/>
                    </a:cubicBezTo>
                    <a:lnTo>
                      <a:pt x="395859" y="37490"/>
                    </a:lnTo>
                    <a:lnTo>
                      <a:pt x="373456" y="206654"/>
                    </a:lnTo>
                    <a:cubicBezTo>
                      <a:pt x="372999" y="209397"/>
                      <a:pt x="371818" y="211645"/>
                      <a:pt x="369913" y="213398"/>
                    </a:cubicBezTo>
                    <a:cubicBezTo>
                      <a:pt x="368008" y="215151"/>
                      <a:pt x="365760" y="216027"/>
                      <a:pt x="363169" y="216027"/>
                    </a:cubicBezTo>
                    <a:lnTo>
                      <a:pt x="330251" y="216027"/>
                    </a:lnTo>
                    <a:lnTo>
                      <a:pt x="353797" y="37490"/>
                    </a:lnTo>
                    <a:lnTo>
                      <a:pt x="320650" y="37490"/>
                    </a:lnTo>
                    <a:lnTo>
                      <a:pt x="322250" y="25374"/>
                    </a:lnTo>
                    <a:cubicBezTo>
                      <a:pt x="322555" y="23393"/>
                      <a:pt x="323355" y="21831"/>
                      <a:pt x="324650" y="20688"/>
                    </a:cubicBezTo>
                    <a:cubicBezTo>
                      <a:pt x="325945" y="19545"/>
                      <a:pt x="327431" y="18974"/>
                      <a:pt x="329108" y="18974"/>
                    </a:cubicBezTo>
                    <a:lnTo>
                      <a:pt x="356311" y="18974"/>
                    </a:lnTo>
                    <a:lnTo>
                      <a:pt x="357911" y="7315"/>
                    </a:lnTo>
                    <a:cubicBezTo>
                      <a:pt x="358216" y="5334"/>
                      <a:pt x="359092" y="3657"/>
                      <a:pt x="360540" y="2286"/>
                    </a:cubicBezTo>
                    <a:cubicBezTo>
                      <a:pt x="361988" y="914"/>
                      <a:pt x="363626" y="228"/>
                      <a:pt x="365455" y="228"/>
                    </a:cubicBezTo>
                    <a:close/>
                    <a:moveTo>
                      <a:pt x="42062" y="0"/>
                    </a:moveTo>
                    <a:lnTo>
                      <a:pt x="86639" y="0"/>
                    </a:lnTo>
                    <a:lnTo>
                      <a:pt x="83896" y="3657"/>
                    </a:lnTo>
                    <a:lnTo>
                      <a:pt x="155905" y="3657"/>
                    </a:lnTo>
                    <a:cubicBezTo>
                      <a:pt x="157429" y="3657"/>
                      <a:pt x="158572" y="4267"/>
                      <a:pt x="159334" y="5486"/>
                    </a:cubicBezTo>
                    <a:cubicBezTo>
                      <a:pt x="160096" y="6705"/>
                      <a:pt x="160172" y="8077"/>
                      <a:pt x="159563" y="9601"/>
                    </a:cubicBezTo>
                    <a:lnTo>
                      <a:pt x="145161" y="41834"/>
                    </a:lnTo>
                    <a:lnTo>
                      <a:pt x="157962" y="41834"/>
                    </a:lnTo>
                    <a:lnTo>
                      <a:pt x="135788" y="198882"/>
                    </a:lnTo>
                    <a:cubicBezTo>
                      <a:pt x="135179" y="203606"/>
                      <a:pt x="133274" y="207645"/>
                      <a:pt x="130073" y="210998"/>
                    </a:cubicBezTo>
                    <a:cubicBezTo>
                      <a:pt x="126873" y="214198"/>
                      <a:pt x="123215" y="215798"/>
                      <a:pt x="119100" y="215798"/>
                    </a:cubicBezTo>
                    <a:lnTo>
                      <a:pt x="96698" y="215798"/>
                    </a:lnTo>
                    <a:lnTo>
                      <a:pt x="104927" y="156591"/>
                    </a:lnTo>
                    <a:lnTo>
                      <a:pt x="88925" y="156591"/>
                    </a:lnTo>
                    <a:lnTo>
                      <a:pt x="80924" y="212369"/>
                    </a:lnTo>
                    <a:lnTo>
                      <a:pt x="54635" y="212369"/>
                    </a:lnTo>
                    <a:lnTo>
                      <a:pt x="62408" y="156591"/>
                    </a:lnTo>
                    <a:lnTo>
                      <a:pt x="46177" y="156591"/>
                    </a:lnTo>
                    <a:lnTo>
                      <a:pt x="40233" y="198425"/>
                    </a:lnTo>
                    <a:cubicBezTo>
                      <a:pt x="39624" y="203301"/>
                      <a:pt x="37643" y="207492"/>
                      <a:pt x="34290" y="210998"/>
                    </a:cubicBezTo>
                    <a:cubicBezTo>
                      <a:pt x="30785" y="214198"/>
                      <a:pt x="26975" y="215798"/>
                      <a:pt x="22860" y="215798"/>
                    </a:cubicBezTo>
                    <a:lnTo>
                      <a:pt x="0" y="215798"/>
                    </a:lnTo>
                    <a:lnTo>
                      <a:pt x="24689" y="41834"/>
                    </a:lnTo>
                    <a:lnTo>
                      <a:pt x="62636" y="41834"/>
                    </a:lnTo>
                    <a:lnTo>
                      <a:pt x="55778" y="88239"/>
                    </a:lnTo>
                    <a:lnTo>
                      <a:pt x="72009" y="88239"/>
                    </a:lnTo>
                    <a:lnTo>
                      <a:pt x="76124" y="59207"/>
                    </a:lnTo>
                    <a:lnTo>
                      <a:pt x="64694" y="59207"/>
                    </a:lnTo>
                    <a:lnTo>
                      <a:pt x="67437" y="41834"/>
                    </a:lnTo>
                    <a:lnTo>
                      <a:pt x="103098" y="41834"/>
                    </a:lnTo>
                    <a:lnTo>
                      <a:pt x="111785" y="21031"/>
                    </a:lnTo>
                    <a:lnTo>
                      <a:pt x="74981" y="21031"/>
                    </a:lnTo>
                    <a:cubicBezTo>
                      <a:pt x="69189" y="31089"/>
                      <a:pt x="61722" y="36119"/>
                      <a:pt x="52578" y="36119"/>
                    </a:cubicBezTo>
                    <a:lnTo>
                      <a:pt x="21031" y="36119"/>
                    </a:lnTo>
                    <a:lnTo>
                      <a:pt x="36804" y="3200"/>
                    </a:lnTo>
                    <a:cubicBezTo>
                      <a:pt x="38328" y="1067"/>
                      <a:pt x="40081" y="0"/>
                      <a:pt x="42062" y="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  <a:round/>
              </a:ln>
            </p:spPr>
            <p:txBody>
              <a:bodyPr rot="0" wrap="square" lIns="91423" tIns="45711" rIns="91423" bIns="45711"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>
                    <a:solidFill>
                      <a:schemeClr val="tx1"/>
                    </a:solidFill>
                    <a:latin typeface="Arial" pitchFamily="34" charset="0"/>
                    <a:ea typeface="微软雅黑" charset="-122"/>
                  </a:defRPr>
                </a:lvl5pPr>
              </a:lstStyle>
              <a:p>
                <a:pPr marL="0" lvl="0" indent="0" fontAlgn="base">
                  <a:lnSpc>
                    <a:spcPct val="14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 lang="zh-CN" altLang="en-US" baseline="0">
                  <a:solidFill>
                    <a:srgbClr val="FFFFFF"/>
                  </a:solidFill>
                  <a:latin typeface="DOUYU Font" pitchFamily="2" charset="-122"/>
                  <a:ea typeface="DOUYU Font" pitchFamily="2" charset="-122"/>
                </a:endParaRPr>
              </a:p>
            </p:txBody>
          </p:sp>
        </p:grpSp>
        <p:sp>
          <p:nvSpPr>
            <p:cNvPr id="17415" name="矩形 9"/>
            <p:cNvSpPr/>
            <p:nvPr/>
          </p:nvSpPr>
          <p:spPr>
            <a:xfrm>
              <a:off x="605206" y="594919"/>
              <a:ext cx="10657208" cy="1383921"/>
            </a:xfrm>
            <a:prstGeom prst="rect">
              <a:avLst/>
            </a:prstGeom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>
                  <a:solidFill>
                    <a:schemeClr val="tx1"/>
                  </a:solidFill>
                  <a:latin typeface="Arial" pitchFamily="34" charset="0"/>
                  <a:ea typeface="微软雅黑" charset="-122"/>
                </a:defRPr>
              </a:lvl5pPr>
            </a:lstStyle>
            <a:p>
              <a:pPr lvl="0" algn="just" hangingPunct="0">
                <a:lnSpc>
                  <a:spcPct val="150000"/>
                </a:lnSpc>
              </a:pPr>
              <a:r>
                <a:rPr lang="zh-CN" altLang="zh-CN" sz="2800">
                  <a:latin typeface="Times New Roman" pitchFamily="18" charset="0"/>
                  <a:ea typeface="楷体_GB2312" panose="02010609030101010101" pitchFamily="49" charset="-122"/>
                </a:rPr>
                <a:t>利用乳腺生物反应器生产医药产品，如人的血清白蛋白，需将人的血清白蛋白基因导入动物的受精卵中。</a:t>
              </a:r>
              <a:endParaRPr lang="zh-CN" altLang="zh-CN" sz="1000">
                <a:solidFill>
                  <a:srgbClr val="000000"/>
                </a:solidFill>
                <a:latin typeface="宋体" pitchFamily="2" charset="-122"/>
                <a:ea typeface="宋体" pitchFamily="2" charset="-122"/>
              </a:endParaRPr>
            </a:p>
          </p:txBody>
        </p:sp>
      </p:grpSp>
      <p:sp>
        <p:nvSpPr>
          <p:cNvPr id="17416" name="TextBox 20" title=""/>
          <p:cNvSpPr txBox="1"/>
          <p:nvPr/>
        </p:nvSpPr>
        <p:spPr>
          <a:xfrm>
            <a:off x="7375525" y="1379538"/>
            <a:ext cx="719138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  <a:endParaRPr lang="zh-CN" altLang="en-US" sz="3600" b="1">
              <a:solidFill>
                <a:srgbClr val="C0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矩形 28" title=""/>
          <p:cNvSpPr/>
          <p:nvPr/>
        </p:nvSpPr>
        <p:spPr>
          <a:xfrm>
            <a:off x="697158" y="1354507"/>
            <a:ext cx="10798000" cy="138366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楷体_GB2312" panose="02010609030101010101" pitchFamily="49" charset="-122"/>
              </a:rPr>
              <a:t>(3)</a:t>
            </a:r>
            <a:r>
              <a:rPr lang="zh-CN" altLang="zh-CN" sz="2800">
                <a:latin typeface="Times New Roman" pitchFamily="18" charset="0"/>
                <a:ea typeface="楷体_GB2312" panose="02010609030101010101" pitchFamily="49" charset="-122"/>
              </a:rPr>
              <a:t>用基因工程技术生产工业酶的优点：纯度高、生产成本低、生产效率高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楷体_GB2312" panose="02010609030101010101" pitchFamily="49" charset="-122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itchFamily="18" charset="0"/>
                <a:ea typeface="楷体_GB2312" panose="02010609030101010101" pitchFamily="49" charset="-122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9458" name="TextBox 20" title=""/>
          <p:cNvSpPr txBox="1"/>
          <p:nvPr/>
        </p:nvSpPr>
        <p:spPr>
          <a:xfrm>
            <a:off x="1966913" y="2135188"/>
            <a:ext cx="720725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  <a:endParaRPr lang="zh-CN" altLang="en-US" sz="3600" b="1">
              <a:solidFill>
                <a:srgbClr val="C0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矩形 20" title=""/>
          <p:cNvSpPr/>
          <p:nvPr/>
        </p:nvSpPr>
        <p:spPr>
          <a:xfrm>
            <a:off x="391215" y="1368622"/>
            <a:ext cx="11409887" cy="203009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zh-CN" altLang="zh-CN" sz="2800">
                <a:latin typeface="Times New Roman" pitchFamily="18" charset="0"/>
              </a:rPr>
              <a:t>任务一：转基因植物和动物的培育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Times New Roman" pitchFamily="18" charset="0"/>
                <a:ea typeface="方正中等线简体" panose="03000509000000000000" pitchFamily="65" charset="-122"/>
              </a:rPr>
              <a:t>1.</a:t>
            </a:r>
            <a:r>
              <a:rPr lang="zh-CN" altLang="zh-CN" sz="2800">
                <a:latin typeface="Times New Roman" pitchFamily="18" charset="0"/>
                <a:ea typeface="方正中等线简体" panose="03000509000000000000" pitchFamily="65" charset="-122"/>
              </a:rPr>
              <a:t>从环境保护角度出发，分析转基因抗虫棉与普通棉相比在害虫防治方面的优越性。</a:t>
            </a:r>
            <a:endParaRPr lang="zh-CN" altLang="zh-CN" sz="1000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1506" name="矩形 12" title=""/>
          <p:cNvSpPr/>
          <p:nvPr/>
        </p:nvSpPr>
        <p:spPr>
          <a:xfrm>
            <a:off x="313322" y="170239"/>
            <a:ext cx="1967118" cy="523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lvl="0" algn="ctr" hangingPunct="0"/>
            <a:endParaRPr lang="zh-CN" altLang="en-US">
              <a:solidFill>
                <a:srgbClr val="FFFFFF"/>
              </a:solidFill>
              <a:latin typeface="Arial" pitchFamily="34" charset="0"/>
              <a:ea typeface="微软雅黑" charset="-122"/>
            </a:endParaRPr>
          </a:p>
        </p:txBody>
      </p:sp>
      <p:sp>
        <p:nvSpPr>
          <p:cNvPr id="21507" name="矩形 17" title=""/>
          <p:cNvSpPr/>
          <p:nvPr/>
        </p:nvSpPr>
        <p:spPr>
          <a:xfrm>
            <a:off x="391215" y="3414061"/>
            <a:ext cx="11409887" cy="73723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微软雅黑" charset="-122"/>
              </a:defRPr>
            </a:lvl5pPr>
          </a:lstStyle>
          <a:p>
            <a:pPr lvl="0" algn="just" hangingPunct="0">
              <a:lnSpc>
                <a:spcPct val="150000"/>
              </a:lnSpc>
              <a:spcAft>
                <a:spcPct val="0"/>
              </a:spcAft>
            </a:pPr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</a:rPr>
              <a:t>提示</a:t>
            </a:r>
            <a:r>
              <a:rPr lang="zh-CN" altLang="zh-CN" sz="28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　减少了化学农药的使用量，降低了环境污染；降低了生产成本。</a:t>
            </a:r>
            <a:endParaRPr lang="zh-CN" altLang="zh-CN" sz="1000">
              <a:solidFill>
                <a:srgbClr val="0070C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https://d.book118.com/825303201133011114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 charset="-122"/>
        <a:cs typeface="Arial"/>
      </a:majorFont>
      <a:minorFont>
        <a:latin typeface="Arial"/>
        <a:ea typeface="微软雅黑" charset="-122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Times New Roman</vt:lpstr>
      <vt:lpstr>方正中等线简体</vt:lpstr>
      <vt:lpstr>宋体</vt:lpstr>
      <vt:lpstr>楷体_GB2312</vt:lpstr>
      <vt:lpstr>DOUYU Font</vt:lpstr>
      <vt:lpstr>华文细黑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2024-09-21T12:11:34.171</cp:lastPrinted>
  <dcterms:created xsi:type="dcterms:W3CDTF">2024-09-21T04:11:34Z</dcterms:created>
  <dcterms:modified xsi:type="dcterms:W3CDTF">2024-09-21T04:11:36Z</dcterms:modified>
</cp:coreProperties>
</file>