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07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4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image" Target="../media/image1.png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33D71-5522-4581-95C3-9E4D8B223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24810-9CAF-4DCE-96FA-231A1768D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DE6B1-1347-4C16-A6DE-28D22922C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8E190-71BD-49CC-91D0-E1064B765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B365D8-67A3-4D58-8A9F-45CCFF3AA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B00EAA-7C71-44BC-AA9F-52B8E73BD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F1F59B-79B4-4ED6-8D37-6F302DEA5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1F59B-950B-4230-BFC3-6CACD2E2D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70864-22D9-4542-85EE-DA9DD40BF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55C3B-15D4-4739-8A04-19A83434E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67944-8E87-4340-9B07-A7D7C2744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10"/>
          <p:cNvSpPr/>
          <p:nvPr>
            <p:custDataLst>
              <p:tags r:id="rId1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68" name="椭圆 18"/>
          <p:cNvSpPr/>
          <p:nvPr>
            <p:custDataLst>
              <p:tags r:id="rId2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53" name="图片 23" descr="花瓶里插着绿色的植物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pic>
        <p:nvPicPr>
          <p:cNvPr id="2097155" name="图形 2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670" name="矩形: 圆角 4"/>
          <p:cNvSpPr/>
          <p:nvPr>
            <p:custDataLst>
              <p:tags r:id="rId7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2" name="矩形: 圆角 5"/>
          <p:cNvSpPr/>
          <p:nvPr>
            <p:custDataLst>
              <p:tags r:id="rId8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1247775" y="4543425"/>
            <a:ext cx="1495425" cy="48514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155700" y="3700780"/>
            <a:ext cx="5519420" cy="414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>
                    <a:lumMod val="5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 descr="7b0a20202020227461726765744d6f64756c65223a202270726f636573734f6e6c696e65466f6e7473220a7d0a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155700" y="1637665"/>
            <a:ext cx="5520055" cy="201676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7" descr="绿色的叶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60741"/>
          <a:stretch>
            <a:fillRect/>
          </a:stretch>
        </p:blipFill>
        <p:spPr>
          <a:xfrm>
            <a:off x="10172700" y="0"/>
            <a:ext cx="20193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56335" y="648000"/>
            <a:ext cx="5486400" cy="9131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8"/>
          <p:cNvSpPr/>
          <p:nvPr>
            <p:custDataLst>
              <p:tags r:id="rId1"/>
            </p:custDataLst>
          </p:nvPr>
        </p:nvSpPr>
        <p:spPr>
          <a:xfrm>
            <a:off x="7042150" y="2153920"/>
            <a:ext cx="5149850" cy="47040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511" h="6859">
                <a:moveTo>
                  <a:pt x="3593" y="0"/>
                </a:moveTo>
                <a:lnTo>
                  <a:pt x="5137" y="0"/>
                </a:lnTo>
                <a:lnTo>
                  <a:pt x="5138" y="0"/>
                </a:lnTo>
                <a:cubicBezTo>
                  <a:pt x="6051" y="163"/>
                  <a:pt x="6866" y="611"/>
                  <a:pt x="7488" y="1248"/>
                </a:cubicBezTo>
                <a:lnTo>
                  <a:pt x="7511" y="1271"/>
                </a:lnTo>
                <a:lnTo>
                  <a:pt x="7511" y="6861"/>
                </a:lnTo>
                <a:lnTo>
                  <a:pt x="832" y="6861"/>
                </a:lnTo>
                <a:lnTo>
                  <a:pt x="805" y="6824"/>
                </a:lnTo>
                <a:cubicBezTo>
                  <a:pt x="298" y="6111"/>
                  <a:pt x="0" y="5239"/>
                  <a:pt x="0" y="4297"/>
                </a:cubicBezTo>
                <a:cubicBezTo>
                  <a:pt x="0" y="2150"/>
                  <a:pt x="1550" y="365"/>
                  <a:pt x="3592" y="0"/>
                </a:cubicBezTo>
                <a:lnTo>
                  <a:pt x="3593" y="0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pitchFamily="2" charset="-122"/>
            </a:endParaRPr>
          </a:p>
        </p:txBody>
      </p:sp>
      <p:sp>
        <p:nvSpPr>
          <p:cNvPr id="1048706" name="圆角矩形 32"/>
          <p:cNvSpPr/>
          <p:nvPr>
            <p:custDataLst>
              <p:tags r:id="rId2"/>
            </p:custDataLst>
          </p:nvPr>
        </p:nvSpPr>
        <p:spPr>
          <a:xfrm>
            <a:off x="1245870" y="4949825"/>
            <a:ext cx="572770" cy="7556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pic>
        <p:nvPicPr>
          <p:cNvPr id="2097159" name="文本框 10" descr="VCG41N12789169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880" r="29823"/>
          <a:stretch>
            <a:fillRect/>
          </a:stretch>
        </p:blipFill>
        <p:spPr>
          <a:xfrm flipH="1">
            <a:off x="6134100" y="945515"/>
            <a:ext cx="6057900" cy="5912485"/>
          </a:xfrm>
          <a:prstGeom prst="rect">
            <a:avLst/>
          </a:prstGeom>
          <a:noFill/>
        </p:spPr>
      </p:pic>
      <p:sp>
        <p:nvSpPr>
          <p:cNvPr id="1048708" name="矩形: 圆角 4"/>
          <p:cNvSpPr/>
          <p:nvPr>
            <p:custDataLst>
              <p:tags r:id="rId5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0" name="矩形: 圆角 5"/>
          <p:cNvSpPr/>
          <p:nvPr>
            <p:custDataLst>
              <p:tags r:id="rId6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1118235" y="1363345"/>
            <a:ext cx="4742180" cy="202311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11600" b="0" i="0" u="none" strike="noStrike" kern="1200" cap="none" spc="0" normalizeH="0" baseline="0" noProof="1">
                <a:ln w="15875"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118235" y="3429000"/>
            <a:ext cx="5520055" cy="14179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4"/>
          <p:cNvSpPr/>
          <p:nvPr>
            <p:custDataLst>
              <p:tags r:id="rId1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4" name="矩形: 圆角 5"/>
          <p:cNvSpPr/>
          <p:nvPr>
            <p:custDataLst>
              <p:tags r:id="rId2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6" name="椭圆 10"/>
          <p:cNvSpPr/>
          <p:nvPr>
            <p:custDataLst>
              <p:tags r:id="rId3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8" name="椭圆 13"/>
          <p:cNvSpPr/>
          <p:nvPr>
            <p:custDataLst>
              <p:tags r:id="rId4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61" name="图片 23" descr="花瓶里插着绿色的植物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1256665" y="4291965"/>
            <a:ext cx="1495425" cy="46799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1160145" y="1906905"/>
            <a:ext cx="5520055" cy="19138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形 2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tags" Target="../tags/tag76.xml" /><Relationship Id="rId15" Type="http://schemas.openxmlformats.org/officeDocument/2006/relationships/tags" Target="../tags/tag77.xml" /><Relationship Id="rId16" Type="http://schemas.openxmlformats.org/officeDocument/2006/relationships/tags" Target="../tags/tag78.xml" /><Relationship Id="rId17" Type="http://schemas.openxmlformats.org/officeDocument/2006/relationships/tags" Target="../tags/tag79.xml" /><Relationship Id="rId18" Type="http://schemas.openxmlformats.org/officeDocument/2006/relationships/tags" Target="../tags/tag80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93130"/>
            <a:ext cx="10969200" cy="458383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090568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862" r:id="rId2"/>
    <p:sldLayoutId id="2147484863" r:id="rId3"/>
    <p:sldLayoutId id="2147484864" r:id="rId4"/>
    <p:sldLayoutId id="2147484865" r:id="rId5"/>
    <p:sldLayoutId id="2147484866" r:id="rId6"/>
    <p:sldLayoutId id="2147484867" r:id="rId7"/>
    <p:sldLayoutId id="2147484868" r:id="rId8"/>
    <p:sldLayoutId id="2147484869" r:id="rId9"/>
    <p:sldLayoutId id="2147484870" r:id="rId10"/>
    <p:sldLayoutId id="21474848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pitchFamily="2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17" Type="http://schemas.openxmlformats.org/officeDocument/2006/relationships/tags" Target="../tags/tag99.xml" /><Relationship Id="rId18" Type="http://schemas.openxmlformats.org/officeDocument/2006/relationships/tags" Target="../tags/tag100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33314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0909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饥饿营销案例分析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2" name="序号"/>
          <p:cNvSpPr txBox="1"/>
          <p:nvPr>
            <p:custDataLst>
              <p:tags r:id="rId4"/>
            </p:custDataLst>
          </p:nvPr>
        </p:nvSpPr>
        <p:spPr>
          <a:xfrm>
            <a:off x="1346200" y="226377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01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5"/>
            </p:custDataLst>
          </p:nvPr>
        </p:nvSpPr>
        <p:spPr>
          <a:xfrm>
            <a:off x="1346200" y="2950845"/>
            <a:ext cx="1788160" cy="121031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添加目录标题</a:t>
            </a:r>
            <a:endParaRPr lang="zh-CN" altLang="en-US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6" name="序号"/>
          <p:cNvSpPr txBox="1"/>
          <p:nvPr>
            <p:custDataLst>
              <p:tags r:id="rId6"/>
            </p:custDataLst>
          </p:nvPr>
        </p:nvSpPr>
        <p:spPr>
          <a:xfrm>
            <a:off x="3423920" y="2263775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02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8" name="标题"/>
          <p:cNvSpPr txBox="1"/>
          <p:nvPr>
            <p:custDataLst>
              <p:tags r:id="rId7"/>
            </p:custDataLst>
          </p:nvPr>
        </p:nvSpPr>
        <p:spPr>
          <a:xfrm>
            <a:off x="3423920" y="2950845"/>
            <a:ext cx="1790700" cy="121031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饥饿营销的定义和特点</a:t>
            </a:r>
            <a:endParaRPr lang="zh-CN" altLang="en-US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8"/>
            </p:custDataLst>
          </p:nvPr>
        </p:nvSpPr>
        <p:spPr>
          <a:xfrm>
            <a:off x="5495925" y="2263775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03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9"/>
            </p:custDataLst>
          </p:nvPr>
        </p:nvSpPr>
        <p:spPr>
          <a:xfrm>
            <a:off x="5495925" y="2950845"/>
            <a:ext cx="1789430" cy="121031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饥饿营销的案例</a:t>
            </a:r>
            <a:endParaRPr lang="zh-CN" altLang="en-US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0"/>
            </p:custDataLst>
          </p:nvPr>
        </p:nvSpPr>
        <p:spPr>
          <a:xfrm>
            <a:off x="7573645" y="2263775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04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11"/>
            </p:custDataLst>
          </p:nvPr>
        </p:nvSpPr>
        <p:spPr>
          <a:xfrm>
            <a:off x="7573645" y="2950845"/>
            <a:ext cx="1789430" cy="121031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饥饿营销的优缺点分析</a:t>
            </a:r>
            <a:endParaRPr lang="zh-CN" altLang="en-US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12"/>
            </p:custDataLst>
          </p:nvPr>
        </p:nvSpPr>
        <p:spPr>
          <a:xfrm>
            <a:off x="2385060" y="4298950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05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13"/>
            </p:custDataLst>
          </p:nvPr>
        </p:nvSpPr>
        <p:spPr>
          <a:xfrm>
            <a:off x="2385060" y="4986020"/>
            <a:ext cx="1790700" cy="121031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如何运用饥饿营销策略</a:t>
            </a:r>
            <a:endParaRPr lang="zh-CN" altLang="en-US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4"/>
            </p:custDataLst>
          </p:nvPr>
        </p:nvSpPr>
        <p:spPr>
          <a:xfrm>
            <a:off x="4457065" y="4298950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06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5"/>
            </p:custDataLst>
          </p:nvPr>
        </p:nvSpPr>
        <p:spPr>
          <a:xfrm>
            <a:off x="4457065" y="4986020"/>
            <a:ext cx="1789430" cy="121031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如何避免饥饿营销的负面影响</a:t>
            </a:r>
            <a:endParaRPr lang="zh-CN" altLang="en-US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6" name="序号"/>
          <p:cNvSpPr txBox="1"/>
          <p:nvPr>
            <p:custDataLst>
              <p:tags r:id="rId16"/>
            </p:custDataLst>
          </p:nvPr>
        </p:nvSpPr>
        <p:spPr>
          <a:xfrm>
            <a:off x="6534150" y="4298950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07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8" name="标题"/>
          <p:cNvSpPr txBox="1"/>
          <p:nvPr>
            <p:custDataLst>
              <p:tags r:id="rId17"/>
            </p:custDataLst>
          </p:nvPr>
        </p:nvSpPr>
        <p:spPr>
          <a:xfrm>
            <a:off x="6534150" y="4986020"/>
            <a:ext cx="1789430" cy="121031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总结与展望</a:t>
            </a:r>
            <a:endParaRPr lang="zh-CN" altLang="en-US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88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3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545"/>
          </a:bodyPr>
          <a:lstStyle/>
          <a:p>
            <a:r>
              <a:rPr lang="zh-CN" altLang="en-US"/>
              <a:t>饥饿营销的定义和特点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饥饿营销的定义</a:t>
            </a:r>
            <a:endParaRPr lang="zh-CN" altLang="en-US"/>
          </a:p>
        </p:txBody>
      </p:sp>
      <p:sp>
        <p:nvSpPr>
          <p:cNvPr id="1049012" name="矩形 31"/>
          <p:cNvSpPr/>
          <p:nvPr>
            <p:custDataLst>
              <p:tags r:id="rId2"/>
            </p:custDataLst>
          </p:nvPr>
        </p:nvSpPr>
        <p:spPr>
          <a:xfrm>
            <a:off x="3381196" y="1490400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饥饿营销是指通过控制产品的供应量，使消费者产生购买欲望，进而推动产品销售的一种营销手段。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4"/>
          <p:cNvSpPr/>
          <p:nvPr>
            <p:custDataLst>
              <p:tags r:id="rId3"/>
            </p:custDataLst>
          </p:nvPr>
        </p:nvSpPr>
        <p:spPr>
          <a:xfrm>
            <a:off x="3381196" y="2471079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饥饿营销的特点包括限量供应、高价销售、宣传炒作等。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5"/>
          <p:cNvSpPr/>
          <p:nvPr>
            <p:custDataLst>
              <p:tags r:id="rId4"/>
            </p:custDataLst>
          </p:nvPr>
        </p:nvSpPr>
        <p:spPr>
          <a:xfrm>
            <a:off x="3381196" y="3451758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饥饿营销的适用范围包括高端品牌、奢侈品、限量版商品等。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7"/>
          <p:cNvSpPr/>
          <p:nvPr>
            <p:custDataLst>
              <p:tags r:id="rId5"/>
            </p:custDataLst>
          </p:nvPr>
        </p:nvSpPr>
        <p:spPr>
          <a:xfrm>
            <a:off x="3381196" y="4432436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饥饿营销的优点包括提高品牌知名度、增加销售额、提高利润率等。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3"/>
          <p:cNvSpPr/>
          <p:nvPr>
            <p:custDataLst>
              <p:tags r:id="rId6"/>
            </p:custDataLst>
          </p:nvPr>
        </p:nvSpPr>
        <p:spPr>
          <a:xfrm>
            <a:off x="3381196" y="5413115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饥饿营销的缺点包括可能引起消费者反感、可能影响品牌形象、可能影响产品质量等。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饥饿营销的特点</a:t>
            </a:r>
            <a:endParaRPr lang="zh-CN" altLang="en-US"/>
          </a:p>
        </p:txBody>
      </p:sp>
      <p:sp>
        <p:nvSpPr>
          <p:cNvPr id="104905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限量供应：通过限量生产或限量销售，营造出一种稀缺感，吸引消费者购买。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延迟满足：通过延迟满足消费者的需求，让消费者产生期待和渴望，从而增加购买欲望。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营造稀缺感：通过各种手段营造出一种产品或服务稀缺的氛围，让消费者认为只有少数人能够拥有或享受。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创造需求：通过宣传和推广，创造消费者的需求，让消费者意识到自己需要这种产品或服务。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饥饿营销的案例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小米手机饥饿营销案例</a:t>
            </a:r>
            <a:endParaRPr lang="zh-CN" altLang="en-US"/>
          </a:p>
        </p:txBody>
      </p:sp>
      <p:sp>
        <p:nvSpPr>
          <p:cNvPr id="1049194" name="图形"/>
          <p:cNvSpPr/>
          <p:nvPr>
            <p:custDataLst>
              <p:tags r:id="rId2"/>
            </p:custDataLst>
          </p:nvPr>
        </p:nvSpPr>
        <p:spPr>
          <a:xfrm>
            <a:off x="608400" y="1562182"/>
            <a:ext cx="10943722" cy="1011939"/>
          </a:xfrm>
          <a:prstGeom prst="roundRect">
            <a:avLst>
              <a:gd name="adj" fmla="val 11457"/>
            </a:avLst>
          </a:pr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0"/>
            </a:gradFill>
          </a:ln>
          <a:effectLst>
            <a:outerShdw blurRad="63500" dist="63500" dir="2700000" algn="tl" rotWithShape="0">
              <a:schemeClr val="accent1">
                <a:alpha val="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sym typeface="+mn-lt"/>
            </a:endParaRPr>
          </a:p>
        </p:txBody>
      </p:sp>
      <p:sp>
        <p:nvSpPr>
          <p:cNvPr id="1049196" name="任意多边形 18"/>
          <p:cNvSpPr/>
          <p:nvPr>
            <p:custDataLst>
              <p:tags r:id="rId3"/>
            </p:custDataLst>
          </p:nvPr>
        </p:nvSpPr>
        <p:spPr>
          <a:xfrm>
            <a:off x="10639107" y="1562182"/>
            <a:ext cx="938330" cy="979224"/>
          </a:xfrm>
          <a:custGeom>
            <a:gdLst>
              <a:gd name="adj" fmla="val 25000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1262" h="1317">
                <a:moveTo>
                  <a:pt x="60" y="0"/>
                </a:moveTo>
                <a:lnTo>
                  <a:pt x="626" y="0"/>
                </a:lnTo>
                <a:lnTo>
                  <a:pt x="616" y="11"/>
                </a:lnTo>
                <a:cubicBezTo>
                  <a:pt x="537" y="97"/>
                  <a:pt x="489" y="213"/>
                  <a:pt x="489" y="339"/>
                </a:cubicBezTo>
                <a:cubicBezTo>
                  <a:pt x="489" y="609"/>
                  <a:pt x="708" y="828"/>
                  <a:pt x="978" y="828"/>
                </a:cubicBezTo>
                <a:cubicBezTo>
                  <a:pt x="1079" y="828"/>
                  <a:pt x="1173" y="797"/>
                  <a:pt x="1251" y="744"/>
                </a:cubicBezTo>
                <a:lnTo>
                  <a:pt x="1262" y="736"/>
                </a:lnTo>
                <a:lnTo>
                  <a:pt x="1262" y="1205"/>
                </a:lnTo>
                <a:cubicBezTo>
                  <a:pt x="1262" y="1232"/>
                  <a:pt x="1256" y="1257"/>
                  <a:pt x="1244" y="1279"/>
                </a:cubicBezTo>
                <a:lnTo>
                  <a:pt x="1243" y="1280"/>
                </a:lnTo>
                <a:lnTo>
                  <a:pt x="1222" y="1286"/>
                </a:lnTo>
                <a:cubicBezTo>
                  <a:pt x="1144" y="1306"/>
                  <a:pt x="1062" y="1317"/>
                  <a:pt x="978" y="1317"/>
                </a:cubicBezTo>
                <a:cubicBezTo>
                  <a:pt x="438" y="1317"/>
                  <a:pt x="0" y="879"/>
                  <a:pt x="0" y="339"/>
                </a:cubicBezTo>
                <a:cubicBezTo>
                  <a:pt x="0" y="221"/>
                  <a:pt x="21" y="108"/>
                  <a:pt x="59" y="3"/>
                </a:cubicBezTo>
                <a:lnTo>
                  <a:pt x="60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20000"/>
                </a:schemeClr>
              </a:gs>
              <a:gs pos="70000">
                <a:schemeClr val="accent1">
                  <a:lumMod val="20000"/>
                  <a:lumOff val="80000"/>
                  <a:alpha val="4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198" name="标题"/>
          <p:cNvSpPr txBox="1"/>
          <p:nvPr>
            <p:custDataLst>
              <p:tags r:id="rId4"/>
            </p:custDataLst>
          </p:nvPr>
        </p:nvSpPr>
        <p:spPr>
          <a:xfrm>
            <a:off x="638244" y="1632664"/>
            <a:ext cx="1023764" cy="869925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200" name="正文"/>
          <p:cNvSpPr txBox="1"/>
          <p:nvPr>
            <p:custDataLst>
              <p:tags r:id="rId5"/>
            </p:custDataLst>
          </p:nvPr>
        </p:nvSpPr>
        <p:spPr>
          <a:xfrm>
            <a:off x="1758340" y="1632664"/>
            <a:ext cx="9793485" cy="8706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案例背景：小米手机通过限量销售、提前预约等方式，营造出供不应求的假象，提高品牌知名度和关注度。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cxnSp>
        <p:nvCxnSpPr>
          <p:cNvPr id="3145729" name="直接连接符 42"/>
          <p:cNvCxnSpPr/>
          <p:nvPr>
            <p:custDataLst>
              <p:tags r:id="rId6"/>
            </p:custDataLst>
          </p:nvPr>
        </p:nvCxnSpPr>
        <p:spPr>
          <a:xfrm flipH="1">
            <a:off x="1661824" y="1730450"/>
            <a:ext cx="0" cy="675121"/>
          </a:xfrm>
          <a:prstGeom prst="line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0000">
                <a:schemeClr val="accent1"/>
              </a:gs>
            </a:gsLst>
            <a:lin ang="13500000" scaled="0"/>
          </a:gradFill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0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202" name="图形"/>
          <p:cNvSpPr/>
          <p:nvPr>
            <p:custDataLst>
              <p:tags r:id="rId7"/>
            </p:custDataLst>
          </p:nvPr>
        </p:nvSpPr>
        <p:spPr>
          <a:xfrm>
            <a:off x="608400" y="2763555"/>
            <a:ext cx="10943722" cy="1011939"/>
          </a:xfrm>
          <a:prstGeom prst="roundRect">
            <a:avLst>
              <a:gd name="adj" fmla="val 11457"/>
            </a:avLst>
          </a:pr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0"/>
            </a:gradFill>
          </a:ln>
          <a:effectLst>
            <a:outerShdw blurRad="63500" dist="63500" dir="2700000" algn="tl" rotWithShape="0">
              <a:schemeClr val="accent1">
                <a:alpha val="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sym typeface="+mn-lt"/>
            </a:endParaRPr>
          </a:p>
        </p:txBody>
      </p:sp>
      <p:sp>
        <p:nvSpPr>
          <p:cNvPr id="1049204" name="任意多边形 22"/>
          <p:cNvSpPr/>
          <p:nvPr>
            <p:custDataLst>
              <p:tags r:id="rId8"/>
            </p:custDataLst>
          </p:nvPr>
        </p:nvSpPr>
        <p:spPr>
          <a:xfrm>
            <a:off x="10639107" y="2763555"/>
            <a:ext cx="938330" cy="979224"/>
          </a:xfrm>
          <a:custGeom>
            <a:gdLst>
              <a:gd name="adj" fmla="val 25000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1262" h="1317">
                <a:moveTo>
                  <a:pt x="60" y="0"/>
                </a:moveTo>
                <a:lnTo>
                  <a:pt x="626" y="0"/>
                </a:lnTo>
                <a:lnTo>
                  <a:pt x="616" y="11"/>
                </a:lnTo>
                <a:cubicBezTo>
                  <a:pt x="537" y="97"/>
                  <a:pt x="489" y="213"/>
                  <a:pt x="489" y="339"/>
                </a:cubicBezTo>
                <a:cubicBezTo>
                  <a:pt x="489" y="609"/>
                  <a:pt x="708" y="828"/>
                  <a:pt x="978" y="828"/>
                </a:cubicBezTo>
                <a:cubicBezTo>
                  <a:pt x="1079" y="828"/>
                  <a:pt x="1173" y="797"/>
                  <a:pt x="1251" y="744"/>
                </a:cubicBezTo>
                <a:lnTo>
                  <a:pt x="1262" y="736"/>
                </a:lnTo>
                <a:lnTo>
                  <a:pt x="1262" y="1205"/>
                </a:lnTo>
                <a:cubicBezTo>
                  <a:pt x="1262" y="1232"/>
                  <a:pt x="1256" y="1257"/>
                  <a:pt x="1244" y="1279"/>
                </a:cubicBezTo>
                <a:lnTo>
                  <a:pt x="1243" y="1280"/>
                </a:lnTo>
                <a:lnTo>
                  <a:pt x="1222" y="1286"/>
                </a:lnTo>
                <a:cubicBezTo>
                  <a:pt x="1144" y="1306"/>
                  <a:pt x="1062" y="1317"/>
                  <a:pt x="978" y="1317"/>
                </a:cubicBezTo>
                <a:cubicBezTo>
                  <a:pt x="438" y="1317"/>
                  <a:pt x="0" y="879"/>
                  <a:pt x="0" y="339"/>
                </a:cubicBezTo>
                <a:cubicBezTo>
                  <a:pt x="0" y="221"/>
                  <a:pt x="21" y="108"/>
                  <a:pt x="59" y="3"/>
                </a:cubicBezTo>
                <a:lnTo>
                  <a:pt x="60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20000"/>
                </a:schemeClr>
              </a:gs>
              <a:gs pos="70000">
                <a:schemeClr val="accent1">
                  <a:lumMod val="20000"/>
                  <a:lumOff val="80000"/>
                  <a:alpha val="4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06" name="标题"/>
          <p:cNvSpPr txBox="1"/>
          <p:nvPr>
            <p:custDataLst>
              <p:tags r:id="rId9"/>
            </p:custDataLst>
          </p:nvPr>
        </p:nvSpPr>
        <p:spPr>
          <a:xfrm>
            <a:off x="638244" y="2834038"/>
            <a:ext cx="1023764" cy="869925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208" name="正文"/>
          <p:cNvSpPr txBox="1"/>
          <p:nvPr>
            <p:custDataLst>
              <p:tags r:id="rId10"/>
            </p:custDataLst>
          </p:nvPr>
        </p:nvSpPr>
        <p:spPr>
          <a:xfrm>
            <a:off x="1758340" y="2834038"/>
            <a:ext cx="9793485" cy="8706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饥饿营销策略：小米手机采用限时限量销售的方式，让消费者产生紧迫感，从而增加购买欲望。同时，通过提前预约、抢购等方式，让消费者感受到产品的稀缺性和价值。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cxnSp>
        <p:nvCxnSpPr>
          <p:cNvPr id="3145731" name="直接连接符 49"/>
          <p:cNvCxnSpPr/>
          <p:nvPr>
            <p:custDataLst>
              <p:tags r:id="rId11"/>
            </p:custDataLst>
          </p:nvPr>
        </p:nvCxnSpPr>
        <p:spPr>
          <a:xfrm flipH="1">
            <a:off x="1661824" y="2931189"/>
            <a:ext cx="0" cy="675121"/>
          </a:xfrm>
          <a:prstGeom prst="line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0000">
                <a:schemeClr val="accent1"/>
              </a:gs>
            </a:gsLst>
            <a:lin ang="13500000" scaled="0"/>
          </a:gradFill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0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210" name="图形"/>
          <p:cNvSpPr/>
          <p:nvPr>
            <p:custDataLst>
              <p:tags r:id="rId12"/>
            </p:custDataLst>
          </p:nvPr>
        </p:nvSpPr>
        <p:spPr>
          <a:xfrm>
            <a:off x="608400" y="3964929"/>
            <a:ext cx="10943722" cy="1011939"/>
          </a:xfrm>
          <a:prstGeom prst="roundRect">
            <a:avLst>
              <a:gd name="adj" fmla="val 11457"/>
            </a:avLst>
          </a:pr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0"/>
            </a:gradFill>
          </a:ln>
          <a:effectLst>
            <a:outerShdw blurRad="63500" dist="63500" dir="2700000" algn="tl" rotWithShape="0">
              <a:schemeClr val="accent1">
                <a:alpha val="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sym typeface="+mn-lt"/>
            </a:endParaRPr>
          </a:p>
        </p:txBody>
      </p:sp>
      <p:sp>
        <p:nvSpPr>
          <p:cNvPr id="1049212" name="任意多边形 22"/>
          <p:cNvSpPr/>
          <p:nvPr>
            <p:custDataLst>
              <p:tags r:id="rId13"/>
            </p:custDataLst>
          </p:nvPr>
        </p:nvSpPr>
        <p:spPr>
          <a:xfrm>
            <a:off x="10639107" y="3964929"/>
            <a:ext cx="938330" cy="979224"/>
          </a:xfrm>
          <a:custGeom>
            <a:gdLst>
              <a:gd name="adj" fmla="val 25000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1262" h="1317">
                <a:moveTo>
                  <a:pt x="60" y="0"/>
                </a:moveTo>
                <a:lnTo>
                  <a:pt x="626" y="0"/>
                </a:lnTo>
                <a:lnTo>
                  <a:pt x="616" y="11"/>
                </a:lnTo>
                <a:cubicBezTo>
                  <a:pt x="537" y="97"/>
                  <a:pt x="489" y="213"/>
                  <a:pt x="489" y="339"/>
                </a:cubicBezTo>
                <a:cubicBezTo>
                  <a:pt x="489" y="609"/>
                  <a:pt x="708" y="828"/>
                  <a:pt x="978" y="828"/>
                </a:cubicBezTo>
                <a:cubicBezTo>
                  <a:pt x="1079" y="828"/>
                  <a:pt x="1173" y="797"/>
                  <a:pt x="1251" y="744"/>
                </a:cubicBezTo>
                <a:lnTo>
                  <a:pt x="1262" y="736"/>
                </a:lnTo>
                <a:lnTo>
                  <a:pt x="1262" y="1205"/>
                </a:lnTo>
                <a:cubicBezTo>
                  <a:pt x="1262" y="1232"/>
                  <a:pt x="1256" y="1257"/>
                  <a:pt x="1244" y="1279"/>
                </a:cubicBezTo>
                <a:lnTo>
                  <a:pt x="1243" y="1280"/>
                </a:lnTo>
                <a:lnTo>
                  <a:pt x="1222" y="1286"/>
                </a:lnTo>
                <a:cubicBezTo>
                  <a:pt x="1144" y="1306"/>
                  <a:pt x="1062" y="1317"/>
                  <a:pt x="978" y="1317"/>
                </a:cubicBezTo>
                <a:cubicBezTo>
                  <a:pt x="438" y="1317"/>
                  <a:pt x="0" y="879"/>
                  <a:pt x="0" y="339"/>
                </a:cubicBezTo>
                <a:cubicBezTo>
                  <a:pt x="0" y="221"/>
                  <a:pt x="21" y="108"/>
                  <a:pt x="59" y="3"/>
                </a:cubicBezTo>
                <a:lnTo>
                  <a:pt x="60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20000"/>
                </a:schemeClr>
              </a:gs>
              <a:gs pos="70000">
                <a:schemeClr val="accent1">
                  <a:lumMod val="20000"/>
                  <a:lumOff val="80000"/>
                  <a:alpha val="4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14" name="标题"/>
          <p:cNvSpPr txBox="1"/>
          <p:nvPr>
            <p:custDataLst>
              <p:tags r:id="rId14"/>
            </p:custDataLst>
          </p:nvPr>
        </p:nvSpPr>
        <p:spPr>
          <a:xfrm>
            <a:off x="638244" y="4035411"/>
            <a:ext cx="1023764" cy="869925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216" name="正文"/>
          <p:cNvSpPr txBox="1"/>
          <p:nvPr>
            <p:custDataLst>
              <p:tags r:id="rId15"/>
            </p:custDataLst>
          </p:nvPr>
        </p:nvSpPr>
        <p:spPr>
          <a:xfrm>
            <a:off x="1758340" y="4035411"/>
            <a:ext cx="9793485" cy="8706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成功原因：小米手机饥饿营销的成功在于其精准的目标市场定位、创新的营销策略和良好的产品品质。通过饥饿营销策略，小米手机成功吸引了大量消费者的关注和购买。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cxnSp>
        <p:nvCxnSpPr>
          <p:cNvPr id="3145733" name="直接连接符 66"/>
          <p:cNvCxnSpPr/>
          <p:nvPr>
            <p:custDataLst>
              <p:tags r:id="rId16"/>
            </p:custDataLst>
          </p:nvPr>
        </p:nvCxnSpPr>
        <p:spPr>
          <a:xfrm flipH="1">
            <a:off x="1661824" y="4132562"/>
            <a:ext cx="0" cy="675121"/>
          </a:xfrm>
          <a:prstGeom prst="line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0000">
                <a:schemeClr val="accent1"/>
              </a:gs>
            </a:gsLst>
            <a:lin ang="13500000" scaled="0"/>
          </a:gradFill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0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218" name="图形"/>
          <p:cNvSpPr/>
          <p:nvPr>
            <p:custDataLst>
              <p:tags r:id="rId17"/>
            </p:custDataLst>
          </p:nvPr>
        </p:nvSpPr>
        <p:spPr>
          <a:xfrm>
            <a:off x="608400" y="5165667"/>
            <a:ext cx="10943722" cy="1011939"/>
          </a:xfrm>
          <a:prstGeom prst="roundRect">
            <a:avLst>
              <a:gd name="adj" fmla="val 11457"/>
            </a:avLst>
          </a:pr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0"/>
            </a:gradFill>
          </a:ln>
          <a:effectLst>
            <a:outerShdw blurRad="63500" dist="63500" dir="2700000" algn="tl" rotWithShape="0">
              <a:schemeClr val="accent1">
                <a:alpha val="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sym typeface="+mn-lt"/>
            </a:endParaRPr>
          </a:p>
        </p:txBody>
      </p:sp>
      <p:sp>
        <p:nvSpPr>
          <p:cNvPr id="1049220" name="任意多边形 22"/>
          <p:cNvSpPr/>
          <p:nvPr>
            <p:custDataLst>
              <p:tags r:id="rId18"/>
            </p:custDataLst>
          </p:nvPr>
        </p:nvSpPr>
        <p:spPr>
          <a:xfrm>
            <a:off x="10639107" y="5165667"/>
            <a:ext cx="938330" cy="979224"/>
          </a:xfrm>
          <a:custGeom>
            <a:gdLst>
              <a:gd name="adj" fmla="val 25000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1262" h="1317">
                <a:moveTo>
                  <a:pt x="60" y="0"/>
                </a:moveTo>
                <a:lnTo>
                  <a:pt x="626" y="0"/>
                </a:lnTo>
                <a:lnTo>
                  <a:pt x="616" y="11"/>
                </a:lnTo>
                <a:cubicBezTo>
                  <a:pt x="537" y="97"/>
                  <a:pt x="489" y="213"/>
                  <a:pt x="489" y="339"/>
                </a:cubicBezTo>
                <a:cubicBezTo>
                  <a:pt x="489" y="609"/>
                  <a:pt x="708" y="828"/>
                  <a:pt x="978" y="828"/>
                </a:cubicBezTo>
                <a:cubicBezTo>
                  <a:pt x="1079" y="828"/>
                  <a:pt x="1173" y="797"/>
                  <a:pt x="1251" y="744"/>
                </a:cubicBezTo>
                <a:lnTo>
                  <a:pt x="1262" y="736"/>
                </a:lnTo>
                <a:lnTo>
                  <a:pt x="1262" y="1205"/>
                </a:lnTo>
                <a:cubicBezTo>
                  <a:pt x="1262" y="1232"/>
                  <a:pt x="1256" y="1257"/>
                  <a:pt x="1244" y="1279"/>
                </a:cubicBezTo>
                <a:lnTo>
                  <a:pt x="1243" y="1280"/>
                </a:lnTo>
                <a:lnTo>
                  <a:pt x="1222" y="1286"/>
                </a:lnTo>
                <a:cubicBezTo>
                  <a:pt x="1144" y="1306"/>
                  <a:pt x="1062" y="1317"/>
                  <a:pt x="978" y="1317"/>
                </a:cubicBezTo>
                <a:cubicBezTo>
                  <a:pt x="438" y="1317"/>
                  <a:pt x="0" y="879"/>
                  <a:pt x="0" y="339"/>
                </a:cubicBezTo>
                <a:cubicBezTo>
                  <a:pt x="0" y="221"/>
                  <a:pt x="21" y="108"/>
                  <a:pt x="59" y="3"/>
                </a:cubicBezTo>
                <a:lnTo>
                  <a:pt x="60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20000"/>
                </a:schemeClr>
              </a:gs>
              <a:gs pos="70000">
                <a:schemeClr val="accent1">
                  <a:lumMod val="20000"/>
                  <a:lumOff val="80000"/>
                  <a:alpha val="4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22" name="标题"/>
          <p:cNvSpPr txBox="1"/>
          <p:nvPr>
            <p:custDataLst>
              <p:tags r:id="rId19"/>
            </p:custDataLst>
          </p:nvPr>
        </p:nvSpPr>
        <p:spPr>
          <a:xfrm>
            <a:off x="638244" y="5236784"/>
            <a:ext cx="1023764" cy="869925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224" name="正文"/>
          <p:cNvSpPr txBox="1"/>
          <p:nvPr>
            <p:custDataLst>
              <p:tags r:id="rId20"/>
            </p:custDataLst>
          </p:nvPr>
        </p:nvSpPr>
        <p:spPr>
          <a:xfrm>
            <a:off x="1758340" y="5236784"/>
            <a:ext cx="9793485" cy="8706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案例启示：小米手机的饥饿营销案例告诉我们，企业可以通过创新营销策略来提高品牌知名度和关注度，但需要注意控制产品质量和服务质量，避免损害消费者利益。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cxnSp>
        <p:nvCxnSpPr>
          <p:cNvPr id="3145735" name="直接连接符 78"/>
          <p:cNvCxnSpPr/>
          <p:nvPr>
            <p:custDataLst>
              <p:tags r:id="rId21"/>
            </p:custDataLst>
          </p:nvPr>
        </p:nvCxnSpPr>
        <p:spPr>
          <a:xfrm flipH="1">
            <a:off x="1661824" y="5333936"/>
            <a:ext cx="0" cy="675121"/>
          </a:xfrm>
          <a:prstGeom prst="line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0000">
                <a:schemeClr val="accent1"/>
              </a:gs>
            </a:gsLst>
            <a:lin ang="13500000" scaled="0"/>
          </a:gradFill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0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苹果公司饥饿营销案例</a:t>
            </a:r>
            <a:endParaRPr lang="zh-CN" altLang="en-US"/>
          </a:p>
        </p:txBody>
      </p:sp>
      <p:sp>
        <p:nvSpPr>
          <p:cNvPr id="104926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案例效果：苹果公司的饥饿营销策略取得了巨大成功，不仅提高了产品售价和利润，还让消费者对苹果品牌产生了更高的忠诚度和认可度。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案例背景：苹果公司通过控制产品供应量，创造供不应求的市场环境，提高产品售价和利润。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案例分析：苹果公司通过限量生产、限量销售等手段，营造出一种“物以稀为贵”的氛围，吸引消费者购买欲望。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案例启示：饥饿营销策略需要企业具备强大的品牌影响力和市场控制力，同时也需要企业不断创新和改进营销策略，以保持市场竞争力。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特斯拉电动汽车饥饿营销案例</a:t>
            </a:r>
            <a:endParaRPr lang="zh-CN" altLang="en-US"/>
          </a:p>
        </p:txBody>
      </p:sp>
      <p:sp>
        <p:nvSpPr>
          <p:cNvPr id="104932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案例背景：特斯拉电动汽车的成功与饥饿营销策略的结合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案例总结：饥饿营销策略在特斯拉电动汽车成功中的重要作用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案例分析：饥饿营销对特斯拉电动汽车品牌形象、市场地位的影响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案例描述：特斯拉电动汽车的限量生产、预订销售等饥饿营销手段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545"/>
          </a:bodyPr>
          <a:lstStyle/>
          <a:p>
            <a:r>
              <a:rPr lang="zh-CN" altLang="en-US"/>
              <a:t>饥饿营销的优缺点分析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优点分析</a:t>
            </a:r>
            <a:endParaRPr lang="zh-CN" altLang="en-US"/>
          </a:p>
        </p:txBody>
      </p:sp>
      <p:sp>
        <p:nvSpPr>
          <p:cNvPr id="104948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提升品牌形象：饥饿营销通过营造供不应求的氛围，提升消费者对品牌的认可和忠诚度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增加产品附加值：饥饿营销通过限量、限时等方式，增加产品的附加值，提高产品的售价和利润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促进销售：饥饿营销通过激发消费者的购买欲望，促进产品的销售，提高市场份额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0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增强品牌竞争力：饥饿营销通过独特的产品设计和营销策略，增强品牌的竞争力和市场影响力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https://d.book118.com/825333314300011110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05.15&quot;,&quot;height&quot;:&quot;339.1&quot;}"/>
  <p:tag name="KSO_WM_SLIDE_ID" val="custom2023027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i*1_7_1"/>
  <p:tag name="KSO_WM_UNIT_INDEX" val="1_7_1"/>
  <p:tag name="KSO_WM_UNIT_LAYERLEVEL" val="1_1_1"/>
  <p:tag name="KSO_WM_UNIT_PRESET_TEXT" val="07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0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4000000059604645,&quot;colorType&quot;:1,&quot;foreColorIndex&quot;:5,&quot;pos&quot;:1,&quot;transparency&quot;:0},{&quot;brightness&quot;:0.800000011920929,&quot;colorType&quot;:1,&quot;foreColorIndex&quot;:5,&quot;pos&quot;:0,&quot;transparency&quot;:0.5}],&quot;type&quot;:2},&quot;shadow&quot;:{&quot;brightness&quot;:0,&quot;colorType&quot;:1,&quot;foreColorIndex&quot;:5,&quot;transparency&quot;:0.94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2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800000011920929},{&quot;brightness&quot;:0.800000011920929,&quot;colorType&quot;:1,&quot;foreColorIndex&quot;:5,&quot;pos&quot;:0.699999988079071,&quot;transparency&quot;:0.6000000238418579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2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8999999761581421,&quot;transparency&quot;:0}],&quot;type&quot;:3},&quot;glow&quot;:{&quot;colorType&quot;:0},&quot;line&quot;:{&quot;gradient&quot;:[{&quot;brightness&quot;:0,&quot;colorType&quot;:1,&quot;foreColorIndex&quot;:5,&quot;pos&quot;:0.5,&quot;transparency&quot;:0},{&quot;brightness&quot;:0,&quot;colorType&quot;:1,&quot;foreColorIndex&quot;:5,&quot;pos&quot;:0,&quot;transparency&quot;:1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4000000059604645,&quot;colorType&quot;:1,&quot;foreColorIndex&quot;:5,&quot;pos&quot;:1,&quot;transparency&quot;:0},{&quot;brightness&quot;:0.800000011920929,&quot;colorType&quot;:1,&quot;foreColorIndex&quot;:5,&quot;pos&quot;:0,&quot;transparency&quot;:0.5}],&quot;type&quot;:2},&quot;shadow&quot;:{&quot;brightness&quot;:0,&quot;colorType&quot;:1,&quot;foreColorIndex&quot;:5,&quot;transparency&quot;:0.94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2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800000011920929},{&quot;brightness&quot;:0.800000011920929,&quot;colorType&quot;:1,&quot;foreColorIndex&quot;:5,&quot;pos&quot;:0.699999988079071,&quot;transparency&quot;:0.6000000238418579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2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8999999761581421,&quot;transparency&quot;:0}],&quot;type&quot;:3},&quot;glow&quot;:{&quot;colorType&quot;:0},&quot;line&quot;:{&quot;gradient&quot;:[{&quot;brightness&quot;:0,&quot;colorType&quot;:1,&quot;foreColorIndex&quot;:5,&quot;pos&quot;:0.5,&quot;transparency&quot;:0},{&quot;brightness&quot;:0,&quot;colorType&quot;:1,&quot;foreColorIndex&quot;:5,&quot;pos&quot;:0,&quot;transparency&quot;:1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4000000059604645,&quot;colorType&quot;:1,&quot;foreColorIndex&quot;:5,&quot;pos&quot;:1,&quot;transparency&quot;:0},{&quot;brightness&quot;:0.800000011920929,&quot;colorType&quot;:1,&quot;foreColorIndex&quot;:5,&quot;pos&quot;:0,&quot;transparency&quot;:0.5}],&quot;type&quot;:2},&quot;shadow&quot;:{&quot;brightness&quot;:0,&quot;colorType&quot;:1,&quot;foreColorIndex&quot;:5,&quot;transparency&quot;:0.94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2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800000011920929},{&quot;brightness&quot;:0.800000011920929,&quot;colorType&quot;:1,&quot;foreColorIndex&quot;:5,&quot;pos&quot;:0.699999988079071,&quot;transparency&quot;:0.6000000238418579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2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8999999761581421,&quot;transparency&quot;:0}],&quot;type&quot;:3},&quot;glow&quot;:{&quot;colorType&quot;:0},&quot;line&quot;:{&quot;gradient&quot;:[{&quot;brightness&quot;:0,&quot;colorType&quot;:1,&quot;foreColorIndex&quot;:5,&quot;pos&quot;:0.5,&quot;transparency&quot;:0},{&quot;brightness&quot;:0,&quot;colorType&quot;:1,&quot;foreColorIndex&quot;:5,&quot;pos&quot;:0,&quot;transparency&quot;:1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4000000059604645,&quot;colorType&quot;:1,&quot;foreColorIndex&quot;:5,&quot;pos&quot;:1,&quot;transparency&quot;:0},{&quot;brightness&quot;:0.800000011920929,&quot;colorType&quot;:1,&quot;foreColorIndex&quot;:5,&quot;pos&quot;:0,&quot;transparency&quot;:0.5}],&quot;type&quot;:2},&quot;shadow&quot;:{&quot;brightness&quot;:0,&quot;colorType&quot;:1,&quot;foreColorIndex&quot;:5,&quot;transparency&quot;:0.94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2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800000011920929},{&quot;brightness&quot;:0.800000011920929,&quot;colorType&quot;:1,&quot;foreColorIndex&quot;:5,&quot;pos&quot;:0.699999988079071,&quot;transparency&quot;:0.6000000238418579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2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8999999761581421,&quot;transparency&quot;:0}],&quot;type&quot;:3},&quot;glow&quot;:{&quot;colorType&quot;:0},&quot;line&quot;:{&quot;gradient&quot;:[{&quot;brightness&quot;:0,&quot;colorType&quot;:1,&quot;foreColorIndex&quot;:5,&quot;pos&quot;:0.5,&quot;transparency&quot;:0},{&quot;brightness&quot;:0,&quot;colorType&quot;:1,&quot;foreColorIndex&quot;:5,&quot;pos&quot;:0,&quot;transparency&quot;:1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6">
      <a:dk1>
        <a:srgbClr val="000000"/>
      </a:dk1>
      <a:lt1>
        <a:srgbClr val="FFFFFF"/>
      </a:lt1>
      <a:dk2>
        <a:srgbClr val="49412A"/>
      </a:dk2>
      <a:lt2>
        <a:srgbClr val="F9F8F5"/>
      </a:lt2>
      <a:accent1>
        <a:srgbClr val="458731"/>
      </a:accent1>
      <a:accent2>
        <a:srgbClr val="629532"/>
      </a:accent2>
      <a:accent3>
        <a:srgbClr val="7FA333"/>
      </a:accent3>
      <a:accent4>
        <a:srgbClr val="9BB135"/>
      </a:accent4>
      <a:accent5>
        <a:srgbClr val="B8BF36"/>
      </a:accent5>
      <a:accent6>
        <a:srgbClr val="D5CD37"/>
      </a:accent6>
      <a:hlink>
        <a:srgbClr val="0563C1"/>
      </a:hlink>
      <a:folHlink>
        <a:srgbClr val="954D72"/>
      </a:folHlink>
    </a:clrScheme>
    <a:fontScheme name="自定义 10">
      <a:majorFont>
        <a:latin typeface="汉仪书宋二简"/>
        <a:ea typeface="汉仪书宋二简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汉仪书宋二简</vt:lpstr>
      <vt:lpstr>MiSans</vt:lpstr>
      <vt:lpstr>Wingdings</vt:lpstr>
      <vt:lpstr>Calibri Light</vt:lpstr>
      <vt:lpstr>+中文正文</vt:lpstr>
      <vt:lpstr>微软雅黑</vt:lpstr>
      <vt:lpstr>Office Theme</vt:lpstr>
      <vt:lpstr>饥饿营销案例分析</vt:lpstr>
      <vt:lpstr>目录</vt:lpstr>
      <vt:lpstr>添加章节标题</vt:lpstr>
      <vt:lpstr>饥饿营销的定义和特点</vt:lpstr>
      <vt:lpstr>PowerPoint Presentation</vt:lpstr>
      <vt:lpstr>饥饿营销的定义</vt:lpstr>
      <vt:lpstr>饥饿营销的特点</vt:lpstr>
      <vt:lpstr>饥饿营销的案例</vt:lpstr>
      <vt:lpstr>PowerPoint Presentation</vt:lpstr>
      <vt:lpstr>小米手机饥饿营销案例</vt:lpstr>
      <vt:lpstr>苹果公司饥饿营销案例</vt:lpstr>
      <vt:lpstr>特斯拉电动汽车饥饿营销案例</vt:lpstr>
      <vt:lpstr>饥饿营销的优缺点分析</vt:lpstr>
      <vt:lpstr>PowerPoint Presentation</vt:lpstr>
      <vt:lpstr>优点分析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2024-09-16T04:21:32.977</cp:lastPrinted>
  <dcterms:created xsi:type="dcterms:W3CDTF">2024-09-15T20:21:32Z</dcterms:created>
  <dcterms:modified xsi:type="dcterms:W3CDTF">2024-09-15T20:21:35Z</dcterms:modified>
</cp:coreProperties>
</file>