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E569E-06C1-4C2F-A6A8-80C7EED5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8ADAD-E3BE-4DA7-9753-85D0FDE75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4C745-D858-422B-900C-C9855CE6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7A9FA-4C6F-4929-8EF3-532BF63A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4B068-CDE0-43B1-A796-374FDE5D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0442F4-F1FC-41AB-88DE-987DD0F61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26687-61AA-4455-99EB-FC05E644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702AA-B0C3-4243-9B1B-9F2A2E4A3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D1170-6A99-45E3-8075-3E6EE52A3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41F83-E198-4FF8-AF81-1B3EF9FB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A56E9-3F2A-4B77-BEE3-FEAF8C97C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11" r:id="rId2"/>
    <p:sldLayoutId id="2147486112" r:id="rId3"/>
    <p:sldLayoutId id="2147486113" r:id="rId4"/>
    <p:sldLayoutId id="2147486114" r:id="rId5"/>
    <p:sldLayoutId id="2147486115" r:id="rId6"/>
    <p:sldLayoutId id="2147486116" r:id="rId7"/>
    <p:sldLayoutId id="2147486117" r:id="rId8"/>
    <p:sldLayoutId id="2147486118" r:id="rId9"/>
    <p:sldLayoutId id="2147486119" r:id="rId10"/>
    <p:sldLayoutId id="21474861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31" Type="http://schemas.openxmlformats.org/officeDocument/2006/relationships/tags" Target="../tags/tag235.xml" /><Relationship Id="rId32" Type="http://schemas.openxmlformats.org/officeDocument/2006/relationships/tags" Target="../tags/tag236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342040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智慧城市的加速发展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智慧城市建设的关键要素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智慧城市建设的成功案例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智慧城市发展的挑战与机遇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智慧城市建设的政策支持与投资趋势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概念提出：20世纪90年代，美国学者提出"智慧城市"概念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发展历程：从最初的数字化城市，到智能城市，再到智慧城市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关键技术：物联网、大数据、人工智能等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应用领域：交通、医疗、教育、环保等各个领域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29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概念提出阶段：20世纪90年代，智慧城市的概念首次被提出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探索实践阶段：21世纪初，一些城市开始尝试建设智慧城市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快速发展阶段：2010年代，智慧城市的建设在全球范围内加速发展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成熟阶段：2020年代，智慧城市的建设逐渐成熟，各种智能应用和服务得到广泛应用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364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智能化程度不断提高：人工智能、大数据、物联网等技术的应用将使城市更加智能化。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网络化程度不断提高：5G、6G等新一代通信技术的应用将使城市网络化程度不断提高。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绿色化程度不断提高：绿色能源、绿色建筑、绿色交通等绿色技术的应用将使城市更加绿色化。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共享化程度不断提高：共享经济、共享服务等共享模式的应用将使城市更加共享化。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智慧城市建设的关键要素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信息技术应用</a:t>
            </a:r>
            <a:endParaRPr lang="zh-CN" altLang="en-US"/>
          </a:p>
        </p:txBody>
      </p:sp>
      <p:sp>
        <p:nvSpPr>
          <p:cNvPr id="104955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云计算：提供强大的计算能力和存储能力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2"/>
          <p:cNvSpPr/>
          <p:nvPr>
            <p:custDataLst>
              <p:tags r:id="rId4"/>
            </p:custDataLst>
          </p:nvPr>
        </p:nvSpPr>
        <p:spPr>
          <a:xfrm>
            <a:off x="646538" y="2827162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大数据：收集、处理和分析大量数据，为决策提供支持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3"/>
          <p:cNvSpPr/>
          <p:nvPr>
            <p:custDataLst>
              <p:tags r:id="rId7"/>
            </p:custDataLst>
          </p:nvPr>
        </p:nvSpPr>
        <p:spPr>
          <a:xfrm>
            <a:off x="2503466" y="2827162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物联网：连接各种设备，实现信息的实时传输和共享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44"/>
          <p:cNvSpPr/>
          <p:nvPr>
            <p:custDataLst>
              <p:tags r:id="rId10"/>
            </p:custDataLst>
          </p:nvPr>
        </p:nvSpPr>
        <p:spPr>
          <a:xfrm>
            <a:off x="4360393" y="2827162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人工智能：提高工作效率，优化城市管理流程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5"/>
          <p:cNvSpPr/>
          <p:nvPr>
            <p:custDataLst>
              <p:tags r:id="rId13"/>
            </p:custDataLst>
          </p:nvPr>
        </p:nvSpPr>
        <p:spPr>
          <a:xfrm>
            <a:off x="6217958" y="2827162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区块链：保障数据安全，提高信任度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6"/>
          <p:cNvSpPr/>
          <p:nvPr>
            <p:custDataLst>
              <p:tags r:id="rId16"/>
            </p:custDataLst>
          </p:nvPr>
        </p:nvSpPr>
        <p:spPr>
          <a:xfrm>
            <a:off x="8074885" y="2827162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5G技术：提高网络速度，降低延迟，支持更多设备同时连接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7"/>
          <p:cNvSpPr/>
          <p:nvPr>
            <p:custDataLst>
              <p:tags r:id="rId19"/>
            </p:custDataLst>
          </p:nvPr>
        </p:nvSpPr>
        <p:spPr>
          <a:xfrm>
            <a:off x="9932449" y="2827162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基础设施建设</a:t>
            </a:r>
            <a:endParaRPr lang="zh-CN" altLang="en-US"/>
          </a:p>
        </p:txBody>
      </p:sp>
      <p:sp>
        <p:nvSpPr>
          <p:cNvPr id="104965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6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7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7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8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网络基础设施：高速宽带、无线网络等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智能公共服务：智能医疗、智能教育等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正文"/>
          <p:cNvSpPr txBox="1"/>
          <p:nvPr>
            <p:custDataLst>
              <p:tags r:id="rId29"/>
            </p:custDataLst>
          </p:nvPr>
        </p:nvSpPr>
        <p:spPr>
          <a:xfrm>
            <a:off x="8241006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智能安防系统：智能监控、智能门禁等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正文"/>
          <p:cNvSpPr txBox="1"/>
          <p:nvPr>
            <p:custDataLst>
              <p:tags r:id="rId30"/>
            </p:custDataLst>
          </p:nvPr>
        </p:nvSpPr>
        <p:spPr>
          <a:xfrm>
            <a:off x="1786660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智能交通系统：智能交通信号灯、智能停车场等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正文"/>
          <p:cNvSpPr txBox="1"/>
          <p:nvPr>
            <p:custDataLst>
              <p:tags r:id="rId31"/>
            </p:custDataLst>
          </p:nvPr>
        </p:nvSpPr>
        <p:spPr>
          <a:xfrm>
            <a:off x="6446389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智能环保系统：智能垃圾分类、智能环境监测等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正文"/>
          <p:cNvSpPr txBox="1"/>
          <p:nvPr>
            <p:custDataLst>
              <p:tags r:id="rId32"/>
            </p:custDataLst>
          </p:nvPr>
        </p:nvSpPr>
        <p:spPr>
          <a:xfrm>
            <a:off x="3581277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智能能源系统：智能电网、智能燃气等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公共服务提升</a:t>
            </a:r>
            <a:endParaRPr lang="zh-CN" altLang="en-US"/>
          </a:p>
        </p:txBody>
      </p:sp>
      <p:sp>
        <p:nvSpPr>
          <p:cNvPr id="1049758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0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2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4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优化公共服务资源配置：利用大数据和人工智能技术，实现公共服务资源的优化配置。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提高公共服务效率：通过智能化手段，提高公共服务的效率和质量。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提升公共服务的可达性：通过互联网和移动终端，提供更加便捷的公共服务。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创新公共服务模式：采用新的服务模式和技术，提高公共服务的创新性和竞争力。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城市管理优化</a:t>
            </a:r>
            <a:endParaRPr lang="zh-CN" altLang="en-US"/>
          </a:p>
        </p:txBody>
      </p:sp>
      <p:sp>
        <p:nvSpPr>
          <p:cNvPr id="1049832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34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3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智能化管理：利用大数据、人工智能等技术，实现城市管理的智能化、精细化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0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资源整合：整合城市资源，提高资源利用效率，降低资源浪费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46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4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环境保护：加强环境保护，减少污染，提高城市生态环境质量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52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5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公共服务：提供便捷、高效的公共服务，提高市民生活质量和幸福感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1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1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智慧城市建设的成功案例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4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国际智慧城市案例</a:t>
            </a:r>
            <a:endParaRPr lang="zh-CN" altLang="en-US"/>
          </a:p>
        </p:txBody>
      </p:sp>
      <p:sp>
        <p:nvSpPr>
          <p:cNvPr id="1050042" name="矩形 15"/>
          <p:cNvSpPr/>
          <p:nvPr>
            <p:custDataLst>
              <p:tags r:id="rId2"/>
            </p:custDataLst>
          </p:nvPr>
        </p:nvSpPr>
        <p:spPr>
          <a:xfrm>
            <a:off x="2923550" y="1382972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新加坡：智能交通系统，电子支付，数据驱动的城市规划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4" name="任意多边形 17"/>
          <p:cNvSpPr/>
          <p:nvPr>
            <p:custDataLst>
              <p:tags r:id="rId3"/>
            </p:custDataLst>
          </p:nvPr>
        </p:nvSpPr>
        <p:spPr>
          <a:xfrm flipV="1">
            <a:off x="2855879" y="131953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6" name="任意多边形 18"/>
          <p:cNvSpPr/>
          <p:nvPr>
            <p:custDataLst>
              <p:tags r:id="rId4"/>
            </p:custDataLst>
          </p:nvPr>
        </p:nvSpPr>
        <p:spPr>
          <a:xfrm flipH="1">
            <a:off x="8196276" y="1676919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48" name="矩形 27"/>
          <p:cNvSpPr/>
          <p:nvPr>
            <p:custDataLst>
              <p:tags r:id="rId5"/>
            </p:custDataLst>
          </p:nvPr>
        </p:nvSpPr>
        <p:spPr>
          <a:xfrm>
            <a:off x="2923550" y="225494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巴塞罗那：智能交通系统，智能电网，开放数据平台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0" name="任意多边形 29"/>
          <p:cNvSpPr/>
          <p:nvPr>
            <p:custDataLst>
              <p:tags r:id="rId6"/>
            </p:custDataLst>
          </p:nvPr>
        </p:nvSpPr>
        <p:spPr>
          <a:xfrm flipV="1">
            <a:off x="2855879" y="219150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2" name="任意多边形 30"/>
          <p:cNvSpPr/>
          <p:nvPr>
            <p:custDataLst>
              <p:tags r:id="rId7"/>
            </p:custDataLst>
          </p:nvPr>
        </p:nvSpPr>
        <p:spPr>
          <a:xfrm flipH="1">
            <a:off x="8196276" y="2548893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4" name="矩形 5"/>
          <p:cNvSpPr/>
          <p:nvPr>
            <p:custDataLst>
              <p:tags r:id="rId8"/>
            </p:custDataLst>
          </p:nvPr>
        </p:nvSpPr>
        <p:spPr>
          <a:xfrm>
            <a:off x="2923550" y="3126919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阿姆斯特丹：智能交通系统，智能照明，智能废物管理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6" name="任意多边形 7"/>
          <p:cNvSpPr/>
          <p:nvPr>
            <p:custDataLst>
              <p:tags r:id="rId9"/>
            </p:custDataLst>
          </p:nvPr>
        </p:nvSpPr>
        <p:spPr>
          <a:xfrm flipV="1">
            <a:off x="2855879" y="306347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58" name="任意多边形 8"/>
          <p:cNvSpPr/>
          <p:nvPr>
            <p:custDataLst>
              <p:tags r:id="rId10"/>
            </p:custDataLst>
          </p:nvPr>
        </p:nvSpPr>
        <p:spPr>
          <a:xfrm flipH="1">
            <a:off x="8196276" y="342086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0" name="矩形 10"/>
          <p:cNvSpPr/>
          <p:nvPr>
            <p:custDataLst>
              <p:tags r:id="rId11"/>
            </p:custDataLst>
          </p:nvPr>
        </p:nvSpPr>
        <p:spPr>
          <a:xfrm>
            <a:off x="2923550" y="3998893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芝加哥：智能交通系统，智能电网，开放数据平台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2" name="任意多边形 12"/>
          <p:cNvSpPr/>
          <p:nvPr>
            <p:custDataLst>
              <p:tags r:id="rId12"/>
            </p:custDataLst>
          </p:nvPr>
        </p:nvSpPr>
        <p:spPr>
          <a:xfrm flipV="1">
            <a:off x="2855879" y="3935451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4" name="任意多边形 13"/>
          <p:cNvSpPr/>
          <p:nvPr>
            <p:custDataLst>
              <p:tags r:id="rId13"/>
            </p:custDataLst>
          </p:nvPr>
        </p:nvSpPr>
        <p:spPr>
          <a:xfrm flipH="1">
            <a:off x="8196276" y="4292840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矩形 19"/>
          <p:cNvSpPr/>
          <p:nvPr>
            <p:custDataLst>
              <p:tags r:id="rId14"/>
            </p:custDataLst>
          </p:nvPr>
        </p:nvSpPr>
        <p:spPr>
          <a:xfrm>
            <a:off x="2923550" y="4870866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伦敦：智能交通系统，智能照明，智能废物管理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8" name="任意多边形 21"/>
          <p:cNvSpPr/>
          <p:nvPr>
            <p:custDataLst>
              <p:tags r:id="rId15"/>
            </p:custDataLst>
          </p:nvPr>
        </p:nvSpPr>
        <p:spPr>
          <a:xfrm flipV="1">
            <a:off x="2855879" y="480742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0" name="任意多边形 22"/>
          <p:cNvSpPr/>
          <p:nvPr>
            <p:custDataLst>
              <p:tags r:id="rId16"/>
            </p:custDataLst>
          </p:nvPr>
        </p:nvSpPr>
        <p:spPr>
          <a:xfrm flipH="1">
            <a:off x="8196276" y="5164814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2" name="矩形 38"/>
          <p:cNvSpPr/>
          <p:nvPr>
            <p:custDataLst>
              <p:tags r:id="rId17"/>
            </p:custDataLst>
          </p:nvPr>
        </p:nvSpPr>
        <p:spPr>
          <a:xfrm>
            <a:off x="2923550" y="5742840"/>
            <a:ext cx="6341370" cy="46524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纽约：智能交通系统，智能电网，开放数据平台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4" name="任意多边形 40"/>
          <p:cNvSpPr/>
          <p:nvPr>
            <p:custDataLst>
              <p:tags r:id="rId18"/>
            </p:custDataLst>
          </p:nvPr>
        </p:nvSpPr>
        <p:spPr>
          <a:xfrm flipV="1">
            <a:off x="2855879" y="5679398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6" name="任意多边形 41"/>
          <p:cNvSpPr/>
          <p:nvPr>
            <p:custDataLst>
              <p:tags r:id="rId19"/>
            </p:custDataLst>
          </p:nvPr>
        </p:nvSpPr>
        <p:spPr>
          <a:xfrm flipH="1">
            <a:off x="8196276" y="6036787"/>
            <a:ext cx="1134200" cy="2135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https://d.book118.com/825334204020011100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智慧城市的加速发展</vt:lpstr>
      <vt:lpstr>目录</vt:lpstr>
      <vt:lpstr>添加章节标题</vt:lpstr>
      <vt:lpstr>智慧城市的发展历程</vt:lpstr>
      <vt:lpstr>智慧城市的起源</vt:lpstr>
      <vt:lpstr>智慧城市的发展阶段</vt:lpstr>
      <vt:lpstr>智慧城市的发展趋势</vt:lpstr>
      <vt:lpstr>智慧城市建设的关键要素</vt:lpstr>
      <vt:lpstr>信息技术应用</vt:lpstr>
      <vt:lpstr>基础设施建设</vt:lpstr>
      <vt:lpstr>公共服务提升</vt:lpstr>
      <vt:lpstr>城市管理优化</vt:lpstr>
      <vt:lpstr>智慧城市建设的成功案例</vt:lpstr>
      <vt:lpstr>国际智慧城市案例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2024-09-07T19:32:54.184</cp:lastPrinted>
  <dcterms:created xsi:type="dcterms:W3CDTF">2024-09-07T11:32:54Z</dcterms:created>
  <dcterms:modified xsi:type="dcterms:W3CDTF">2024-09-07T11:32:57Z</dcterms:modified>
</cp:coreProperties>
</file>