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6EA14813-FB58-4F9E-9F1A-46FC6DDDFC35}"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8" name="PlaceHolder 1"/>
          <p:cNvSpPr>
            <a:spLocks noGrp="1"/>
          </p:cNvSpPr>
          <p:nvPr>
            <p:ph type="sldImg"/>
          </p:nvPr>
        </p:nvSpPr>
        <p:spPr>
          <a:xfrm>
            <a:off x="685800" y="1143000"/>
            <a:ext cx="5486040" cy="3085920"/>
          </a:xfrm>
          <a:prstGeom prst="rect">
            <a:avLst/>
          </a:prstGeom>
          <a:ln w="0">
            <a:noFill/>
          </a:ln>
        </p:spPr>
      </p:sp>
      <p:sp>
        <p:nvSpPr>
          <p:cNvPr id="339"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0"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1" name="PlaceHolder 1"/>
          <p:cNvSpPr>
            <a:spLocks noGrp="1"/>
          </p:cNvSpPr>
          <p:nvPr>
            <p:ph type="sldImg"/>
          </p:nvPr>
        </p:nvSpPr>
        <p:spPr>
          <a:xfrm>
            <a:off x="685800" y="1143000"/>
            <a:ext cx="5486040" cy="3085920"/>
          </a:xfrm>
          <a:prstGeom prst="rect">
            <a:avLst/>
          </a:prstGeom>
          <a:ln w="0">
            <a:noFill/>
          </a:ln>
        </p:spPr>
      </p:sp>
      <p:sp>
        <p:nvSpPr>
          <p:cNvPr id="342"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3"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4" name="PlaceHolder 1"/>
          <p:cNvSpPr>
            <a:spLocks noGrp="1"/>
          </p:cNvSpPr>
          <p:nvPr>
            <p:ph type="sldImg"/>
          </p:nvPr>
        </p:nvSpPr>
        <p:spPr>
          <a:xfrm>
            <a:off x="685800" y="1143000"/>
            <a:ext cx="5486040" cy="3085920"/>
          </a:xfrm>
          <a:prstGeom prst="rect">
            <a:avLst/>
          </a:prstGeom>
          <a:ln w="0">
            <a:noFill/>
          </a:ln>
        </p:spPr>
      </p:sp>
      <p:sp>
        <p:nvSpPr>
          <p:cNvPr id="345"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6"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7" name="PlaceHolder 1"/>
          <p:cNvSpPr>
            <a:spLocks noGrp="1"/>
          </p:cNvSpPr>
          <p:nvPr>
            <p:ph type="sldImg"/>
          </p:nvPr>
        </p:nvSpPr>
        <p:spPr>
          <a:xfrm>
            <a:off x="685800" y="1143000"/>
            <a:ext cx="5486040" cy="3085920"/>
          </a:xfrm>
          <a:prstGeom prst="rect">
            <a:avLst/>
          </a:prstGeom>
          <a:ln w="0">
            <a:noFill/>
          </a:ln>
        </p:spPr>
      </p:sp>
      <p:sp>
        <p:nvSpPr>
          <p:cNvPr id="348"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9"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0" name="PlaceHolder 1"/>
          <p:cNvSpPr>
            <a:spLocks noGrp="1"/>
          </p:cNvSpPr>
          <p:nvPr>
            <p:ph type="sldImg"/>
          </p:nvPr>
        </p:nvSpPr>
        <p:spPr>
          <a:xfrm>
            <a:off x="685800" y="1143000"/>
            <a:ext cx="5486040" cy="3085920"/>
          </a:xfrm>
          <a:prstGeom prst="rect">
            <a:avLst/>
          </a:prstGeom>
          <a:ln w="0">
            <a:noFill/>
          </a:ln>
        </p:spPr>
      </p:sp>
      <p:sp>
        <p:nvSpPr>
          <p:cNvPr id="351"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2"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3" name="PlaceHolder 1"/>
          <p:cNvSpPr>
            <a:spLocks noGrp="1"/>
          </p:cNvSpPr>
          <p:nvPr>
            <p:ph type="sldImg"/>
          </p:nvPr>
        </p:nvSpPr>
        <p:spPr>
          <a:xfrm>
            <a:off x="685800" y="1143000"/>
            <a:ext cx="5486040" cy="3085920"/>
          </a:xfrm>
          <a:prstGeom prst="rect">
            <a:avLst/>
          </a:prstGeom>
          <a:ln w="0">
            <a:noFill/>
          </a:ln>
        </p:spPr>
      </p:sp>
      <p:sp>
        <p:nvSpPr>
          <p:cNvPr id="354"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5"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964FE12-978C-4DBF-A4C3-89D3C0B2DA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75C92C-9DBF-49A5-97A8-322F027826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BB71C06-6A36-4AC2-885C-7A75ED4091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BB2E22D-1EC3-41D7-AE70-F7CBEF16BC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059F503-10C6-432B-BE50-B968FB61B1B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E4564C8-25FF-4355-8D96-E55C51D7A92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A27917F-2FEF-436F-A77E-D2439D29854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F278FB-0E86-4164-AE59-7968232A23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3E9BEA-6C93-472A-87AD-AFBA29F6C7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555C51-3715-4E23-B00B-814FB71C73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EBFCCF-D72A-4AC9-803C-5DE56F2D66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A5F3612E-D412-4418-AE0C-B650885E97DE}"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2AAFF033-B27F-4632-A5FE-94B0BEDF994B}"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5340121013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销售团队人员选拔与培训的培训课程</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dk1"/>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dk1"/>
                </a:solidFill>
                <a:latin typeface="Arial"/>
                <a:ea typeface="微软雅黑"/>
              </a:rPr>
              <a:t>  </a:t>
            </a:r>
            <a:r>
              <a:rPr lang="zh-CN" sz="1800" b="0" strike="noStrike" spc="-1">
                <a:solidFill>
                  <a:schemeClr val="dk1"/>
                </a:solidFill>
                <a:latin typeface="Arial"/>
                <a:ea typeface="微软雅黑"/>
              </a:rPr>
              <a:t>汇报人：魏老师                                              </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矩形: 圆角 42"/>
          <p:cNvSpPr/>
          <p:nvPr/>
        </p:nvSpPr>
        <p:spPr>
          <a:xfrm>
            <a:off x="799200" y="132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76" name="PlaceHolder 1"/>
          <p:cNvSpPr>
            <a:spLocks noGrp="1"/>
          </p:cNvSpPr>
          <p:nvPr>
            <p:ph type="title" idx="4294967295"/>
          </p:nvPr>
        </p:nvSpPr>
        <p:spPr>
          <a:xfrm>
            <a:off x="5113080" y="10609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目录</a:t>
            </a:r>
            <a:endParaRPr lang="en-US" sz="3600" b="0" strike="noStrike" spc="-1">
              <a:solidFill>
                <a:schemeClr val="dk1"/>
              </a:solidFill>
              <a:latin typeface="Arial"/>
            </a:endParaRPr>
          </a:p>
        </p:txBody>
      </p:sp>
      <p:sp>
        <p:nvSpPr>
          <p:cNvPr id="77" name="content"/>
          <p:cNvSpPr/>
          <p:nvPr/>
        </p:nvSpPr>
        <p:spPr>
          <a:xfrm>
            <a:off x="798840" y="216972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销售团队人员选拔与培训的重要性</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销售人员选拔的流程与方法</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销售人员培训的内容与方法</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4</a:t>
            </a:r>
            <a:r>
              <a:rPr lang="zh-CN" sz="2400" b="0" strike="noStrike" spc="-1">
                <a:solidFill>
                  <a:schemeClr val="dk1"/>
                </a:solidFill>
                <a:latin typeface="微软雅黑"/>
                <a:ea typeface="微软雅黑"/>
              </a:rPr>
              <a:t>章  销售人员晋升与激励机制</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5</a:t>
            </a:r>
            <a:r>
              <a:rPr lang="zh-CN" sz="2400" b="0" strike="noStrike" spc="-1">
                <a:solidFill>
                  <a:schemeClr val="dk1"/>
                </a:solidFill>
                <a:latin typeface="微软雅黑"/>
                <a:ea typeface="微软雅黑"/>
              </a:rPr>
              <a:t>章  实例分析：成功的销售团队选拔与培训案例</a:t>
            </a:r>
            <a:endParaRPr lang="en-US" sz="2400" b="0" strike="noStrike" spc="-1">
              <a:solidFill>
                <a:srgbClr val="000000"/>
              </a:solidFill>
              <a:latin typeface="Arial"/>
            </a:endParaRPr>
          </a:p>
          <a:p>
            <a:pPr defTabSz="914400">
              <a:lnSpc>
                <a:spcPct val="100000"/>
              </a:lnSpc>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6</a:t>
            </a:r>
            <a:r>
              <a:rPr lang="zh-CN" sz="2400" b="0" strike="noStrike" spc="-1">
                <a:solidFill>
                  <a:schemeClr val="dk1"/>
                </a:solidFill>
                <a:latin typeface="微软雅黑"/>
                <a:ea typeface="微软雅黑"/>
              </a:rPr>
              <a:t>章  总结与展望</a:t>
            </a:r>
            <a:endParaRPr lang="en-US" sz="2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75"/>
                                        </p:tgtEl>
                                        <p:attrNameLst>
                                          <p:attrName>style.visibility</p:attrName>
                                        </p:attrNameLst>
                                      </p:cBhvr>
                                      <p:to>
                                        <p:strVal val="visible"/>
                                      </p:to>
                                    </p:set>
                                    <p:anim calcmode="lin" valueType="num">
                                      <p:cBhvr additive="repl">
                                        <p:cTn id="7" dur="750" fill="hold"/>
                                        <p:tgtEl>
                                          <p:spTgt spid="75"/>
                                        </p:tgtEl>
                                        <p:attrNameLst>
                                          <p:attrName>ppt_w</p:attrName>
                                        </p:attrNameLst>
                                      </p:cBhvr>
                                      <p:tavLst>
                                        <p:tav tm="0">
                                          <p:val>
                                            <p:fltVal val="0"/>
                                          </p:val>
                                        </p:tav>
                                        <p:tav tm="100000">
                                          <p:val>
                                            <p:strVal val="#ppt_w"/>
                                          </p:val>
                                        </p:tav>
                                      </p:tavLst>
                                    </p:anim>
                                    <p:anim calcmode="lin" valueType="num">
                                      <p:cBhvr additive="repl">
                                        <p:cTn id="8" dur="750" fill="hold"/>
                                        <p:tgtEl>
                                          <p:spTgt spid="75"/>
                                        </p:tgtEl>
                                        <p:attrNameLst>
                                          <p:attrName>ppt_h</p:attrName>
                                        </p:attrNameLst>
                                      </p:cBhvr>
                                      <p:tavLst>
                                        <p:tav tm="0">
                                          <p:val>
                                            <p:fltVal val="0"/>
                                          </p:val>
                                        </p:tav>
                                        <p:tav tm="100000">
                                          <p:val>
                                            <p:strVal val="#ppt_h"/>
                                          </p:val>
                                        </p:tav>
                                      </p:tavLst>
                                    </p:anim>
                                    <p:animEffect transition="in" filter="fade">
                                      <p:cBhvr additive="repl">
                                        <p:cTn id="9" dur="750"/>
                                        <p:tgtEl>
                                          <p:spTgt spid="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8" name="矩形: 圆角 13"/>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cxnSp>
        <p:nvCxnSpPr>
          <p:cNvPr id="79" name="直接连接符 7"/>
          <p:cNvCxnSpPr/>
          <p:nvPr/>
        </p:nvCxnSpPr>
        <p:spPr>
          <a:xfrm>
            <a:off x="5039640" y="1541520"/>
            <a:ext cx="360" cy="3902040"/>
          </a:xfrm>
          <a:prstGeom prst="straightConnector1">
            <a:avLst/>
          </a:prstGeom>
          <a:ln w="38100">
            <a:solidFill>
              <a:srgbClr val="86CAC4"/>
            </a:solidFill>
          </a:ln>
        </p:spPr>
      </p:cxnSp>
      <p:sp>
        <p:nvSpPr>
          <p:cNvPr id="8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1" name="PlaceHolder 2"/>
          <p:cNvSpPr>
            <a:spLocks noGrp="1"/>
          </p:cNvSpPr>
          <p:nvPr>
            <p:ph type="title" idx="4294967295"/>
          </p:nvPr>
        </p:nvSpPr>
        <p:spPr>
          <a:xfrm>
            <a:off x="5091480" y="1768320"/>
            <a:ext cx="62110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1</a:t>
            </a:r>
            <a:r>
              <a:rPr lang="zh-CN" sz="3600" b="1" strike="noStrike" spc="299">
                <a:solidFill>
                  <a:schemeClr val="dk1"/>
                </a:solidFill>
                <a:latin typeface="Arial"/>
                <a:ea typeface="微软雅黑"/>
              </a:rPr>
              <a:t>章 销售团队人员选拔与培训的重要性</a:t>
            </a:r>
            <a:endParaRPr lang="en-US" sz="3600" b="0" strike="noStrike" spc="-1">
              <a:solidFill>
                <a:schemeClr val="dk1"/>
              </a:solidFill>
              <a:latin typeface="Arial"/>
            </a:endParaRPr>
          </a:p>
        </p:txBody>
      </p:sp>
      <p:sp>
        <p:nvSpPr>
          <p:cNvPr id="8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78"/>
                                        </p:tgtEl>
                                        <p:attrNameLst>
                                          <p:attrName>style.visibility</p:attrName>
                                        </p:attrNameLst>
                                      </p:cBhvr>
                                      <p:to>
                                        <p:strVal val="visible"/>
                                      </p:to>
                                    </p:set>
                                    <p:anim calcmode="lin" valueType="num">
                                      <p:cBhvr additive="repl">
                                        <p:cTn id="7" dur="750" fill="hold"/>
                                        <p:tgtEl>
                                          <p:spTgt spid="78"/>
                                        </p:tgtEl>
                                        <p:attrNameLst>
                                          <p:attrName>ppt_w</p:attrName>
                                        </p:attrNameLst>
                                      </p:cBhvr>
                                      <p:tavLst>
                                        <p:tav tm="0">
                                          <p:val>
                                            <p:fltVal val="0"/>
                                          </p:val>
                                        </p:tav>
                                        <p:tav tm="100000">
                                          <p:val>
                                            <p:strVal val="#ppt_w"/>
                                          </p:val>
                                        </p:tav>
                                      </p:tavLst>
                                    </p:anim>
                                    <p:anim calcmode="lin" valueType="num">
                                      <p:cBhvr additive="repl">
                                        <p:cTn id="8" dur="750" fill="hold"/>
                                        <p:tgtEl>
                                          <p:spTgt spid="78"/>
                                        </p:tgtEl>
                                        <p:attrNameLst>
                                          <p:attrName>ppt_h</p:attrName>
                                        </p:attrNameLst>
                                      </p:cBhvr>
                                      <p:tavLst>
                                        <p:tav tm="0">
                                          <p:val>
                                            <p:fltVal val="0"/>
                                          </p:val>
                                        </p:tav>
                                        <p:tav tm="100000">
                                          <p:val>
                                            <p:strVal val="#ppt_h"/>
                                          </p:val>
                                        </p:tav>
                                      </p:tavLst>
                                    </p:anim>
                                    <p:animEffect transition="in" filter="fade">
                                      <p:cBhvr additive="repl">
                                        <p:cTn id="9" dur="750"/>
                                        <p:tgtEl>
                                          <p:spTgt spid="78"/>
                                        </p:tgtEl>
                                      </p:cBhvr>
                                    </p:animEffect>
                                  </p:childTnLst>
                                </p:cTn>
                              </p:par>
                            </p:childTnLst>
                          </p:cTn>
                        </p:par>
                        <p:par>
                          <p:cTn id="10" fill="hold" nodeType="afterGroup">
                            <p:stCondLst>
                              <p:cond delay="750"/>
                            </p:stCondLst>
                            <p:childTnLst>
                              <p:par>
                                <p:cTn id="11" presetID="22" presetClass="entr" presetSubtype="4" dur="750" fill="hold" nodeType="afterEffect">
                                  <p:stCondLst>
                                    <p:cond delay="0"/>
                                  </p:stCondLst>
                                  <p:childTnLst>
                                    <p:set>
                                      <p:cBhvr>
                                        <p:cTn id="12" dur="1" fill="hold">
                                          <p:stCondLst>
                                            <p:cond delay="0"/>
                                          </p:stCondLst>
                                        </p:cTn>
                                        <p:tgtEl>
                                          <p:spTgt spid="79"/>
                                        </p:tgtEl>
                                        <p:attrNameLst>
                                          <p:attrName>style.visibility</p:attrName>
                                        </p:attrNameLst>
                                      </p:cBhvr>
                                      <p:to>
                                        <p:strVal val="visible"/>
                                      </p:to>
                                    </p:set>
                                    <p:animEffect transition="in" filter="wipe(down)">
                                      <p:cBhvr additive="repl">
                                        <p:cTn id="13" dur="750"/>
                                        <p:tgtEl>
                                          <p:spTgt spid="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4"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销售团队人员选拔与培训的重要性</a:t>
            </a:r>
            <a:endParaRPr lang="en-US" sz="2800" b="0" strike="noStrike" spc="-1">
              <a:solidFill>
                <a:srgbClr val="000000"/>
              </a:solidFill>
              <a:latin typeface="Arial"/>
            </a:endParaRPr>
          </a:p>
        </p:txBody>
      </p:sp>
      <p:sp>
        <p:nvSpPr>
          <p:cNvPr id="8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销售团队是企业中至关重要的一部分，他们直接影响着企业的销售业绩和客户满意度。本章将探讨销售团队人员选拔与培训的重要性以及如何有效进行选拔和培训。</a:t>
            </a:r>
            <a:endParaRPr lang="en-US" sz="1800" b="0" strike="noStrike" spc="-1">
              <a:solidFill>
                <a:srgbClr val="000000"/>
              </a:solidFill>
              <a:latin typeface="Arial"/>
            </a:endParaRPr>
          </a:p>
        </p:txBody>
      </p:sp>
      <p:sp>
        <p:nvSpPr>
          <p:cNvPr id="8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7"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销售团队人员选拔的重要性</a:t>
            </a:r>
            <a:endParaRPr lang="en-US" sz="3600" b="0" strike="noStrike" spc="-1">
              <a:solidFill>
                <a:schemeClr val="dk1"/>
              </a:solidFill>
              <a:latin typeface="Arial"/>
            </a:endParaRPr>
          </a:p>
        </p:txBody>
      </p:sp>
      <p:sp>
        <p:nvSpPr>
          <p:cNvPr id="89"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筛选出适合销售岗位的人才</a:t>
            </a:r>
            <a:endParaRPr lang="en-US" sz="1600" b="0" strike="noStrike" spc="-1">
              <a:solidFill>
                <a:srgbClr val="000000"/>
              </a:solidFill>
              <a:latin typeface="Arial"/>
            </a:endParaRPr>
          </a:p>
        </p:txBody>
      </p:sp>
      <p:sp>
        <p:nvSpPr>
          <p:cNvPr id="90"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提高整体素质</a:t>
            </a:r>
            <a:endParaRPr lang="en-US" sz="2000" b="0" strike="noStrike" spc="-1">
              <a:solidFill>
                <a:srgbClr val="000000"/>
              </a:solidFill>
              <a:latin typeface="Arial"/>
            </a:endParaRPr>
          </a:p>
        </p:txBody>
      </p:sp>
      <p:sp>
        <p:nvSpPr>
          <p:cNvPr id="91"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不合适的人员可能导致销售目标的无法实现</a:t>
            </a:r>
            <a:endParaRPr lang="en-US" sz="1600" b="0" strike="noStrike" spc="-1">
              <a:solidFill>
                <a:srgbClr val="000000"/>
              </a:solidFill>
              <a:latin typeface="Arial"/>
            </a:endParaRPr>
          </a:p>
        </p:txBody>
      </p:sp>
      <p:sp>
        <p:nvSpPr>
          <p:cNvPr id="92"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影响企业形象</a:t>
            </a:r>
            <a:endParaRPr lang="en-US" sz="2000" b="0" strike="noStrike" spc="-1">
              <a:solidFill>
                <a:srgbClr val="000000"/>
              </a:solidFill>
              <a:latin typeface="Arial"/>
            </a:endParaRPr>
          </a:p>
        </p:txBody>
      </p:sp>
      <p:sp>
        <p:nvSpPr>
          <p:cNvPr id="93"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影响客户满意度</a:t>
            </a:r>
            <a:endParaRPr lang="en-US" sz="1600" b="0" strike="noStrike" spc="-1">
              <a:solidFill>
                <a:srgbClr val="000000"/>
              </a:solidFill>
              <a:latin typeface="Arial"/>
            </a:endParaRPr>
          </a:p>
        </p:txBody>
      </p:sp>
      <p:sp>
        <p:nvSpPr>
          <p:cNvPr id="94"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客户关系</a:t>
            </a:r>
            <a:endParaRPr lang="en-US" sz="2000" b="0" strike="noStrike" spc="-1">
              <a:solidFill>
                <a:srgbClr val="000000"/>
              </a:solidFill>
              <a:latin typeface="Arial"/>
            </a:endParaRPr>
          </a:p>
        </p:txBody>
      </p:sp>
      <p:sp>
        <p:nvSpPr>
          <p:cNvPr id="95"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96"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87"/>
                                        </p:tgtEl>
                                        <p:attrNameLst>
                                          <p:attrName>style.visibility</p:attrName>
                                        </p:attrNameLst>
                                      </p:cBhvr>
                                      <p:to>
                                        <p:strVal val="visible"/>
                                      </p:to>
                                    </p:set>
                                    <p:anim calcmode="lin" valueType="num">
                                      <p:cBhvr additive="repl">
                                        <p:cTn id="7" dur="750" fill="hold"/>
                                        <p:tgtEl>
                                          <p:spTgt spid="87"/>
                                        </p:tgtEl>
                                        <p:attrNameLst>
                                          <p:attrName>ppt_w</p:attrName>
                                        </p:attrNameLst>
                                      </p:cBhvr>
                                      <p:tavLst>
                                        <p:tav tm="0">
                                          <p:val>
                                            <p:fltVal val="0"/>
                                          </p:val>
                                        </p:tav>
                                        <p:tav tm="100000">
                                          <p:val>
                                            <p:strVal val="#ppt_w"/>
                                          </p:val>
                                        </p:tav>
                                      </p:tavLst>
                                    </p:anim>
                                    <p:anim calcmode="lin" valueType="num">
                                      <p:cBhvr additive="repl">
                                        <p:cTn id="8" dur="750" fill="hold"/>
                                        <p:tgtEl>
                                          <p:spTgt spid="87"/>
                                        </p:tgtEl>
                                        <p:attrNameLst>
                                          <p:attrName>ppt_h</p:attrName>
                                        </p:attrNameLst>
                                      </p:cBhvr>
                                      <p:tavLst>
                                        <p:tav tm="0">
                                          <p:val>
                                            <p:fltVal val="0"/>
                                          </p:val>
                                        </p:tav>
                                        <p:tav tm="100000">
                                          <p:val>
                                            <p:strVal val="#ppt_h"/>
                                          </p:val>
                                        </p:tav>
                                      </p:tavLst>
                                    </p:anim>
                                    <p:animEffect transition="in" filter="fade">
                                      <p:cBhvr additive="repl">
                                        <p:cTn id="9" dur="750"/>
                                        <p:tgtEl>
                                          <p:spTgt spid="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98"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销售团队人员培训的重要性</a:t>
            </a:r>
            <a:endParaRPr lang="en-US" sz="2800" b="0" strike="noStrike" spc="-1">
              <a:solidFill>
                <a:srgbClr val="000000"/>
              </a:solidFill>
              <a:latin typeface="Arial"/>
            </a:endParaRPr>
          </a:p>
        </p:txBody>
      </p:sp>
      <p:sp>
        <p:nvSpPr>
          <p:cNvPr id="99"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销售工作具有一定的专业性，需要不断的学习和提升才能适应市场变化。通过培训，销售团队可以学习销售技巧、产品知识以及客户服务技能，提高整体绩效。</a:t>
            </a:r>
            <a:endParaRPr lang="en-US" sz="1800" b="0" strike="noStrike" spc="-1">
              <a:solidFill>
                <a:srgbClr val="000000"/>
              </a:solidFill>
              <a:latin typeface="Arial"/>
            </a:endParaRPr>
          </a:p>
        </p:txBody>
      </p:sp>
      <p:sp>
        <p:nvSpPr>
          <p:cNvPr id="10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1"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有效的选拔与培训策略</a:t>
            </a:r>
            <a:endParaRPr lang="en-US" sz="3600" b="0" strike="noStrike" spc="-1">
              <a:solidFill>
                <a:schemeClr val="dk1"/>
              </a:solidFill>
              <a:latin typeface="Arial"/>
            </a:endParaRPr>
          </a:p>
        </p:txBody>
      </p:sp>
      <p:sp>
        <p:nvSpPr>
          <p:cNvPr id="102"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确保选出合适的人才</a:t>
            </a:r>
            <a:endParaRPr lang="en-US" sz="1600" b="0" strike="noStrike" spc="-1">
              <a:solidFill>
                <a:srgbClr val="000000"/>
              </a:solidFill>
              <a:latin typeface="Arial"/>
            </a:endParaRPr>
          </a:p>
        </p:txBody>
      </p:sp>
      <p:sp>
        <p:nvSpPr>
          <p:cNvPr id="103"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明确的选拔标准</a:t>
            </a:r>
            <a:endParaRPr lang="en-US" sz="2000" b="0" strike="noStrike" spc="-1">
              <a:solidFill>
                <a:srgbClr val="000000"/>
              </a:solidFill>
              <a:latin typeface="Arial"/>
            </a:endParaRPr>
          </a:p>
        </p:txBody>
      </p:sp>
      <p:sp>
        <p:nvSpPr>
          <p:cNvPr id="104"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05"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106"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利用各种测评工具帮助销售团队成员提升</a:t>
            </a:r>
            <a:endParaRPr lang="en-US" sz="1600" b="0" strike="noStrike" spc="-1">
              <a:solidFill>
                <a:srgbClr val="000000"/>
              </a:solidFill>
              <a:latin typeface="Arial"/>
            </a:endParaRPr>
          </a:p>
        </p:txBody>
      </p:sp>
      <p:sp>
        <p:nvSpPr>
          <p:cNvPr id="107"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测评工具</a:t>
            </a:r>
            <a:endParaRPr lang="en-US" sz="2000" b="0" strike="noStrike" spc="-1">
              <a:solidFill>
                <a:srgbClr val="000000"/>
              </a:solidFill>
              <a:latin typeface="Arial"/>
            </a:endParaRPr>
          </a:p>
        </p:txBody>
      </p:sp>
      <p:sp>
        <p:nvSpPr>
          <p:cNvPr id="10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09"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制定有针对性的培训计划</a:t>
            </a:r>
            <a:endParaRPr lang="en-US" sz="1600" b="0" strike="noStrike" spc="-1">
              <a:solidFill>
                <a:srgbClr val="000000"/>
              </a:solidFill>
              <a:latin typeface="Arial"/>
            </a:endParaRPr>
          </a:p>
        </p:txBody>
      </p:sp>
      <p:sp>
        <p:nvSpPr>
          <p:cNvPr id="110"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培训计划</a:t>
            </a:r>
            <a:endParaRPr lang="en-US" sz="20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1" name="矩形: 圆角 42"/>
          <p:cNvSpPr/>
          <p:nvPr/>
        </p:nvSpPr>
        <p:spPr>
          <a:xfrm>
            <a:off x="888480" y="87732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3"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培训策略</a:t>
            </a:r>
            <a:endParaRPr lang="en-US" sz="1800" b="0" strike="noStrike" spc="-1">
              <a:solidFill>
                <a:srgbClr val="000000"/>
              </a:solidFill>
              <a:latin typeface="Arial"/>
            </a:endParaRPr>
          </a:p>
        </p:txBody>
      </p:sp>
      <p:sp>
        <p:nvSpPr>
          <p:cNvPr id="114" name="content.2.content"/>
          <p:cNvSpPr/>
          <p:nvPr/>
        </p:nvSpPr>
        <p:spPr>
          <a:xfrm>
            <a:off x="3666960" y="295416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课程设置</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实践培训</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反馈机制</a:t>
            </a:r>
            <a:endParaRPr lang="en-US" sz="1400" b="0" strike="noStrike" spc="-1">
              <a:solidFill>
                <a:srgbClr val="000000"/>
              </a:solidFill>
              <a:latin typeface="Arial"/>
            </a:endParaRPr>
          </a:p>
        </p:txBody>
      </p:sp>
      <p:sp>
        <p:nvSpPr>
          <p:cNvPr id="11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6"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绩效评估</a:t>
            </a:r>
            <a:endParaRPr lang="en-US" sz="1800" b="0" strike="noStrike" spc="-1">
              <a:solidFill>
                <a:srgbClr val="000000"/>
              </a:solidFill>
              <a:latin typeface="Arial"/>
            </a:endParaRPr>
          </a:p>
        </p:txBody>
      </p:sp>
      <p:sp>
        <p:nvSpPr>
          <p:cNvPr id="117" name="content.3.content"/>
          <p:cNvSpPr/>
          <p:nvPr/>
        </p:nvSpPr>
        <p:spPr>
          <a:xfrm>
            <a:off x="6424920" y="2954520"/>
            <a:ext cx="2095920" cy="3165840"/>
          </a:xfrm>
          <a:prstGeom prst="rect">
            <a:avLst/>
          </a:prstGeom>
          <a:noFill/>
          <a:ln w="0">
            <a:noFill/>
          </a:ln>
        </p:spPr>
        <p:style>
          <a:lnRef idx="0"/>
          <a:fillRef idx="0"/>
          <a:effectRef idx="0"/>
          <a:fontRef idx="minor"/>
        </p:style>
        <p:txBody>
          <a:bodyPr lIns="0" tIns="0" rIns="0" bIns="0" anchor="t">
            <a:noAutofit/>
          </a:bodyPr>
          <a:lstStyle/>
          <a:p>
            <a:r>
              <a:rPr lang="en-US" sz="1400" b="0" strike="noStrike" spc="-1">
                <a:solidFill>
                  <a:schemeClr val="dk1"/>
                </a:solidFill>
                <a:latin typeface="微软雅黑"/>
                <a:ea typeface="微软雅黑"/>
              </a:rPr>
              <a:t>KPI</a:t>
            </a:r>
            <a:r>
              <a:rPr lang="zh-CN" sz="1400" b="0" strike="noStrike" spc="-1">
                <a:solidFill>
                  <a:schemeClr val="dk1"/>
                </a:solidFill>
                <a:latin typeface="微软雅黑"/>
                <a:ea typeface="微软雅黑"/>
              </a:rPr>
              <a:t>设定</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定期评估</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奖惩机制</a:t>
            </a:r>
            <a:endParaRPr lang="en-US" sz="1400" b="0" strike="noStrike" spc="-1">
              <a:solidFill>
                <a:srgbClr val="000000"/>
              </a:solidFill>
              <a:latin typeface="Arial"/>
            </a:endParaRPr>
          </a:p>
        </p:txBody>
      </p:sp>
      <p:sp>
        <p:nvSpPr>
          <p:cNvPr id="11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9"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持续发展</a:t>
            </a:r>
            <a:endParaRPr lang="en-US" sz="1800" b="0" strike="noStrike" spc="-1">
              <a:solidFill>
                <a:srgbClr val="000000"/>
              </a:solidFill>
              <a:latin typeface="Arial"/>
            </a:endParaRPr>
          </a:p>
        </p:txBody>
      </p:sp>
      <p:sp>
        <p:nvSpPr>
          <p:cNvPr id="120" name="content.4.content"/>
          <p:cNvSpPr/>
          <p:nvPr/>
        </p:nvSpPr>
        <p:spPr>
          <a:xfrm>
            <a:off x="9177480" y="29541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个人成长计划</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跨部门培训</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行业分享会</a:t>
            </a:r>
            <a:endParaRPr lang="en-US" sz="1400" b="0" strike="noStrike" spc="-1">
              <a:solidFill>
                <a:srgbClr val="000000"/>
              </a:solidFill>
              <a:latin typeface="Arial"/>
            </a:endParaRPr>
          </a:p>
        </p:txBody>
      </p:sp>
      <p:sp>
        <p:nvSpPr>
          <p:cNvPr id="121"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选拔与培训策略对比</a:t>
            </a:r>
            <a:endParaRPr lang="en-US" sz="3600" b="0" strike="noStrike" spc="-1">
              <a:solidFill>
                <a:schemeClr val="dk1"/>
              </a:solidFill>
              <a:latin typeface="Arial"/>
            </a:endParaRPr>
          </a:p>
        </p:txBody>
      </p:sp>
      <p:sp>
        <p:nvSpPr>
          <p:cNvPr id="12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23"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选拔策略</a:t>
            </a:r>
            <a:endParaRPr lang="en-US" sz="1800" b="0" strike="noStrike" spc="-1">
              <a:solidFill>
                <a:srgbClr val="000000"/>
              </a:solidFill>
              <a:latin typeface="Arial"/>
            </a:endParaRPr>
          </a:p>
        </p:txBody>
      </p:sp>
      <p:sp>
        <p:nvSpPr>
          <p:cNvPr id="124" name="content.1.content"/>
          <p:cNvSpPr/>
          <p:nvPr/>
        </p:nvSpPr>
        <p:spPr>
          <a:xfrm>
            <a:off x="872640" y="295416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明确标准</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面试</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能力评估</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11"/>
                                        </p:tgtEl>
                                        <p:attrNameLst>
                                          <p:attrName>style.visibility</p:attrName>
                                        </p:attrNameLst>
                                      </p:cBhvr>
                                      <p:to>
                                        <p:strVal val="visible"/>
                                      </p:to>
                                    </p:set>
                                    <p:anim calcmode="lin" valueType="num">
                                      <p:cBhvr additive="repl">
                                        <p:cTn id="7" dur="750" fill="hold"/>
                                        <p:tgtEl>
                                          <p:spTgt spid="111"/>
                                        </p:tgtEl>
                                        <p:attrNameLst>
                                          <p:attrName>ppt_w</p:attrName>
                                        </p:attrNameLst>
                                      </p:cBhvr>
                                      <p:tavLst>
                                        <p:tav tm="0">
                                          <p:val>
                                            <p:fltVal val="0"/>
                                          </p:val>
                                        </p:tav>
                                        <p:tav tm="100000">
                                          <p:val>
                                            <p:strVal val="#ppt_w"/>
                                          </p:val>
                                        </p:tav>
                                      </p:tavLst>
                                    </p:anim>
                                    <p:anim calcmode="lin" valueType="num">
                                      <p:cBhvr additive="repl">
                                        <p:cTn id="8" dur="750" fill="hold"/>
                                        <p:tgtEl>
                                          <p:spTgt spid="111"/>
                                        </p:tgtEl>
                                        <p:attrNameLst>
                                          <p:attrName>ppt_h</p:attrName>
                                        </p:attrNameLst>
                                      </p:cBhvr>
                                      <p:tavLst>
                                        <p:tav tm="0">
                                          <p:val>
                                            <p:fltVal val="0"/>
                                          </p:val>
                                        </p:tav>
                                        <p:tav tm="100000">
                                          <p:val>
                                            <p:strVal val="#ppt_h"/>
                                          </p:val>
                                        </p:tav>
                                      </p:tavLst>
                                    </p:anim>
                                    <p:animEffect transition="in" filter="fade">
                                      <p:cBhvr additive="repl">
                                        <p:cTn id="9" dur="750"/>
                                        <p:tgtEl>
                                          <p:spTgt spid="1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5" name="矩形: 圆角 42"/>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6"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总结</a:t>
            </a:r>
            <a:endParaRPr lang="en-US" sz="3600" b="0" strike="noStrike" spc="-1">
              <a:solidFill>
                <a:schemeClr val="dk1"/>
              </a:solidFill>
              <a:latin typeface="Arial"/>
            </a:endParaRPr>
          </a:p>
        </p:txBody>
      </p:sp>
      <p:sp>
        <p:nvSpPr>
          <p:cNvPr id="127" name="content"/>
          <p:cNvSpPr/>
          <p:nvPr/>
        </p:nvSpPr>
        <p:spPr>
          <a:xfrm>
            <a:off x="1739880" y="221436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销售团队人员的选拔与培训是企业成功的关键因素。通过制定有效的策略和不断提升团队素质，可以提高销售业绩和客户满意度，实现企业的长期发展目标。</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25"/>
                                        </p:tgtEl>
                                        <p:attrNameLst>
                                          <p:attrName>style.visibility</p:attrName>
                                        </p:attrNameLst>
                                      </p:cBhvr>
                                      <p:to>
                                        <p:strVal val="visible"/>
                                      </p:to>
                                    </p:set>
                                    <p:anim calcmode="lin" valueType="num">
                                      <p:cBhvr additive="repl">
                                        <p:cTn id="7" dur="750" fill="hold"/>
                                        <p:tgtEl>
                                          <p:spTgt spid="125"/>
                                        </p:tgtEl>
                                        <p:attrNameLst>
                                          <p:attrName>ppt_w</p:attrName>
                                        </p:attrNameLst>
                                      </p:cBhvr>
                                      <p:tavLst>
                                        <p:tav tm="0">
                                          <p:val>
                                            <p:fltVal val="0"/>
                                          </p:val>
                                        </p:tav>
                                        <p:tav tm="100000">
                                          <p:val>
                                            <p:strVal val="#ppt_w"/>
                                          </p:val>
                                        </p:tav>
                                      </p:tavLst>
                                    </p:anim>
                                    <p:anim calcmode="lin" valueType="num">
                                      <p:cBhvr additive="repl">
                                        <p:cTn id="8" dur="750" fill="hold"/>
                                        <p:tgtEl>
                                          <p:spTgt spid="125"/>
                                        </p:tgtEl>
                                        <p:attrNameLst>
                                          <p:attrName>ppt_h</p:attrName>
                                        </p:attrNameLst>
                                      </p:cBhvr>
                                      <p:tavLst>
                                        <p:tav tm="0">
                                          <p:val>
                                            <p:fltVal val="0"/>
                                          </p:val>
                                        </p:tav>
                                        <p:tav tm="100000">
                                          <p:val>
                                            <p:strVal val="#ppt_h"/>
                                          </p:val>
                                        </p:tav>
                                      </p:tavLst>
                                    </p:anim>
                                    <p:animEffect transition="in" filter="fade">
                                      <p:cBhvr additive="repl">
                                        <p:cTn id="9" dur="750"/>
                                        <p:tgtEl>
                                          <p:spTgt spid="1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8" name="矩形: 圆角 13"/>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cxnSp>
        <p:nvCxnSpPr>
          <p:cNvPr id="129" name="直接连接符 7"/>
          <p:cNvCxnSpPr/>
          <p:nvPr/>
        </p:nvCxnSpPr>
        <p:spPr>
          <a:xfrm>
            <a:off x="5039640" y="1541520"/>
            <a:ext cx="360" cy="3902040"/>
          </a:xfrm>
          <a:prstGeom prst="straightConnector1">
            <a:avLst/>
          </a:prstGeom>
          <a:ln w="38100">
            <a:solidFill>
              <a:srgbClr val="86CAC4"/>
            </a:solidFill>
          </a:ln>
        </p:spPr>
      </p:cxnSp>
      <p:sp>
        <p:nvSpPr>
          <p:cNvPr id="13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31" name="PlaceHolder 2"/>
          <p:cNvSpPr>
            <a:spLocks noGrp="1"/>
          </p:cNvSpPr>
          <p:nvPr>
            <p:ph type="title" idx="4294967295"/>
          </p:nvPr>
        </p:nvSpPr>
        <p:spPr>
          <a:xfrm>
            <a:off x="5091480" y="1768320"/>
            <a:ext cx="62110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2</a:t>
            </a:r>
            <a:r>
              <a:rPr lang="zh-CN" sz="3600" b="1" strike="noStrike" spc="299">
                <a:solidFill>
                  <a:schemeClr val="dk1"/>
                </a:solidFill>
                <a:latin typeface="Arial"/>
                <a:ea typeface="微软雅黑"/>
              </a:rPr>
              <a:t>章 销售人员选拔的流程与方法</a:t>
            </a:r>
            <a:endParaRPr lang="en-US" sz="3600" b="0" strike="noStrike" spc="-1">
              <a:solidFill>
                <a:schemeClr val="dk1"/>
              </a:solidFill>
              <a:latin typeface="Arial"/>
            </a:endParaRPr>
          </a:p>
        </p:txBody>
      </p:sp>
      <p:sp>
        <p:nvSpPr>
          <p:cNvPr id="13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28"/>
                                        </p:tgtEl>
                                        <p:attrNameLst>
                                          <p:attrName>style.visibility</p:attrName>
                                        </p:attrNameLst>
                                      </p:cBhvr>
                                      <p:to>
                                        <p:strVal val="visible"/>
                                      </p:to>
                                    </p:set>
                                    <p:anim calcmode="lin" valueType="num">
                                      <p:cBhvr additive="repl">
                                        <p:cTn id="7" dur="750" fill="hold"/>
                                        <p:tgtEl>
                                          <p:spTgt spid="128"/>
                                        </p:tgtEl>
                                        <p:attrNameLst>
                                          <p:attrName>ppt_w</p:attrName>
                                        </p:attrNameLst>
                                      </p:cBhvr>
                                      <p:tavLst>
                                        <p:tav tm="0">
                                          <p:val>
                                            <p:fltVal val="0"/>
                                          </p:val>
                                        </p:tav>
                                        <p:tav tm="100000">
                                          <p:val>
                                            <p:strVal val="#ppt_w"/>
                                          </p:val>
                                        </p:tav>
                                      </p:tavLst>
                                    </p:anim>
                                    <p:anim calcmode="lin" valueType="num">
                                      <p:cBhvr additive="repl">
                                        <p:cTn id="8" dur="750" fill="hold"/>
                                        <p:tgtEl>
                                          <p:spTgt spid="128"/>
                                        </p:tgtEl>
                                        <p:attrNameLst>
                                          <p:attrName>ppt_h</p:attrName>
                                        </p:attrNameLst>
                                      </p:cBhvr>
                                      <p:tavLst>
                                        <p:tav tm="0">
                                          <p:val>
                                            <p:fltVal val="0"/>
                                          </p:val>
                                        </p:tav>
                                        <p:tav tm="100000">
                                          <p:val>
                                            <p:strVal val="#ppt_h"/>
                                          </p:val>
                                        </p:tav>
                                      </p:tavLst>
                                    </p:anim>
                                    <p:animEffect transition="in" filter="fade">
                                      <p:cBhvr additive="repl">
                                        <p:cTn id="9" dur="750"/>
                                        <p:tgtEl>
                                          <p:spTgt spid="128"/>
                                        </p:tgtEl>
                                      </p:cBhvr>
                                    </p:animEffect>
                                  </p:childTnLst>
                                </p:cTn>
                              </p:par>
                            </p:childTnLst>
                          </p:cTn>
                        </p:par>
                        <p:par>
                          <p:cTn id="10" fill="hold" nodeType="afterGroup">
                            <p:stCondLst>
                              <p:cond delay="750"/>
                            </p:stCondLst>
                            <p:childTnLst>
                              <p:par>
                                <p:cTn id="11" presetID="22" presetClass="entr" presetSubtype="4" dur="750" fill="hold" nodeType="afterEffect">
                                  <p:stCondLst>
                                    <p:cond delay="0"/>
                                  </p:stCondLst>
                                  <p:childTnLst>
                                    <p:set>
                                      <p:cBhvr>
                                        <p:cTn id="12" dur="1" fill="hold">
                                          <p:stCondLst>
                                            <p:cond delay="0"/>
                                          </p:stCondLst>
                                        </p:cTn>
                                        <p:tgtEl>
                                          <p:spTgt spid="129"/>
                                        </p:tgtEl>
                                        <p:attrNameLst>
                                          <p:attrName>style.visibility</p:attrName>
                                        </p:attrNameLst>
                                      </p:cBhvr>
                                      <p:to>
                                        <p:strVal val="visible"/>
                                      </p:to>
                                    </p:set>
                                    <p:animEffect transition="in" filter="wipe(down)">
                                      <p:cBhvr additive="repl">
                                        <p:cTn id="13" dur="750"/>
                                        <p:tgtEl>
                                          <p:spTgt spid="1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4"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招聘广告设计</a:t>
            </a:r>
            <a:endParaRPr lang="en-US" sz="2800" b="0" strike="noStrike" spc="-1">
              <a:solidFill>
                <a:srgbClr val="000000"/>
              </a:solidFill>
              <a:latin typeface="Arial"/>
            </a:endParaRPr>
          </a:p>
        </p:txBody>
      </p:sp>
      <p:sp>
        <p:nvSpPr>
          <p:cNvPr id="13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招聘广告设计是吸引符合条件的人才的关键。制定关键信息能够吸引符合条件的人才。同时，设定招聘流程包括简历筛选、面试等环节至关重要，确保选拔出最优秀的销售人才。</a:t>
            </a:r>
            <a:endParaRPr lang="en-US" sz="1800" b="0" strike="noStrike" spc="-1">
              <a:solidFill>
                <a:srgbClr val="000000"/>
              </a:solidFill>
              <a:latin typeface="Arial"/>
            </a:endParaRPr>
          </a:p>
        </p:txBody>
      </p:sp>
      <p:sp>
        <p:nvSpPr>
          <p:cNvPr id="13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7"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面试技巧</a:t>
            </a:r>
            <a:endParaRPr lang="en-US" sz="3600" b="0" strike="noStrike" spc="-1">
              <a:solidFill>
                <a:schemeClr val="dk1"/>
              </a:solidFill>
              <a:latin typeface="Arial"/>
            </a:endParaRPr>
          </a:p>
        </p:txBody>
      </p:sp>
      <p:sp>
        <p:nvSpPr>
          <p:cNvPr id="139"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考察适应销售岗位能力</a:t>
            </a:r>
            <a:endParaRPr lang="en-US" sz="1600" b="0" strike="noStrike" spc="-1">
              <a:solidFill>
                <a:srgbClr val="000000"/>
              </a:solidFill>
              <a:latin typeface="Arial"/>
            </a:endParaRPr>
          </a:p>
        </p:txBody>
      </p:sp>
      <p:sp>
        <p:nvSpPr>
          <p:cNvPr id="140"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询问销售经验</a:t>
            </a:r>
            <a:endParaRPr lang="en-US" sz="2000" b="0" strike="noStrike" spc="-1">
              <a:solidFill>
                <a:srgbClr val="000000"/>
              </a:solidFill>
              <a:latin typeface="Arial"/>
            </a:endParaRPr>
          </a:p>
        </p:txBody>
      </p:sp>
      <p:sp>
        <p:nvSpPr>
          <p:cNvPr id="141"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了解候选人的应对能力</a:t>
            </a:r>
            <a:endParaRPr lang="en-US" sz="1600" b="0" strike="noStrike" spc="-1">
              <a:solidFill>
                <a:srgbClr val="000000"/>
              </a:solidFill>
              <a:latin typeface="Arial"/>
            </a:endParaRPr>
          </a:p>
        </p:txBody>
      </p:sp>
      <p:sp>
        <p:nvSpPr>
          <p:cNvPr id="142"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挑战性问题</a:t>
            </a:r>
            <a:endParaRPr lang="en-US" sz="2000" b="0" strike="noStrike" spc="-1">
              <a:solidFill>
                <a:srgbClr val="000000"/>
              </a:solidFill>
              <a:latin typeface="Arial"/>
            </a:endParaRPr>
          </a:p>
        </p:txBody>
      </p:sp>
      <p:sp>
        <p:nvSpPr>
          <p:cNvPr id="143"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全面了解候选人的综合素质</a:t>
            </a:r>
            <a:endParaRPr lang="en-US" sz="1600" b="0" strike="noStrike" spc="-1">
              <a:solidFill>
                <a:srgbClr val="000000"/>
              </a:solidFill>
              <a:latin typeface="Arial"/>
            </a:endParaRPr>
          </a:p>
        </p:txBody>
      </p:sp>
      <p:sp>
        <p:nvSpPr>
          <p:cNvPr id="144"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案例分析</a:t>
            </a:r>
            <a:endParaRPr lang="en-US" sz="2000" b="0" strike="noStrike" spc="-1">
              <a:solidFill>
                <a:srgbClr val="000000"/>
              </a:solidFill>
              <a:latin typeface="Arial"/>
            </a:endParaRPr>
          </a:p>
        </p:txBody>
      </p:sp>
      <p:sp>
        <p:nvSpPr>
          <p:cNvPr id="145"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46"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37"/>
                                        </p:tgtEl>
                                        <p:attrNameLst>
                                          <p:attrName>style.visibility</p:attrName>
                                        </p:attrNameLst>
                                      </p:cBhvr>
                                      <p:to>
                                        <p:strVal val="visible"/>
                                      </p:to>
                                    </p:set>
                                    <p:anim calcmode="lin" valueType="num">
                                      <p:cBhvr additive="repl">
                                        <p:cTn id="7" dur="750" fill="hold"/>
                                        <p:tgtEl>
                                          <p:spTgt spid="137"/>
                                        </p:tgtEl>
                                        <p:attrNameLst>
                                          <p:attrName>ppt_w</p:attrName>
                                        </p:attrNameLst>
                                      </p:cBhvr>
                                      <p:tavLst>
                                        <p:tav tm="0">
                                          <p:val>
                                            <p:fltVal val="0"/>
                                          </p:val>
                                        </p:tav>
                                        <p:tav tm="100000">
                                          <p:val>
                                            <p:strVal val="#ppt_w"/>
                                          </p:val>
                                        </p:tav>
                                      </p:tavLst>
                                    </p:anim>
                                    <p:anim calcmode="lin" valueType="num">
                                      <p:cBhvr additive="repl">
                                        <p:cTn id="8" dur="750" fill="hold"/>
                                        <p:tgtEl>
                                          <p:spTgt spid="137"/>
                                        </p:tgtEl>
                                        <p:attrNameLst>
                                          <p:attrName>ppt_h</p:attrName>
                                        </p:attrNameLst>
                                      </p:cBhvr>
                                      <p:tavLst>
                                        <p:tav tm="0">
                                          <p:val>
                                            <p:fltVal val="0"/>
                                          </p:val>
                                        </p:tav>
                                        <p:tav tm="100000">
                                          <p:val>
                                            <p:strVal val="#ppt_h"/>
                                          </p:val>
                                        </p:tav>
                                      </p:tavLst>
                                    </p:anim>
                                    <p:animEffect transition="in" filter="fade">
                                      <p:cBhvr additive="repl">
                                        <p:cTn id="9" dur="750"/>
                                        <p:tgtEl>
                                          <p:spTgt spid="1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7" name="矩形: 圆角 42"/>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背景调查</a:t>
            </a:r>
            <a:endParaRPr lang="en-US" sz="3600" b="0" strike="noStrike" spc="-1">
              <a:solidFill>
                <a:schemeClr val="dk1"/>
              </a:solidFill>
              <a:latin typeface="Arial"/>
            </a:endParaRPr>
          </a:p>
        </p:txBody>
      </p:sp>
      <p:sp>
        <p:nvSpPr>
          <p:cNvPr id="149" name="content"/>
          <p:cNvSpPr/>
          <p:nvPr/>
        </p:nvSpPr>
        <p:spPr>
          <a:xfrm>
            <a:off x="1739880" y="221436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背景调查是选拔过程中关键的一环。通过对候选人进行背景调查，可以确保其工作经历真实可靠。了解候选人的过往表现和潜在问题，有助于做出更准确的选拔决策。</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47"/>
                                        </p:tgtEl>
                                        <p:attrNameLst>
                                          <p:attrName>style.visibility</p:attrName>
                                        </p:attrNameLst>
                                      </p:cBhvr>
                                      <p:to>
                                        <p:strVal val="visible"/>
                                      </p:to>
                                    </p:set>
                                    <p:anim calcmode="lin" valueType="num">
                                      <p:cBhvr additive="repl">
                                        <p:cTn id="7" dur="750" fill="hold"/>
                                        <p:tgtEl>
                                          <p:spTgt spid="147"/>
                                        </p:tgtEl>
                                        <p:attrNameLst>
                                          <p:attrName>ppt_w</p:attrName>
                                        </p:attrNameLst>
                                      </p:cBhvr>
                                      <p:tavLst>
                                        <p:tav tm="0">
                                          <p:val>
                                            <p:fltVal val="0"/>
                                          </p:val>
                                        </p:tav>
                                        <p:tav tm="100000">
                                          <p:val>
                                            <p:strVal val="#ppt_w"/>
                                          </p:val>
                                        </p:tav>
                                      </p:tavLst>
                                    </p:anim>
                                    <p:anim calcmode="lin" valueType="num">
                                      <p:cBhvr additive="repl">
                                        <p:cTn id="8" dur="750" fill="hold"/>
                                        <p:tgtEl>
                                          <p:spTgt spid="147"/>
                                        </p:tgtEl>
                                        <p:attrNameLst>
                                          <p:attrName>ppt_h</p:attrName>
                                        </p:attrNameLst>
                                      </p:cBhvr>
                                      <p:tavLst>
                                        <p:tav tm="0">
                                          <p:val>
                                            <p:fltVal val="0"/>
                                          </p:val>
                                        </p:tav>
                                        <p:tav tm="100000">
                                          <p:val>
                                            <p:strVal val="#ppt_h"/>
                                          </p:val>
                                        </p:tav>
                                      </p:tavLst>
                                    </p:anim>
                                    <p:animEffect transition="in" filter="fade">
                                      <p:cBhvr additive="repl">
                                        <p:cTn id="9" dur="750"/>
                                        <p:tgtEl>
                                          <p:spTgt spid="1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0" name="矩形: 圆角 42"/>
          <p:cNvSpPr/>
          <p:nvPr/>
        </p:nvSpPr>
        <p:spPr>
          <a:xfrm>
            <a:off x="888480" y="87732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52"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综合评估</a:t>
            </a:r>
            <a:endParaRPr lang="en-US" sz="1800" b="0" strike="noStrike" spc="-1">
              <a:solidFill>
                <a:srgbClr val="000000"/>
              </a:solidFill>
              <a:latin typeface="Arial"/>
            </a:endParaRPr>
          </a:p>
        </p:txBody>
      </p:sp>
      <p:sp>
        <p:nvSpPr>
          <p:cNvPr id="153" name="content.2.content"/>
          <p:cNvSpPr/>
          <p:nvPr/>
        </p:nvSpPr>
        <p:spPr>
          <a:xfrm>
            <a:off x="3666960" y="295416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结合候选人表现</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结合测试结果</a:t>
            </a:r>
            <a:endParaRPr lang="en-US" sz="1400" b="0" strike="noStrike" spc="-1">
              <a:solidFill>
                <a:srgbClr val="000000"/>
              </a:solidFill>
              <a:latin typeface="Arial"/>
            </a:endParaRPr>
          </a:p>
        </p:txBody>
      </p:sp>
      <p:sp>
        <p:nvSpPr>
          <p:cNvPr id="15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55"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最适合的人选</a:t>
            </a:r>
            <a:endParaRPr lang="en-US" sz="1800" b="0" strike="noStrike" spc="-1">
              <a:solidFill>
                <a:srgbClr val="000000"/>
              </a:solidFill>
              <a:latin typeface="Arial"/>
            </a:endParaRPr>
          </a:p>
        </p:txBody>
      </p:sp>
      <p:sp>
        <p:nvSpPr>
          <p:cNvPr id="156" name="content.3.content"/>
          <p:cNvSpPr/>
          <p:nvPr/>
        </p:nvSpPr>
        <p:spPr>
          <a:xfrm>
            <a:off x="6424920" y="295452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确定最优秀的人选</a:t>
            </a:r>
            <a:endParaRPr lang="en-US" sz="1400" b="0" strike="noStrike" spc="-1">
              <a:solidFill>
                <a:srgbClr val="000000"/>
              </a:solidFill>
              <a:latin typeface="Arial"/>
            </a:endParaRPr>
          </a:p>
        </p:txBody>
      </p:sp>
      <p:sp>
        <p:nvSpPr>
          <p:cNvPr id="15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58"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59" name="content.4.content"/>
          <p:cNvSpPr/>
          <p:nvPr/>
        </p:nvSpPr>
        <p:spPr>
          <a:xfrm>
            <a:off x="9177480" y="29541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160"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确定选拔标准</a:t>
            </a:r>
            <a:endParaRPr lang="en-US" sz="3600" b="0" strike="noStrike" spc="-1">
              <a:solidFill>
                <a:schemeClr val="dk1"/>
              </a:solidFill>
              <a:latin typeface="Arial"/>
            </a:endParaRPr>
          </a:p>
        </p:txBody>
      </p:sp>
      <p:sp>
        <p:nvSpPr>
          <p:cNvPr id="16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2"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制定标准</a:t>
            </a:r>
            <a:endParaRPr lang="en-US" sz="1800" b="0" strike="noStrike" spc="-1">
              <a:solidFill>
                <a:srgbClr val="000000"/>
              </a:solidFill>
              <a:latin typeface="Arial"/>
            </a:endParaRPr>
          </a:p>
        </p:txBody>
      </p:sp>
      <p:sp>
        <p:nvSpPr>
          <p:cNvPr id="163" name="content.1.content"/>
          <p:cNvSpPr/>
          <p:nvPr/>
        </p:nvSpPr>
        <p:spPr>
          <a:xfrm>
            <a:off x="872640" y="295416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明确所需素质</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明确所需技能</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50"/>
                                        </p:tgtEl>
                                        <p:attrNameLst>
                                          <p:attrName>style.visibility</p:attrName>
                                        </p:attrNameLst>
                                      </p:cBhvr>
                                      <p:to>
                                        <p:strVal val="visible"/>
                                      </p:to>
                                    </p:set>
                                    <p:anim calcmode="lin" valueType="num">
                                      <p:cBhvr additive="repl">
                                        <p:cTn id="7" dur="750" fill="hold"/>
                                        <p:tgtEl>
                                          <p:spTgt spid="150"/>
                                        </p:tgtEl>
                                        <p:attrNameLst>
                                          <p:attrName>ppt_w</p:attrName>
                                        </p:attrNameLst>
                                      </p:cBhvr>
                                      <p:tavLst>
                                        <p:tav tm="0">
                                          <p:val>
                                            <p:fltVal val="0"/>
                                          </p:val>
                                        </p:tav>
                                        <p:tav tm="100000">
                                          <p:val>
                                            <p:strVal val="#ppt_w"/>
                                          </p:val>
                                        </p:tav>
                                      </p:tavLst>
                                    </p:anim>
                                    <p:anim calcmode="lin" valueType="num">
                                      <p:cBhvr additive="repl">
                                        <p:cTn id="8" dur="750" fill="hold"/>
                                        <p:tgtEl>
                                          <p:spTgt spid="150"/>
                                        </p:tgtEl>
                                        <p:attrNameLst>
                                          <p:attrName>ppt_h</p:attrName>
                                        </p:attrNameLst>
                                      </p:cBhvr>
                                      <p:tavLst>
                                        <p:tav tm="0">
                                          <p:val>
                                            <p:fltVal val="0"/>
                                          </p:val>
                                        </p:tav>
                                        <p:tav tm="100000">
                                          <p:val>
                                            <p:strVal val="#ppt_h"/>
                                          </p:val>
                                        </p:tav>
                                      </p:tavLst>
                                    </p:anim>
                                    <p:animEffect transition="in" filter="fade">
                                      <p:cBhvr additive="repl">
                                        <p:cTn id="9" dur="750"/>
                                        <p:tgtEl>
                                          <p:spTgt spid="1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4" name="矩形: 圆角 13"/>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cxnSp>
        <p:nvCxnSpPr>
          <p:cNvPr id="165" name="直接连接符 7"/>
          <p:cNvCxnSpPr/>
          <p:nvPr/>
        </p:nvCxnSpPr>
        <p:spPr>
          <a:xfrm>
            <a:off x="5039640" y="1541520"/>
            <a:ext cx="360" cy="3902040"/>
          </a:xfrm>
          <a:prstGeom prst="straightConnector1">
            <a:avLst/>
          </a:prstGeom>
          <a:ln w="38100">
            <a:solidFill>
              <a:srgbClr val="86CAC4"/>
            </a:solidFill>
          </a:ln>
        </p:spPr>
      </p:cxnSp>
      <p:sp>
        <p:nvSpPr>
          <p:cNvPr id="16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7" name="PlaceHolder 2"/>
          <p:cNvSpPr>
            <a:spLocks noGrp="1"/>
          </p:cNvSpPr>
          <p:nvPr>
            <p:ph type="title" idx="4294967295"/>
          </p:nvPr>
        </p:nvSpPr>
        <p:spPr>
          <a:xfrm>
            <a:off x="5091480" y="1768320"/>
            <a:ext cx="62110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3</a:t>
            </a:r>
            <a:r>
              <a:rPr lang="zh-CN" sz="3600" b="1" strike="noStrike" spc="299">
                <a:solidFill>
                  <a:schemeClr val="dk1"/>
                </a:solidFill>
                <a:latin typeface="Arial"/>
                <a:ea typeface="微软雅黑"/>
              </a:rPr>
              <a:t>章 销售人员培训的内容与方法</a:t>
            </a:r>
            <a:endParaRPr lang="en-US" sz="3600" b="0" strike="noStrike" spc="-1">
              <a:solidFill>
                <a:schemeClr val="dk1"/>
              </a:solidFill>
              <a:latin typeface="Arial"/>
            </a:endParaRPr>
          </a:p>
        </p:txBody>
      </p:sp>
      <p:sp>
        <p:nvSpPr>
          <p:cNvPr id="16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64"/>
                                        </p:tgtEl>
                                        <p:attrNameLst>
                                          <p:attrName>style.visibility</p:attrName>
                                        </p:attrNameLst>
                                      </p:cBhvr>
                                      <p:to>
                                        <p:strVal val="visible"/>
                                      </p:to>
                                    </p:set>
                                    <p:anim calcmode="lin" valueType="num">
                                      <p:cBhvr additive="repl">
                                        <p:cTn id="7" dur="750" fill="hold"/>
                                        <p:tgtEl>
                                          <p:spTgt spid="164"/>
                                        </p:tgtEl>
                                        <p:attrNameLst>
                                          <p:attrName>ppt_w</p:attrName>
                                        </p:attrNameLst>
                                      </p:cBhvr>
                                      <p:tavLst>
                                        <p:tav tm="0">
                                          <p:val>
                                            <p:fltVal val="0"/>
                                          </p:val>
                                        </p:tav>
                                        <p:tav tm="100000">
                                          <p:val>
                                            <p:strVal val="#ppt_w"/>
                                          </p:val>
                                        </p:tav>
                                      </p:tavLst>
                                    </p:anim>
                                    <p:anim calcmode="lin" valueType="num">
                                      <p:cBhvr additive="repl">
                                        <p:cTn id="8" dur="750" fill="hold"/>
                                        <p:tgtEl>
                                          <p:spTgt spid="164"/>
                                        </p:tgtEl>
                                        <p:attrNameLst>
                                          <p:attrName>ppt_h</p:attrName>
                                        </p:attrNameLst>
                                      </p:cBhvr>
                                      <p:tavLst>
                                        <p:tav tm="0">
                                          <p:val>
                                            <p:fltVal val="0"/>
                                          </p:val>
                                        </p:tav>
                                        <p:tav tm="100000">
                                          <p:val>
                                            <p:strVal val="#ppt_h"/>
                                          </p:val>
                                        </p:tav>
                                      </p:tavLst>
                                    </p:anim>
                                    <p:animEffect transition="in" filter="fade">
                                      <p:cBhvr additive="repl">
                                        <p:cTn id="9" dur="750"/>
                                        <p:tgtEl>
                                          <p:spTgt spid="164"/>
                                        </p:tgtEl>
                                      </p:cBhvr>
                                    </p:animEffect>
                                  </p:childTnLst>
                                </p:cTn>
                              </p:par>
                            </p:childTnLst>
                          </p:cTn>
                        </p:par>
                        <p:par>
                          <p:cTn id="10" fill="hold" nodeType="afterGroup">
                            <p:stCondLst>
                              <p:cond delay="750"/>
                            </p:stCondLst>
                            <p:childTnLst>
                              <p:par>
                                <p:cTn id="11" presetID="22" presetClass="entr" presetSubtype="4" dur="750" fill="hold" nodeType="afterEffect">
                                  <p:stCondLst>
                                    <p:cond delay="0"/>
                                  </p:stCondLst>
                                  <p:childTnLst>
                                    <p:set>
                                      <p:cBhvr>
                                        <p:cTn id="12" dur="1" fill="hold">
                                          <p:stCondLst>
                                            <p:cond delay="0"/>
                                          </p:stCondLst>
                                        </p:cTn>
                                        <p:tgtEl>
                                          <p:spTgt spid="165"/>
                                        </p:tgtEl>
                                        <p:attrNameLst>
                                          <p:attrName>style.visibility</p:attrName>
                                        </p:attrNameLst>
                                      </p:cBhvr>
                                      <p:to>
                                        <p:strVal val="visible"/>
                                      </p:to>
                                    </p:set>
                                    <p:animEffect transition="in" filter="wipe(down)">
                                      <p:cBhvr additive="repl">
                                        <p:cTn id="13" dur="750"/>
                                        <p:tgtEl>
                                          <p:spTgt spid="16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70"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销售技巧培训</a:t>
            </a:r>
            <a:endParaRPr lang="en-US" sz="2800" b="0" strike="noStrike" spc="-1">
              <a:solidFill>
                <a:srgbClr val="000000"/>
              </a:solidFill>
              <a:latin typeface="Arial"/>
            </a:endParaRPr>
          </a:p>
        </p:txBody>
      </p:sp>
      <p:sp>
        <p:nvSpPr>
          <p:cNvPr id="171"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销售技巧培训是培训课程中的重要环节。通过学习沟通技巧、谈判技巧和客户服务技能，销售人员可以提高与客户沟通的效率，增强与客户的互动能力，从而提高销售业绩。在培训中，重点培养销售人员达成交易的能力，帮助他们更好地应对客户需求，提升成交率。</a:t>
            </a:r>
            <a:endParaRPr lang="en-US" sz="1800" b="0" strike="noStrike" spc="-1">
              <a:solidFill>
                <a:srgbClr val="000000"/>
              </a:solidFill>
              <a:latin typeface="Arial"/>
            </a:endParaRPr>
          </a:p>
        </p:txBody>
      </p:sp>
      <p:sp>
        <p:nvSpPr>
          <p:cNvPr id="17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3"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4"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产品知识培训</a:t>
            </a:r>
            <a:endParaRPr lang="en-US" sz="3600" b="0" strike="noStrike" spc="-1">
              <a:solidFill>
                <a:schemeClr val="dk1"/>
              </a:solidFill>
              <a:latin typeface="Arial"/>
            </a:endParaRPr>
          </a:p>
        </p:txBody>
      </p:sp>
      <p:sp>
        <p:nvSpPr>
          <p:cNvPr id="175"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帮助销售人员更好地了解产品特点</a:t>
            </a:r>
            <a:endParaRPr lang="en-US" sz="1600" b="0" strike="noStrike" spc="-1">
              <a:solidFill>
                <a:srgbClr val="000000"/>
              </a:solidFill>
              <a:latin typeface="Arial"/>
            </a:endParaRPr>
          </a:p>
        </p:txBody>
      </p:sp>
      <p:sp>
        <p:nvSpPr>
          <p:cNvPr id="176"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详细的产品知识培训</a:t>
            </a:r>
            <a:endParaRPr lang="en-US" sz="2000" b="0" strike="noStrike" spc="-1">
              <a:solidFill>
                <a:srgbClr val="000000"/>
              </a:solidFill>
              <a:latin typeface="Arial"/>
            </a:endParaRPr>
          </a:p>
        </p:txBody>
      </p:sp>
      <p:sp>
        <p:nvSpPr>
          <p:cNvPr id="177"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教授如何更好地向客户推销产品</a:t>
            </a:r>
            <a:endParaRPr lang="en-US" sz="1600" b="0" strike="noStrike" spc="-1">
              <a:solidFill>
                <a:srgbClr val="000000"/>
              </a:solidFill>
              <a:latin typeface="Arial"/>
            </a:endParaRPr>
          </a:p>
        </p:txBody>
      </p:sp>
      <p:sp>
        <p:nvSpPr>
          <p:cNvPr id="178"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推销技巧培训</a:t>
            </a:r>
            <a:endParaRPr lang="en-US" sz="2000" b="0" strike="noStrike" spc="-1">
              <a:solidFill>
                <a:srgbClr val="000000"/>
              </a:solidFill>
              <a:latin typeface="Arial"/>
            </a:endParaRPr>
          </a:p>
        </p:txBody>
      </p:sp>
      <p:sp>
        <p:nvSpPr>
          <p:cNvPr id="179"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了解竞争对手产品优势和劣势</a:t>
            </a:r>
            <a:endParaRPr lang="en-US" sz="1600" b="0" strike="noStrike" spc="-1">
              <a:solidFill>
                <a:srgbClr val="000000"/>
              </a:solidFill>
              <a:latin typeface="Arial"/>
            </a:endParaRPr>
          </a:p>
        </p:txBody>
      </p:sp>
      <p:sp>
        <p:nvSpPr>
          <p:cNvPr id="180"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竞争对手分析</a:t>
            </a:r>
            <a:endParaRPr lang="en-US" sz="2000" b="0" strike="noStrike" spc="-1">
              <a:solidFill>
                <a:srgbClr val="000000"/>
              </a:solidFill>
              <a:latin typeface="Arial"/>
            </a:endParaRPr>
          </a:p>
        </p:txBody>
      </p:sp>
      <p:sp>
        <p:nvSpPr>
          <p:cNvPr id="181"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学习如何制定合理的产品定价策略</a:t>
            </a:r>
            <a:endParaRPr lang="en-US" sz="1600" b="0" strike="noStrike" spc="-1">
              <a:solidFill>
                <a:srgbClr val="000000"/>
              </a:solidFill>
              <a:latin typeface="Arial"/>
            </a:endParaRPr>
          </a:p>
        </p:txBody>
      </p:sp>
      <p:sp>
        <p:nvSpPr>
          <p:cNvPr id="182"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定价策略培训</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73"/>
                                        </p:tgtEl>
                                        <p:attrNameLst>
                                          <p:attrName>style.visibility</p:attrName>
                                        </p:attrNameLst>
                                      </p:cBhvr>
                                      <p:to>
                                        <p:strVal val="visible"/>
                                      </p:to>
                                    </p:set>
                                    <p:anim calcmode="lin" valueType="num">
                                      <p:cBhvr additive="repl">
                                        <p:cTn id="7" dur="750" fill="hold"/>
                                        <p:tgtEl>
                                          <p:spTgt spid="173"/>
                                        </p:tgtEl>
                                        <p:attrNameLst>
                                          <p:attrName>ppt_w</p:attrName>
                                        </p:attrNameLst>
                                      </p:cBhvr>
                                      <p:tavLst>
                                        <p:tav tm="0">
                                          <p:val>
                                            <p:fltVal val="0"/>
                                          </p:val>
                                        </p:tav>
                                        <p:tav tm="100000">
                                          <p:val>
                                            <p:strVal val="#ppt_w"/>
                                          </p:val>
                                        </p:tav>
                                      </p:tavLst>
                                    </p:anim>
                                    <p:anim calcmode="lin" valueType="num">
                                      <p:cBhvr additive="repl">
                                        <p:cTn id="8" dur="750" fill="hold"/>
                                        <p:tgtEl>
                                          <p:spTgt spid="173"/>
                                        </p:tgtEl>
                                        <p:attrNameLst>
                                          <p:attrName>ppt_h</p:attrName>
                                        </p:attrNameLst>
                                      </p:cBhvr>
                                      <p:tavLst>
                                        <p:tav tm="0">
                                          <p:val>
                                            <p:fltVal val="0"/>
                                          </p:val>
                                        </p:tav>
                                        <p:tav tm="100000">
                                          <p:val>
                                            <p:strVal val="#ppt_h"/>
                                          </p:val>
                                        </p:tav>
                                      </p:tavLst>
                                    </p:anim>
                                    <p:animEffect transition="in" filter="fade">
                                      <p:cBhvr additive="repl">
                                        <p:cTn id="9" dur="750"/>
                                        <p:tgtEl>
                                          <p:spTgt spid="1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3" name="矩形: 圆角 42"/>
          <p:cNvSpPr/>
          <p:nvPr/>
        </p:nvSpPr>
        <p:spPr>
          <a:xfrm>
            <a:off x="888480" y="87732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85"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角色扮演训练</a:t>
            </a:r>
            <a:endParaRPr lang="en-US" sz="1800" b="0" strike="noStrike" spc="-1">
              <a:solidFill>
                <a:srgbClr val="000000"/>
              </a:solidFill>
              <a:latin typeface="Arial"/>
            </a:endParaRPr>
          </a:p>
        </p:txBody>
      </p:sp>
      <p:sp>
        <p:nvSpPr>
          <p:cNvPr id="186" name="content.2.content"/>
          <p:cNvSpPr/>
          <p:nvPr/>
        </p:nvSpPr>
        <p:spPr>
          <a:xfrm>
            <a:off x="3666960" y="295416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通过角色扮演，让销售人员体验不同客户类型的需求与反馈</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提高销售人员的沟通与表达能力</a:t>
            </a:r>
            <a:endParaRPr lang="en-US" sz="1400" b="0" strike="noStrike" spc="-1">
              <a:solidFill>
                <a:srgbClr val="000000"/>
              </a:solidFill>
              <a:latin typeface="Arial"/>
            </a:endParaRPr>
          </a:p>
        </p:txBody>
      </p:sp>
      <p:sp>
        <p:nvSpPr>
          <p:cNvPr id="18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88"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销售技能训练</a:t>
            </a:r>
            <a:endParaRPr lang="en-US" sz="1800" b="0" strike="noStrike" spc="-1">
              <a:solidFill>
                <a:srgbClr val="000000"/>
              </a:solidFill>
              <a:latin typeface="Arial"/>
            </a:endParaRPr>
          </a:p>
        </p:txBody>
      </p:sp>
      <p:sp>
        <p:nvSpPr>
          <p:cNvPr id="189" name="content.3.content"/>
          <p:cNvSpPr/>
          <p:nvPr/>
        </p:nvSpPr>
        <p:spPr>
          <a:xfrm>
            <a:off x="6424920" y="295452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针对不同产品类型，进行特定销售技能的训练</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帮助销售人员更好地表达产品优势</a:t>
            </a:r>
            <a:endParaRPr lang="en-US" sz="1400" b="0" strike="noStrike" spc="-1">
              <a:solidFill>
                <a:srgbClr val="000000"/>
              </a:solidFill>
              <a:latin typeface="Arial"/>
            </a:endParaRPr>
          </a:p>
        </p:txBody>
      </p:sp>
      <p:sp>
        <p:nvSpPr>
          <p:cNvPr id="19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91"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团队合作演练</a:t>
            </a:r>
            <a:endParaRPr lang="en-US" sz="1800" b="0" strike="noStrike" spc="-1">
              <a:solidFill>
                <a:srgbClr val="000000"/>
              </a:solidFill>
              <a:latin typeface="Arial"/>
            </a:endParaRPr>
          </a:p>
        </p:txBody>
      </p:sp>
      <p:sp>
        <p:nvSpPr>
          <p:cNvPr id="192" name="content.4.content"/>
          <p:cNvSpPr/>
          <p:nvPr/>
        </p:nvSpPr>
        <p:spPr>
          <a:xfrm>
            <a:off x="9177480" y="29541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促进团队间协作，共同达成销售目标</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培养销售团队的整体执行力</a:t>
            </a:r>
            <a:endParaRPr lang="en-US" sz="1400" b="0" strike="noStrike" spc="-1">
              <a:solidFill>
                <a:srgbClr val="000000"/>
              </a:solidFill>
              <a:latin typeface="Arial"/>
            </a:endParaRPr>
          </a:p>
        </p:txBody>
      </p:sp>
      <p:sp>
        <p:nvSpPr>
          <p:cNvPr id="193"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实战演练</a:t>
            </a:r>
            <a:endParaRPr lang="en-US" sz="3600" b="0" strike="noStrike" spc="-1">
              <a:solidFill>
                <a:schemeClr val="dk1"/>
              </a:solidFill>
              <a:latin typeface="Arial"/>
            </a:endParaRPr>
          </a:p>
        </p:txBody>
      </p:sp>
      <p:sp>
        <p:nvSpPr>
          <p:cNvPr id="19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95"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销售场景模拟</a:t>
            </a:r>
            <a:endParaRPr lang="en-US" sz="1800" b="0" strike="noStrike" spc="-1">
              <a:solidFill>
                <a:srgbClr val="000000"/>
              </a:solidFill>
              <a:latin typeface="Arial"/>
            </a:endParaRPr>
          </a:p>
        </p:txBody>
      </p:sp>
      <p:sp>
        <p:nvSpPr>
          <p:cNvPr id="196" name="content.1.content"/>
          <p:cNvSpPr/>
          <p:nvPr/>
        </p:nvSpPr>
        <p:spPr>
          <a:xfrm>
            <a:off x="872640" y="295416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模拟真实销售场景，让销售人员更好地应对各种情况</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培养销售人员应变能力</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83"/>
                                        </p:tgtEl>
                                        <p:attrNameLst>
                                          <p:attrName>style.visibility</p:attrName>
                                        </p:attrNameLst>
                                      </p:cBhvr>
                                      <p:to>
                                        <p:strVal val="visible"/>
                                      </p:to>
                                    </p:set>
                                    <p:anim calcmode="lin" valueType="num">
                                      <p:cBhvr additive="repl">
                                        <p:cTn id="7" dur="750" fill="hold"/>
                                        <p:tgtEl>
                                          <p:spTgt spid="183"/>
                                        </p:tgtEl>
                                        <p:attrNameLst>
                                          <p:attrName>ppt_w</p:attrName>
                                        </p:attrNameLst>
                                      </p:cBhvr>
                                      <p:tavLst>
                                        <p:tav tm="0">
                                          <p:val>
                                            <p:fltVal val="0"/>
                                          </p:val>
                                        </p:tav>
                                        <p:tav tm="100000">
                                          <p:val>
                                            <p:strVal val="#ppt_w"/>
                                          </p:val>
                                        </p:tav>
                                      </p:tavLst>
                                    </p:anim>
                                    <p:anim calcmode="lin" valueType="num">
                                      <p:cBhvr additive="repl">
                                        <p:cTn id="8" dur="750" fill="hold"/>
                                        <p:tgtEl>
                                          <p:spTgt spid="183"/>
                                        </p:tgtEl>
                                        <p:attrNameLst>
                                          <p:attrName>ppt_h</p:attrName>
                                        </p:attrNameLst>
                                      </p:cBhvr>
                                      <p:tavLst>
                                        <p:tav tm="0">
                                          <p:val>
                                            <p:fltVal val="0"/>
                                          </p:val>
                                        </p:tav>
                                        <p:tav tm="100000">
                                          <p:val>
                                            <p:strVal val="#ppt_h"/>
                                          </p:val>
                                        </p:tav>
                                      </p:tavLst>
                                    </p:anim>
                                    <p:animEffect transition="in" filter="fade">
                                      <p:cBhvr additive="repl">
                                        <p:cTn id="9" dur="750"/>
                                        <p:tgtEl>
                                          <p:spTgt spid="1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7"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培训需求分析</a:t>
            </a:r>
            <a:endParaRPr lang="en-US" sz="3600" b="0" strike="noStrike" spc="-1">
              <a:solidFill>
                <a:schemeClr val="dk1"/>
              </a:solidFill>
              <a:latin typeface="Arial"/>
            </a:endParaRPr>
          </a:p>
        </p:txBody>
      </p:sp>
      <p:sp>
        <p:nvSpPr>
          <p:cNvPr id="198"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通过调查问卷收集销售团队的培训需求</a:t>
            </a:r>
            <a:endParaRPr lang="en-US" sz="1600" b="0" strike="noStrike" spc="-1">
              <a:solidFill>
                <a:srgbClr val="000000"/>
              </a:solidFill>
              <a:latin typeface="Arial"/>
            </a:endParaRPr>
          </a:p>
        </p:txBody>
      </p:sp>
      <p:sp>
        <p:nvSpPr>
          <p:cNvPr id="199"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调查问卷分析</a:t>
            </a:r>
            <a:endParaRPr lang="en-US" sz="2000" b="0" strike="noStrike" spc="-1">
              <a:solidFill>
                <a:srgbClr val="000000"/>
              </a:solidFill>
              <a:latin typeface="Arial"/>
            </a:endParaRPr>
          </a:p>
        </p:txBody>
      </p:sp>
      <p:sp>
        <p:nvSpPr>
          <p:cNvPr id="200"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201"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202"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根据调查结果制定针对性的培训计划</a:t>
            </a:r>
            <a:endParaRPr lang="en-US" sz="1600" b="0" strike="noStrike" spc="-1">
              <a:solidFill>
                <a:srgbClr val="000000"/>
              </a:solidFill>
              <a:latin typeface="Arial"/>
            </a:endParaRPr>
          </a:p>
        </p:txBody>
      </p:sp>
      <p:sp>
        <p:nvSpPr>
          <p:cNvPr id="203"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需求匹配策略</a:t>
            </a:r>
            <a:endParaRPr lang="en-US" sz="2000" b="0" strike="noStrike" spc="-1">
              <a:solidFill>
                <a:srgbClr val="000000"/>
              </a:solidFill>
              <a:latin typeface="Arial"/>
            </a:endParaRPr>
          </a:p>
        </p:txBody>
      </p:sp>
      <p:sp>
        <p:nvSpPr>
          <p:cNvPr id="20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205"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倾听员工反馈，了解实际培训需求</a:t>
            </a:r>
            <a:endParaRPr lang="en-US" sz="1600" b="0" strike="noStrike" spc="-1">
              <a:solidFill>
                <a:srgbClr val="000000"/>
              </a:solidFill>
              <a:latin typeface="Arial"/>
            </a:endParaRPr>
          </a:p>
        </p:txBody>
      </p:sp>
      <p:sp>
        <p:nvSpPr>
          <p:cNvPr id="206"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员工反馈整理</a:t>
            </a:r>
            <a:endParaRPr lang="en-US" sz="20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https://d.book118.com/825340121013011130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124</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销售团队人员选拔与培训的培训课程</vt:lpstr>
      <vt:lpstr>目录</vt:lpstr>
      <vt:lpstr>第1章 销售团队人员选拔与培训的重要性</vt:lpstr>
      <vt:lpstr> </vt:lpstr>
      <vt:lpstr>销售团队人员选拔的重要性</vt:lpstr>
      <vt:lpstr> </vt:lpstr>
      <vt:lpstr>有效的选拔与培训策略</vt:lpstr>
      <vt:lpstr>选拔与培训策略对比</vt:lpstr>
      <vt:lpstr>总结</vt:lpstr>
      <vt:lpstr>第2章 销售人员选拔的流程与方法</vt:lpstr>
      <vt:lpstr> </vt:lpstr>
      <vt:lpstr>面试技巧</vt:lpstr>
      <vt:lpstr>背景调查</vt:lpstr>
      <vt:lpstr>确定选拔标准</vt:lpstr>
      <vt:lpstr>第3章 销售人员培训的内容与方法</vt:lpstr>
      <vt:lpstr> </vt:lpstr>
      <vt:lpstr>产品知识培训</vt:lpstr>
      <vt:lpstr>实战演练</vt:lpstr>
      <vt:lpstr>培训需求分析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2024-09-29T14:40:53.798</cp:lastPrinted>
  <dcterms:created xsi:type="dcterms:W3CDTF">2024-09-29T06:40:53Z</dcterms:created>
  <dcterms:modified xsi:type="dcterms:W3CDTF">2024-09-29T06:40:56Z</dcterms:modified>
</cp:coreProperties>
</file>