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4"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B737046-D611-44F0-9A31-C18183367A5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39" name="PlaceHolder 1"/>
          <p:cNvSpPr>
            <a:spLocks noGrp="1"/>
          </p:cNvSpPr>
          <p:nvPr>
            <p:ph type="sldImg"/>
          </p:nvPr>
        </p:nvSpPr>
        <p:spPr>
          <a:xfrm>
            <a:off x="685800" y="1143000"/>
            <a:ext cx="5486040" cy="3085920"/>
          </a:xfrm>
          <a:prstGeom prst="rect">
            <a:avLst/>
          </a:prstGeom>
          <a:ln w="0">
            <a:noFill/>
          </a:ln>
        </p:spPr>
      </p:sp>
      <p:sp>
        <p:nvSpPr>
          <p:cNvPr id="64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4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42" name="PlaceHolder 1"/>
          <p:cNvSpPr>
            <a:spLocks noGrp="1"/>
          </p:cNvSpPr>
          <p:nvPr>
            <p:ph type="sldImg"/>
          </p:nvPr>
        </p:nvSpPr>
        <p:spPr>
          <a:xfrm>
            <a:off x="685800" y="1143000"/>
            <a:ext cx="5486040" cy="3085920"/>
          </a:xfrm>
          <a:prstGeom prst="rect">
            <a:avLst/>
          </a:prstGeom>
          <a:ln w="0">
            <a:noFill/>
          </a:ln>
        </p:spPr>
      </p:sp>
      <p:sp>
        <p:nvSpPr>
          <p:cNvPr id="64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4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45" name="PlaceHolder 1"/>
          <p:cNvSpPr>
            <a:spLocks noGrp="1"/>
          </p:cNvSpPr>
          <p:nvPr>
            <p:ph type="sldImg"/>
          </p:nvPr>
        </p:nvSpPr>
        <p:spPr>
          <a:xfrm>
            <a:off x="685800" y="1143000"/>
            <a:ext cx="5486040" cy="3085920"/>
          </a:xfrm>
          <a:prstGeom prst="rect">
            <a:avLst/>
          </a:prstGeom>
          <a:ln w="0">
            <a:noFill/>
          </a:ln>
        </p:spPr>
      </p:sp>
      <p:sp>
        <p:nvSpPr>
          <p:cNvPr id="64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4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48" name="PlaceHolder 1"/>
          <p:cNvSpPr>
            <a:spLocks noGrp="1"/>
          </p:cNvSpPr>
          <p:nvPr>
            <p:ph type="sldImg"/>
          </p:nvPr>
        </p:nvSpPr>
        <p:spPr>
          <a:xfrm>
            <a:off x="685800" y="1143000"/>
            <a:ext cx="5486040" cy="3085920"/>
          </a:xfrm>
          <a:prstGeom prst="rect">
            <a:avLst/>
          </a:prstGeom>
          <a:ln w="0">
            <a:noFill/>
          </a:ln>
        </p:spPr>
      </p:sp>
      <p:sp>
        <p:nvSpPr>
          <p:cNvPr id="64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5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51" name="PlaceHolder 1"/>
          <p:cNvSpPr>
            <a:spLocks noGrp="1"/>
          </p:cNvSpPr>
          <p:nvPr>
            <p:ph type="sldImg"/>
          </p:nvPr>
        </p:nvSpPr>
        <p:spPr>
          <a:xfrm>
            <a:off x="685800" y="1143000"/>
            <a:ext cx="5486040" cy="3085920"/>
          </a:xfrm>
          <a:prstGeom prst="rect">
            <a:avLst/>
          </a:prstGeom>
          <a:ln w="0">
            <a:noFill/>
          </a:ln>
        </p:spPr>
      </p:sp>
      <p:sp>
        <p:nvSpPr>
          <p:cNvPr id="65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5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453CEB-7414-420B-9D4D-B74070BB7A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2FB257-862B-48AF-8826-3F14DAC9DA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B912D8-D4C1-4487-973A-8711F7441B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A48D47-37A8-4FCB-BDCE-D16D9A1557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40A151-A2DC-4641-AD63-275ED5709B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C42E06-5C03-4602-9079-CA72571D13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EB4AF3-E541-4130-A663-40A9E2510A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1D725B-47DE-4676-8BF1-842FFEB74F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D524F3-2A14-48F3-BD87-395D319C84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04B170-0A85-42A2-A54F-2E43F72157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79D8CD-7AC4-4E93-83A7-A1A4BABDD9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C3564113-7AED-470D-AD60-4FE08E0FA3E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305E1D7-8D6F-4B02-8796-1F2646D53932}"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5.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png" /><Relationship Id="rId3"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5342124144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017360" y="559440"/>
            <a:ext cx="10156320" cy="17884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rgbClr val="EB554D"/>
                </a:solidFill>
                <a:latin typeface="Arial"/>
                <a:ea typeface="微软雅黑"/>
              </a:rPr>
              <a:t>子宫腺肌病教学查房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3494880" y="3492360"/>
            <a:ext cx="767880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rotWithShape="0">
          <a:gsLst>
            <a:gs pos="0">
              <a:srgbClr val="EB554D">
                <a:alpha val="34000"/>
              </a:srgbClr>
            </a:gs>
            <a:gs pos="100000">
              <a:srgbClr val="FCE8EA">
                <a:alpha val="44000"/>
              </a:srgbClr>
            </a:gs>
          </a:gsLst>
          <a:lin ang="5400000"/>
        </a:gradFill>
      </p:bgPr>
    </p:bg>
    <p:spTree>
      <p:nvGrpSpPr>
        <p:cNvPr id="1" name=""/>
        <p:cNvGrpSpPr/>
        <p:nvPr/>
      </p:nvGrpSpPr>
      <p:grpSpPr>
        <a:xfrm>
          <a:off x="0" y="0"/>
          <a:ext cx="0" cy="0"/>
        </a:xfrm>
      </p:grpSpPr>
      <p:sp>
        <p:nvSpPr>
          <p:cNvPr id="75" name="AutoShape 2"/>
          <p:cNvSpPr/>
          <p:nvPr/>
        </p:nvSpPr>
        <p:spPr>
          <a:xfrm>
            <a:off x="297360" y="810360"/>
            <a:ext cx="5297760" cy="5297760"/>
          </a:xfrm>
          <a:prstGeom prst="ellipse">
            <a:avLst/>
          </a:prstGeom>
          <a:solidFill>
            <a:srgbClr val="EB554D">
              <a:alpha val="25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938520" y="1451160"/>
            <a:ext cx="4016160" cy="401616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184896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1</a:t>
            </a:r>
            <a:r>
              <a:rPr lang="zh-CN" sz="2400" b="1" strike="noStrike" spc="-1">
                <a:solidFill>
                  <a:srgbClr val="EB554D"/>
                </a:solidFill>
                <a:latin typeface="微软雅黑"/>
                <a:ea typeface="微软雅黑"/>
              </a:rPr>
              <a:t>章  引言</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2</a:t>
            </a:r>
            <a:r>
              <a:rPr lang="zh-CN" sz="2400" b="1" strike="noStrike" spc="-1">
                <a:solidFill>
                  <a:srgbClr val="EB554D"/>
                </a:solidFill>
                <a:latin typeface="微软雅黑"/>
                <a:ea typeface="微软雅黑"/>
              </a:rPr>
              <a:t>章  临床表现</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3</a:t>
            </a:r>
            <a:r>
              <a:rPr lang="zh-CN" sz="2400" b="1" strike="noStrike" spc="-1">
                <a:solidFill>
                  <a:srgbClr val="EB554D"/>
                </a:solidFill>
                <a:latin typeface="微软雅黑"/>
                <a:ea typeface="微软雅黑"/>
              </a:rPr>
              <a:t>章  治疗方法</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4</a:t>
            </a:r>
            <a:r>
              <a:rPr lang="zh-CN" sz="2400" b="1" strike="noStrike" spc="-1">
                <a:solidFill>
                  <a:srgbClr val="EB554D"/>
                </a:solidFill>
                <a:latin typeface="微软雅黑"/>
                <a:ea typeface="微软雅黑"/>
              </a:rPr>
              <a:t>章  并发症及预防</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5</a:t>
            </a:r>
            <a:r>
              <a:rPr lang="zh-CN" sz="2400" b="1" strike="noStrike" spc="-1">
                <a:solidFill>
                  <a:srgbClr val="EB554D"/>
                </a:solidFill>
                <a:latin typeface="微软雅黑"/>
                <a:ea typeface="微软雅黑"/>
              </a:rPr>
              <a:t>章  患者管理</a:t>
            </a:r>
            <a:endParaRPr lang="en-US" sz="2400" b="0" strike="noStrike" spc="-1">
              <a:solidFill>
                <a:srgbClr val="000000"/>
              </a:solidFill>
              <a:latin typeface="Arial"/>
            </a:endParaRPr>
          </a:p>
          <a:p>
            <a:pPr defTabSz="914400">
              <a:lnSpc>
                <a:spcPct val="100000"/>
              </a:lnSpc>
            </a:pPr>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6</a:t>
            </a:r>
            <a:r>
              <a:rPr lang="zh-CN" sz="2400" b="1" strike="noStrike" spc="-1">
                <a:solidFill>
                  <a:srgbClr val="EB554D"/>
                </a:solidFill>
                <a:latin typeface="微软雅黑"/>
                <a:ea typeface="微软雅黑"/>
              </a:rPr>
              <a:t>章  结语</a:t>
            </a:r>
            <a:endParaRPr lang="en-US" sz="2400" b="0" strike="noStrike" spc="-1">
              <a:solidFill>
                <a:srgbClr val="000000"/>
              </a:solidFill>
              <a:latin typeface="Arial"/>
            </a:endParaRPr>
          </a:p>
        </p:txBody>
      </p:sp>
      <p:sp>
        <p:nvSpPr>
          <p:cNvPr id="79" name="TextBox 5"/>
          <p:cNvSpPr/>
          <p:nvPr/>
        </p:nvSpPr>
        <p:spPr>
          <a:xfrm>
            <a:off x="1302840" y="200376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9"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01</a:t>
            </a:r>
            <a:endParaRPr lang="en-US" sz="3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53103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1</a:t>
            </a:r>
            <a:r>
              <a:rPr lang="zh-CN" sz="4000" b="1" strike="noStrike" spc="299">
                <a:solidFill>
                  <a:srgbClr val="EB554D"/>
                </a:solidFill>
                <a:latin typeface="Arial"/>
                <a:ea typeface="微软雅黑"/>
              </a:rPr>
              <a:t>章 引言</a:t>
            </a:r>
            <a:endParaRPr lang="en-US" sz="40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92"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5"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8"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9"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0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子宫腺肌病概述</a:t>
            </a:r>
            <a:endParaRPr lang="en-US" sz="3600" b="0" strike="noStrike" spc="-1">
              <a:solidFill>
                <a:srgbClr val="000000"/>
              </a:solidFill>
              <a:latin typeface="Arial"/>
            </a:endParaRPr>
          </a:p>
        </p:txBody>
      </p:sp>
      <p:sp>
        <p:nvSpPr>
          <p:cNvPr id="10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子宫腺肌病是一种常见的妇科疾病，主要表现为子宫内膜和肌层的异常增生。 它常常引起月经紊乱、不孕、宫颈癌等并发症，给患者带来身心的双重困扰。 本次查房将重点关注子宫腺肌病的临床表现、诊断和治疗方法。</a:t>
            </a:r>
            <a:endParaRPr lang="en-US" sz="1800" b="0" strike="noStrike" spc="-1">
              <a:solidFill>
                <a:srgbClr val="000000"/>
              </a:solidFill>
              <a:latin typeface="Arial"/>
            </a:endParaRPr>
          </a:p>
        </p:txBody>
      </p:sp>
      <p:sp>
        <p:nvSpPr>
          <p:cNvPr id="1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4" name="Group 15"/>
          <p:cNvGrpSpPr/>
          <p:nvPr/>
        </p:nvGrpSpPr>
        <p:grpSpPr>
          <a:xfrm>
            <a:off x="431640" y="396000"/>
            <a:ext cx="514800" cy="439200"/>
            <a:chOff x="431640" y="396000"/>
            <a:chExt cx="514800" cy="439200"/>
          </a:xfrm>
        </p:grpSpPr>
        <p:sp>
          <p:nvSpPr>
            <p:cNvPr id="105"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6"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7"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8"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9"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0"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1"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2"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3"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4"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5"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6"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7"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8"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9"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20"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1"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2"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3"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4"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2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26" name="流程图: 终止 9"/>
          <p:cNvSpPr/>
          <p:nvPr/>
        </p:nvSpPr>
        <p:spPr>
          <a:xfrm>
            <a:off x="46544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流程图: 终止 8"/>
          <p:cNvSpPr/>
          <p:nvPr/>
        </p:nvSpPr>
        <p:spPr>
          <a:xfrm>
            <a:off x="7448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流程图: 终止 7"/>
          <p:cNvSpPr/>
          <p:nvPr/>
        </p:nvSpPr>
        <p:spPr>
          <a:xfrm>
            <a:off x="46544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流程图: 终止 3"/>
          <p:cNvSpPr/>
          <p:nvPr/>
        </p:nvSpPr>
        <p:spPr>
          <a:xfrm>
            <a:off x="7448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子宫腺肌病临床表现</a:t>
            </a:r>
            <a:endParaRPr lang="en-US" sz="3000" b="0" strike="noStrike" spc="-1">
              <a:solidFill>
                <a:schemeClr val="dk1"/>
              </a:solidFill>
              <a:latin typeface="Arial"/>
            </a:endParaRPr>
          </a:p>
        </p:txBody>
      </p:sp>
      <p:grpSp>
        <p:nvGrpSpPr>
          <p:cNvPr id="131" name="Group 15"/>
          <p:cNvGrpSpPr/>
          <p:nvPr/>
        </p:nvGrpSpPr>
        <p:grpSpPr>
          <a:xfrm>
            <a:off x="435960" y="378720"/>
            <a:ext cx="515160" cy="439560"/>
            <a:chOff x="435960" y="378720"/>
            <a:chExt cx="515160" cy="439560"/>
          </a:xfrm>
        </p:grpSpPr>
        <p:sp>
          <p:nvSpPr>
            <p:cNvPr id="132"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33"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34"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35"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36"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37"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38"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39"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40"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41"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42"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43"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44"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45"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46"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47"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48"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49"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50"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51"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52" name="content.1.title"/>
          <p:cNvSpPr/>
          <p:nvPr/>
        </p:nvSpPr>
        <p:spPr>
          <a:xfrm>
            <a:off x="1467720" y="163332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月经紊乱</a:t>
            </a:r>
            <a:endParaRPr lang="en-US" sz="2000" b="0" strike="noStrike" spc="-1">
              <a:solidFill>
                <a:srgbClr val="000000"/>
              </a:solidFill>
              <a:latin typeface="Arial"/>
            </a:endParaRPr>
          </a:p>
        </p:txBody>
      </p:sp>
      <p:sp>
        <p:nvSpPr>
          <p:cNvPr id="153"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周期缩短或延长，经量增多或减少</a:t>
            </a:r>
            <a:endParaRPr lang="en-US" sz="1600" b="0" strike="noStrike" spc="-1">
              <a:solidFill>
                <a:srgbClr val="000000"/>
              </a:solidFill>
              <a:latin typeface="Arial"/>
            </a:endParaRPr>
          </a:p>
        </p:txBody>
      </p:sp>
      <p:sp>
        <p:nvSpPr>
          <p:cNvPr id="154"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不孕</a:t>
            </a:r>
            <a:endParaRPr lang="en-US" sz="2000" b="0" strike="noStrike" spc="-1">
              <a:solidFill>
                <a:srgbClr val="000000"/>
              </a:solidFill>
              <a:latin typeface="Arial"/>
            </a:endParaRPr>
          </a:p>
        </p:txBody>
      </p:sp>
      <p:sp>
        <p:nvSpPr>
          <p:cNvPr id="155"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子宫内膜异常增生影响胚胎着床</a:t>
            </a:r>
            <a:endParaRPr lang="en-US" sz="1600" b="0" strike="noStrike" spc="-1">
              <a:solidFill>
                <a:srgbClr val="000000"/>
              </a:solidFill>
              <a:latin typeface="Arial"/>
            </a:endParaRPr>
          </a:p>
        </p:txBody>
      </p:sp>
      <p:sp>
        <p:nvSpPr>
          <p:cNvPr id="156"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宫颈癌风险增加</a:t>
            </a:r>
            <a:endParaRPr lang="en-US" sz="2000" b="0" strike="noStrike" spc="-1">
              <a:solidFill>
                <a:srgbClr val="000000"/>
              </a:solidFill>
              <a:latin typeface="Arial"/>
            </a:endParaRPr>
          </a:p>
        </p:txBody>
      </p:sp>
      <p:sp>
        <p:nvSpPr>
          <p:cNvPr id="157"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子宫内膜异常细胞增生转变</a:t>
            </a:r>
            <a:endParaRPr lang="en-US" sz="1600" b="0" strike="noStrike" spc="-1">
              <a:solidFill>
                <a:srgbClr val="000000"/>
              </a:solidFill>
              <a:latin typeface="Arial"/>
            </a:endParaRPr>
          </a:p>
        </p:txBody>
      </p:sp>
      <p:sp>
        <p:nvSpPr>
          <p:cNvPr id="158"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159"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60" name="Picture 4"/>
          <p:cNvSpPr/>
          <p:nvPr/>
        </p:nvSpPr>
        <p:spPr>
          <a:xfrm>
            <a:off x="8506440" y="1108800"/>
            <a:ext cx="3306240" cy="440856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161"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EB554D"/>
                </a:solidFill>
                <a:latin typeface="Arial"/>
                <a:ea typeface="微软雅黑"/>
              </a:rPr>
              <a:t>结语</a:t>
            </a:r>
            <a:endParaRPr lang="en-US" sz="3000" b="0" strike="noStrike" spc="-1">
              <a:solidFill>
                <a:schemeClr val="dk1"/>
              </a:solidFill>
              <a:latin typeface="Arial"/>
            </a:endParaRPr>
          </a:p>
        </p:txBody>
      </p:sp>
      <p:sp>
        <p:nvSpPr>
          <p:cNvPr id="162"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子宫腺肌病是妇科常见病，及时诊断和治疗对患者健康至关重要。请加强对子宫腺肌病的学习，提高查房水平。</a:t>
            </a:r>
            <a:endParaRPr lang="en-US" sz="1800" b="0" strike="noStrike" spc="-1">
              <a:solidFill>
                <a:srgbClr val="000000"/>
              </a:solidFill>
              <a:latin typeface="Arial"/>
            </a:endParaRPr>
          </a:p>
        </p:txBody>
      </p:sp>
      <p:grpSp>
        <p:nvGrpSpPr>
          <p:cNvPr id="163" name="Group 15"/>
          <p:cNvGrpSpPr/>
          <p:nvPr/>
        </p:nvGrpSpPr>
        <p:grpSpPr>
          <a:xfrm>
            <a:off x="435960" y="378720"/>
            <a:ext cx="515160" cy="439560"/>
            <a:chOff x="435960" y="378720"/>
            <a:chExt cx="515160" cy="439560"/>
          </a:xfrm>
        </p:grpSpPr>
        <p:sp>
          <p:nvSpPr>
            <p:cNvPr id="164" name="AutoShape 16"/>
            <p:cNvSpPr/>
            <p:nvPr/>
          </p:nvSpPr>
          <p:spPr>
            <a:xfrm>
              <a:off x="435960" y="37872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65" name="AutoShape 17"/>
            <p:cNvSpPr/>
            <p:nvPr/>
          </p:nvSpPr>
          <p:spPr>
            <a:xfrm>
              <a:off x="555840" y="38520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66" name="AutoShape 18"/>
            <p:cNvSpPr/>
            <p:nvPr/>
          </p:nvSpPr>
          <p:spPr>
            <a:xfrm>
              <a:off x="669960" y="38700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67" name="AutoShape 19"/>
            <p:cNvSpPr/>
            <p:nvPr/>
          </p:nvSpPr>
          <p:spPr>
            <a:xfrm>
              <a:off x="780840" y="39600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68" name="AutoShape 20"/>
            <p:cNvSpPr/>
            <p:nvPr/>
          </p:nvSpPr>
          <p:spPr>
            <a:xfrm>
              <a:off x="885960" y="39204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69" name="AutoShape 21"/>
            <p:cNvSpPr/>
            <p:nvPr/>
          </p:nvSpPr>
          <p:spPr>
            <a:xfrm>
              <a:off x="435960" y="49644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0" name="AutoShape 22"/>
            <p:cNvSpPr/>
            <p:nvPr/>
          </p:nvSpPr>
          <p:spPr>
            <a:xfrm>
              <a:off x="555840" y="50328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1" name="AutoShape 23"/>
            <p:cNvSpPr/>
            <p:nvPr/>
          </p:nvSpPr>
          <p:spPr>
            <a:xfrm>
              <a:off x="669960" y="50472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2" name="AutoShape 24"/>
            <p:cNvSpPr/>
            <p:nvPr/>
          </p:nvSpPr>
          <p:spPr>
            <a:xfrm>
              <a:off x="780840" y="51372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3" name="AutoShape 25"/>
            <p:cNvSpPr/>
            <p:nvPr/>
          </p:nvSpPr>
          <p:spPr>
            <a:xfrm>
              <a:off x="885960" y="50976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4" name="AutoShape 26"/>
            <p:cNvSpPr/>
            <p:nvPr/>
          </p:nvSpPr>
          <p:spPr>
            <a:xfrm>
              <a:off x="435960" y="61452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5" name="AutoShape 27"/>
            <p:cNvSpPr/>
            <p:nvPr/>
          </p:nvSpPr>
          <p:spPr>
            <a:xfrm>
              <a:off x="555840" y="62100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6" name="AutoShape 28"/>
            <p:cNvSpPr/>
            <p:nvPr/>
          </p:nvSpPr>
          <p:spPr>
            <a:xfrm>
              <a:off x="669960" y="62280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7" name="AutoShape 29"/>
            <p:cNvSpPr/>
            <p:nvPr/>
          </p:nvSpPr>
          <p:spPr>
            <a:xfrm>
              <a:off x="780840" y="63144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8" name="AutoShape 30"/>
            <p:cNvSpPr/>
            <p:nvPr/>
          </p:nvSpPr>
          <p:spPr>
            <a:xfrm>
              <a:off x="885960" y="62748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9" name="AutoShape 31"/>
            <p:cNvSpPr/>
            <p:nvPr/>
          </p:nvSpPr>
          <p:spPr>
            <a:xfrm>
              <a:off x="435960" y="73224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0" name="AutoShape 32"/>
            <p:cNvSpPr/>
            <p:nvPr/>
          </p:nvSpPr>
          <p:spPr>
            <a:xfrm>
              <a:off x="555840" y="73872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1" name="AutoShape 33"/>
            <p:cNvSpPr/>
            <p:nvPr/>
          </p:nvSpPr>
          <p:spPr>
            <a:xfrm>
              <a:off x="669960" y="74052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2" name="AutoShape 34"/>
            <p:cNvSpPr/>
            <p:nvPr/>
          </p:nvSpPr>
          <p:spPr>
            <a:xfrm>
              <a:off x="780840" y="74952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3" name="AutoShape 35"/>
            <p:cNvSpPr/>
            <p:nvPr/>
          </p:nvSpPr>
          <p:spPr>
            <a:xfrm>
              <a:off x="885960" y="74520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84"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85"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86"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87"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88"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89"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0"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91"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92"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02</a:t>
            </a:r>
            <a:endParaRPr lang="en-US" sz="3600" b="0" strike="noStrike" spc="148">
              <a:solidFill>
                <a:schemeClr val="dk1">
                  <a:lumMod val="65000"/>
                  <a:lumOff val="35000"/>
                </a:schemeClr>
              </a:solidFill>
              <a:latin typeface="Arial"/>
            </a:endParaRPr>
          </a:p>
        </p:txBody>
      </p:sp>
      <p:sp>
        <p:nvSpPr>
          <p:cNvPr id="193" name="PlaceHolder 2"/>
          <p:cNvSpPr>
            <a:spLocks noGrp="1"/>
          </p:cNvSpPr>
          <p:nvPr>
            <p:ph type="title" idx="4294967295"/>
          </p:nvPr>
        </p:nvSpPr>
        <p:spPr>
          <a:xfrm>
            <a:off x="313560" y="53103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2</a:t>
            </a:r>
            <a:r>
              <a:rPr lang="zh-CN" sz="4000" b="1" strike="noStrike" spc="299">
                <a:solidFill>
                  <a:srgbClr val="EB554D"/>
                </a:solidFill>
                <a:latin typeface="Arial"/>
                <a:ea typeface="微软雅黑"/>
              </a:rPr>
              <a:t>章 临床表现</a:t>
            </a:r>
            <a:endParaRPr lang="en-US" sz="4000" b="0" strike="noStrike" spc="-1">
              <a:solidFill>
                <a:schemeClr val="dk1"/>
              </a:solidFill>
              <a:latin typeface="Arial"/>
            </a:endParaRPr>
          </a:p>
        </p:txBody>
      </p:sp>
      <p:sp>
        <p:nvSpPr>
          <p:cNvPr id="19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95"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6"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97"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98"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9"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0"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1"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02"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0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4"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子宫腺肌病的临床表现</a:t>
            </a:r>
            <a:endParaRPr lang="en-US" sz="3600" b="0" strike="noStrike" spc="-1">
              <a:solidFill>
                <a:srgbClr val="000000"/>
              </a:solidFill>
              <a:latin typeface="Arial"/>
            </a:endParaRPr>
          </a:p>
        </p:txBody>
      </p:sp>
      <p:sp>
        <p:nvSpPr>
          <p:cNvPr id="205"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子宫腺肌病患者常常表现为月经周期紊乱、经量增多或减少等症状。详细了解患者的月经情况对于正确判断病情和制定治疗方案至关重要。子宫腺肌病可能导致输卵管阻塞、子宫内膜异常等问题，进而影响患者的生育能力。对于不孕患者，及时发现子宫腺肌病的存在并进行有效治疗至关重要。子宫腺肌病患者常常出现下腹部疼痛、腰部酸痛等不适症状。疼痛症状的出现对于患者的生活质量造成严重影响，需要及时有效的缓解。通过病史询问、体格检查、</a:t>
            </a:r>
            <a:r>
              <a:rPr lang="en-US" sz="1800" b="0" strike="noStrike" spc="148">
                <a:solidFill>
                  <a:schemeClr val="lt1"/>
                </a:solidFill>
                <a:latin typeface="Arial"/>
                <a:ea typeface="微软雅黑"/>
              </a:rPr>
              <a:t>B</a:t>
            </a:r>
            <a:r>
              <a:rPr lang="zh-CN" sz="1800" b="0" strike="noStrike" spc="148">
                <a:solidFill>
                  <a:schemeClr val="lt1"/>
                </a:solidFill>
                <a:latin typeface="Arial"/>
                <a:ea typeface="微软雅黑"/>
              </a:rPr>
              <a:t>超、</a:t>
            </a:r>
            <a:r>
              <a:rPr lang="en-US" sz="1800" b="0" strike="noStrike" spc="148">
                <a:solidFill>
                  <a:schemeClr val="lt1"/>
                </a:solidFill>
                <a:latin typeface="Arial"/>
                <a:ea typeface="微软雅黑"/>
              </a:rPr>
              <a:t>MRI</a:t>
            </a:r>
            <a:r>
              <a:rPr lang="zh-CN" sz="1800" b="0" strike="noStrike" spc="148">
                <a:solidFill>
                  <a:schemeClr val="lt1"/>
                </a:solidFill>
                <a:latin typeface="Arial"/>
                <a:ea typeface="微软雅黑"/>
              </a:rPr>
              <a:t>等检查手段可以帮助医生明确子宫腺肌病的诊断。不同的诊断方法有其适应症和局限性，需要综合应用以提高诊断准确性。</a:t>
            </a:r>
            <a:endParaRPr lang="en-US" sz="1800" b="0" strike="noStrike" spc="-1">
              <a:solidFill>
                <a:srgbClr val="000000"/>
              </a:solidFill>
              <a:latin typeface="Arial"/>
            </a:endParaRPr>
          </a:p>
        </p:txBody>
      </p:sp>
      <p:sp>
        <p:nvSpPr>
          <p:cNvPr id="20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07" name="Group 15"/>
          <p:cNvGrpSpPr/>
          <p:nvPr/>
        </p:nvGrpSpPr>
        <p:grpSpPr>
          <a:xfrm>
            <a:off x="431640" y="396000"/>
            <a:ext cx="514800" cy="439200"/>
            <a:chOff x="431640" y="396000"/>
            <a:chExt cx="514800" cy="439200"/>
          </a:xfrm>
        </p:grpSpPr>
        <p:sp>
          <p:nvSpPr>
            <p:cNvPr id="208"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09"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0"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1"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2"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13"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4"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5"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6"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7"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18"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9"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0"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1"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2"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3"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4"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5"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6"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7"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28"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6">
            <a:alphaModFix amt="78000"/>
          </a:blip>
          <a:stretch>
            <a:fillRect/>
          </a:stretch>
        </a:blipFill>
      </p:bgPr>
    </p:bg>
    <p:spTree>
      <p:nvGrpSpPr>
        <p:cNvPr id="1" name=""/>
        <p:cNvGrpSpPr/>
        <p:nvPr/>
      </p:nvGrpSpPr>
      <p:grpSpPr>
        <a:xfrm>
          <a:off x="0" y="0"/>
          <a:ext cx="0" cy="0"/>
        </a:xfrm>
      </p:grpSpPr>
      <p:sp>
        <p:nvSpPr>
          <p:cNvPr id="229" name="AutoShape 2"/>
          <p:cNvSpPr/>
          <p:nvPr/>
        </p:nvSpPr>
        <p:spPr>
          <a:xfrm>
            <a:off x="9054360" y="2212200"/>
            <a:ext cx="2388600" cy="280332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30" name="AutoShape 2"/>
          <p:cNvSpPr/>
          <p:nvPr/>
        </p:nvSpPr>
        <p:spPr>
          <a:xfrm>
            <a:off x="6311880" y="2212200"/>
            <a:ext cx="2388600" cy="280332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31" name="AutoShape 2"/>
          <p:cNvSpPr/>
          <p:nvPr/>
        </p:nvSpPr>
        <p:spPr>
          <a:xfrm>
            <a:off x="3569400" y="2212200"/>
            <a:ext cx="2388600" cy="280332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32" name="AutoShape 2"/>
          <p:cNvSpPr/>
          <p:nvPr/>
        </p:nvSpPr>
        <p:spPr>
          <a:xfrm>
            <a:off x="729720" y="2164680"/>
            <a:ext cx="2388600" cy="285156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EB554D"/>
                </a:solidFill>
                <a:latin typeface="Calibri"/>
                <a:ea typeface="Calibri"/>
              </a:rPr>
              <a:t>    </a:t>
            </a:r>
            <a:endParaRPr lang="en-US" sz="2940" b="0" strike="noStrike" spc="-1">
              <a:solidFill>
                <a:srgbClr val="FFFFFF"/>
              </a:solidFill>
              <a:latin typeface="Arial"/>
            </a:endParaRPr>
          </a:p>
        </p:txBody>
      </p:sp>
      <p:sp>
        <p:nvSpPr>
          <p:cNvPr id="233"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4"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EB554D"/>
                </a:solidFill>
                <a:latin typeface="微软雅黑"/>
                <a:ea typeface="微软雅黑"/>
              </a:rPr>
              <a:t>腰部酸痛</a:t>
            </a:r>
            <a:endParaRPr lang="en-US" sz="2000" b="0" strike="noStrike" spc="-1">
              <a:solidFill>
                <a:srgbClr val="000000"/>
              </a:solidFill>
              <a:latin typeface="Arial"/>
            </a:endParaRPr>
          </a:p>
        </p:txBody>
      </p:sp>
      <p:sp>
        <p:nvSpPr>
          <p:cNvPr id="235"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持续性酸痛</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影响站立和行走</a:t>
            </a:r>
            <a:endParaRPr lang="en-US" sz="1600" b="0" strike="noStrike" spc="-1">
              <a:solidFill>
                <a:srgbClr val="000000"/>
              </a:solidFill>
              <a:latin typeface="Arial"/>
            </a:endParaRPr>
          </a:p>
        </p:txBody>
      </p:sp>
      <p:sp>
        <p:nvSpPr>
          <p:cNvPr id="236"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7"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EB554D"/>
                </a:solidFill>
                <a:latin typeface="微软雅黑"/>
                <a:ea typeface="微软雅黑"/>
              </a:rPr>
              <a:t>性交疼痛</a:t>
            </a:r>
            <a:endParaRPr lang="en-US" sz="2000" b="0" strike="noStrike" spc="-1">
              <a:solidFill>
                <a:srgbClr val="000000"/>
              </a:solidFill>
              <a:latin typeface="Arial"/>
            </a:endParaRPr>
          </a:p>
        </p:txBody>
      </p:sp>
      <p:sp>
        <p:nvSpPr>
          <p:cNvPr id="238"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疼痛持续时间较长</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影响性生活质量</a:t>
            </a:r>
            <a:endParaRPr lang="en-US" sz="1600" b="0" strike="noStrike" spc="-1">
              <a:solidFill>
                <a:srgbClr val="000000"/>
              </a:solidFill>
              <a:latin typeface="Arial"/>
            </a:endParaRPr>
          </a:p>
        </p:txBody>
      </p:sp>
      <p:sp>
        <p:nvSpPr>
          <p:cNvPr id="239"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0"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rgbClr val="EB554D"/>
                </a:solidFill>
                <a:latin typeface="微软雅黑"/>
                <a:ea typeface="微软雅黑"/>
              </a:rPr>
              <a:t> </a:t>
            </a:r>
            <a:endParaRPr lang="en-US" sz="2000" b="0" strike="noStrike" spc="-1">
              <a:solidFill>
                <a:srgbClr val="000000"/>
              </a:solidFill>
              <a:latin typeface="Arial"/>
            </a:endParaRPr>
          </a:p>
        </p:txBody>
      </p:sp>
      <p:sp>
        <p:nvSpPr>
          <p:cNvPr id="241"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242"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疼痛症状</a:t>
            </a:r>
            <a:endParaRPr lang="en-US" sz="3000" b="0" strike="noStrike" spc="-1">
              <a:solidFill>
                <a:schemeClr val="dk1"/>
              </a:solidFill>
              <a:latin typeface="Arial"/>
            </a:endParaRPr>
          </a:p>
        </p:txBody>
      </p:sp>
      <p:sp>
        <p:nvSpPr>
          <p:cNvPr id="243"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4"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EB554D"/>
                </a:solidFill>
                <a:latin typeface="微软雅黑"/>
                <a:ea typeface="微软雅黑"/>
              </a:rPr>
              <a:t>下腹部疼痛</a:t>
            </a:r>
            <a:endParaRPr lang="en-US" sz="2000" b="0" strike="noStrike" spc="-1">
              <a:solidFill>
                <a:srgbClr val="000000"/>
              </a:solidFill>
              <a:latin typeface="Arial"/>
            </a:endParaRPr>
          </a:p>
        </p:txBody>
      </p:sp>
      <p:sp>
        <p:nvSpPr>
          <p:cNvPr id="245"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持续性疼痛</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加重月经期</a:t>
            </a:r>
            <a:endParaRPr lang="en-US" sz="1600" b="0" strike="noStrike" spc="-1">
              <a:solidFill>
                <a:srgbClr val="000000"/>
              </a:solidFill>
              <a:latin typeface="Arial"/>
            </a:endParaRPr>
          </a:p>
        </p:txBody>
      </p:sp>
      <p:grpSp>
        <p:nvGrpSpPr>
          <p:cNvPr id="246" name="Group 15"/>
          <p:cNvGrpSpPr/>
          <p:nvPr/>
        </p:nvGrpSpPr>
        <p:grpSpPr>
          <a:xfrm>
            <a:off x="435960" y="378720"/>
            <a:ext cx="515160" cy="439560"/>
            <a:chOff x="435960" y="378720"/>
            <a:chExt cx="515160" cy="439560"/>
          </a:xfrm>
        </p:grpSpPr>
        <p:sp>
          <p:nvSpPr>
            <p:cNvPr id="247"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48"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49"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50"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51"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52"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53"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54"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55"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56"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57"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58"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59"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60"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61"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62"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63"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64"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65"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66"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267" name="Picture 5" descr="C:/Users/Administrator/Desktop/ppt模板/图片素材/插画/巴扎嘿素材 (2).jpg巴扎嘿素材 (2)"/>
          <p:cNvPicPr/>
          <p:nvPr/>
        </p:nvPicPr>
        <p:blipFill>
          <a:blip r:embed="rId2"/>
          <a:srcRect t="25611" b="25611"/>
          <a:stretch>
            <a:fillRect/>
          </a:stretch>
        </p:blipFill>
        <p:spPr>
          <a:xfrm>
            <a:off x="681840" y="4838760"/>
            <a:ext cx="2495160" cy="1217520"/>
          </a:xfrm>
          <a:prstGeom prst="rect">
            <a:avLst/>
          </a:prstGeom>
          <a:ln w="0">
            <a:noFill/>
          </a:ln>
        </p:spPr>
      </p:pic>
      <p:pic>
        <p:nvPicPr>
          <p:cNvPr id="268" name="Picture 5" descr="C:/Users/Administrator/Desktop/ppt模板/图片素材/插画/巴扎嘿素材 (3).jpg巴扎嘿素材 (3)"/>
          <p:cNvPicPr/>
          <p:nvPr/>
        </p:nvPicPr>
        <p:blipFill>
          <a:blip r:embed="rId3"/>
          <a:srcRect t="25278" b="25278"/>
          <a:stretch>
            <a:fillRect/>
          </a:stretch>
        </p:blipFill>
        <p:spPr>
          <a:xfrm>
            <a:off x="3541320" y="4838760"/>
            <a:ext cx="2461680" cy="1217520"/>
          </a:xfrm>
          <a:prstGeom prst="rect">
            <a:avLst/>
          </a:prstGeom>
          <a:ln w="0">
            <a:noFill/>
          </a:ln>
        </p:spPr>
      </p:pic>
      <p:pic>
        <p:nvPicPr>
          <p:cNvPr id="269" name="Picture 5" descr="C:/Users/Administrator/Desktop/ppt模板/图片素材/插画/巴扎嘿素材 (4).jpg巴扎嘿素材 (4)"/>
          <p:cNvPicPr/>
          <p:nvPr/>
        </p:nvPicPr>
        <p:blipFill>
          <a:blip r:embed="rId4"/>
          <a:srcRect t="24548" b="24548"/>
          <a:stretch>
            <a:fillRect/>
          </a:stretch>
        </p:blipFill>
        <p:spPr>
          <a:xfrm>
            <a:off x="6305400" y="4838760"/>
            <a:ext cx="2391120" cy="1217520"/>
          </a:xfrm>
          <a:prstGeom prst="rect">
            <a:avLst/>
          </a:prstGeom>
          <a:ln w="0">
            <a:noFill/>
          </a:ln>
        </p:spPr>
      </p:pic>
      <p:pic>
        <p:nvPicPr>
          <p:cNvPr id="270" name="Picture 5" descr="C:/Users/Administrator/Desktop/ppt模板/图片素材/插画/巴扎嘿素材 (5).jpg巴扎嘿素材 (5)"/>
          <p:cNvPicPr/>
          <p:nvPr/>
        </p:nvPicPr>
        <p:blipFill>
          <a:blip r:embed="rId5"/>
          <a:srcRect t="24803" b="24803"/>
          <a:stretch>
            <a:fillRect/>
          </a:stretch>
        </p:blipFill>
        <p:spPr>
          <a:xfrm>
            <a:off x="9044280" y="4838760"/>
            <a:ext cx="2415240" cy="1217520"/>
          </a:xfrm>
          <a:prstGeom prst="rect">
            <a:avLst/>
          </a:prstGeom>
          <a:ln w="0">
            <a:noFill/>
          </a:ln>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71"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03</a:t>
            </a:r>
            <a:endParaRPr lang="en-US" sz="3600" b="0" strike="noStrike" spc="148">
              <a:solidFill>
                <a:schemeClr val="dk1">
                  <a:lumMod val="65000"/>
                  <a:lumOff val="35000"/>
                </a:schemeClr>
              </a:solidFill>
              <a:latin typeface="Arial"/>
            </a:endParaRPr>
          </a:p>
        </p:txBody>
      </p:sp>
      <p:sp>
        <p:nvSpPr>
          <p:cNvPr id="272" name="PlaceHolder 2"/>
          <p:cNvSpPr>
            <a:spLocks noGrp="1"/>
          </p:cNvSpPr>
          <p:nvPr>
            <p:ph type="title" idx="4294967295"/>
          </p:nvPr>
        </p:nvSpPr>
        <p:spPr>
          <a:xfrm>
            <a:off x="313560" y="53103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3</a:t>
            </a:r>
            <a:r>
              <a:rPr lang="zh-CN" sz="4000" b="1" strike="noStrike" spc="299">
                <a:solidFill>
                  <a:srgbClr val="EB554D"/>
                </a:solidFill>
                <a:latin typeface="Arial"/>
                <a:ea typeface="微软雅黑"/>
              </a:rPr>
              <a:t>章 治疗方法</a:t>
            </a:r>
            <a:endParaRPr lang="en-US" sz="4000" b="0" strike="noStrike" spc="-1">
              <a:solidFill>
                <a:schemeClr val="dk1"/>
              </a:solidFill>
              <a:latin typeface="Arial"/>
            </a:endParaRPr>
          </a:p>
        </p:txBody>
      </p:sp>
      <p:sp>
        <p:nvSpPr>
          <p:cNvPr id="27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74"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5"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76"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77"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8"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9"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0"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81"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8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3"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药物治疗</a:t>
            </a:r>
            <a:endParaRPr lang="en-US" sz="3600" b="0" strike="noStrike" spc="-1">
              <a:solidFill>
                <a:srgbClr val="000000"/>
              </a:solidFill>
              <a:latin typeface="Arial"/>
            </a:endParaRPr>
          </a:p>
        </p:txBody>
      </p:sp>
      <p:sp>
        <p:nvSpPr>
          <p:cNvPr id="284"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药物治疗是治疗轻度子宫腺肌病患者的常用方法。通过口服药物来调节患者的激素水平，达到治疗的效果。药物治疗的优势在于简便易行，但也需要注意药物的副作用和长期服用带来的风险。</a:t>
            </a:r>
            <a:endParaRPr lang="en-US" sz="1800" b="0" strike="noStrike" spc="-1">
              <a:solidFill>
                <a:srgbClr val="000000"/>
              </a:solidFill>
              <a:latin typeface="Arial"/>
            </a:endParaRPr>
          </a:p>
        </p:txBody>
      </p:sp>
      <p:sp>
        <p:nvSpPr>
          <p:cNvPr id="28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86" name="Group 15"/>
          <p:cNvGrpSpPr/>
          <p:nvPr/>
        </p:nvGrpSpPr>
        <p:grpSpPr>
          <a:xfrm>
            <a:off x="431640" y="396000"/>
            <a:ext cx="514800" cy="439200"/>
            <a:chOff x="431640" y="396000"/>
            <a:chExt cx="514800" cy="439200"/>
          </a:xfrm>
        </p:grpSpPr>
        <p:sp>
          <p:nvSpPr>
            <p:cNvPr id="287"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8"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9"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0"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1"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2"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3"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4"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5"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6"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7"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8"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9"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00"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01"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02"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03"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04"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05"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06"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07"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08" name="AutoShape 3"/>
          <p:cNvSpPr/>
          <p:nvPr/>
        </p:nvSpPr>
        <p:spPr>
          <a:xfrm>
            <a:off x="3853440" y="1681560"/>
            <a:ext cx="3657240" cy="1989360"/>
          </a:xfrm>
          <a:prstGeom prst="rect">
            <a:avLst/>
          </a:prstGeom>
          <a:solidFill>
            <a:schemeClr val="accent6">
              <a:alpha val="5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9" name="AutoShape 4"/>
          <p:cNvSpPr/>
          <p:nvPr/>
        </p:nvSpPr>
        <p:spPr>
          <a:xfrm>
            <a:off x="3853440" y="1301040"/>
            <a:ext cx="3657240" cy="718920"/>
          </a:xfrm>
          <a:prstGeom prst="roundRect">
            <a:avLst>
              <a:gd name="adj" fmla="val 16667"/>
            </a:avLst>
          </a:prstGeom>
          <a:solidFill>
            <a:schemeClr val="accent6"/>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0" name="AutoShape 7"/>
          <p:cNvSpPr/>
          <p:nvPr/>
        </p:nvSpPr>
        <p:spPr>
          <a:xfrm>
            <a:off x="7873200" y="1681560"/>
            <a:ext cx="3657240" cy="1989360"/>
          </a:xfrm>
          <a:prstGeom prst="rect">
            <a:avLst/>
          </a:prstGeom>
          <a:solidFill>
            <a:schemeClr val="accent6">
              <a:alpha val="5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1" name="AutoShape 8"/>
          <p:cNvSpPr/>
          <p:nvPr/>
        </p:nvSpPr>
        <p:spPr>
          <a:xfrm>
            <a:off x="7873200" y="1301040"/>
            <a:ext cx="3657240" cy="718920"/>
          </a:xfrm>
          <a:prstGeom prst="roundRect">
            <a:avLst>
              <a:gd name="adj" fmla="val 16667"/>
            </a:avLst>
          </a:prstGeom>
          <a:solidFill>
            <a:schemeClr val="accent6"/>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2" name="AutoShape 10"/>
          <p:cNvSpPr/>
          <p:nvPr/>
        </p:nvSpPr>
        <p:spPr>
          <a:xfrm>
            <a:off x="3853440" y="4213080"/>
            <a:ext cx="3657240" cy="1989360"/>
          </a:xfrm>
          <a:prstGeom prst="rect">
            <a:avLst/>
          </a:prstGeom>
          <a:solidFill>
            <a:schemeClr val="accent6">
              <a:alpha val="5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3" name="AutoShape 11"/>
          <p:cNvSpPr/>
          <p:nvPr/>
        </p:nvSpPr>
        <p:spPr>
          <a:xfrm>
            <a:off x="3853440" y="3895200"/>
            <a:ext cx="3657240" cy="718920"/>
          </a:xfrm>
          <a:prstGeom prst="roundRect">
            <a:avLst>
              <a:gd name="adj" fmla="val 16667"/>
            </a:avLst>
          </a:prstGeom>
          <a:solidFill>
            <a:schemeClr val="accent6"/>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4" name="AutoShape 13"/>
          <p:cNvSpPr/>
          <p:nvPr/>
        </p:nvSpPr>
        <p:spPr>
          <a:xfrm>
            <a:off x="7873200" y="4213080"/>
            <a:ext cx="3657240" cy="1989360"/>
          </a:xfrm>
          <a:prstGeom prst="rect">
            <a:avLst/>
          </a:prstGeom>
          <a:solidFill>
            <a:schemeClr val="accent6">
              <a:alpha val="5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5" name="AutoShape 14"/>
          <p:cNvSpPr/>
          <p:nvPr/>
        </p:nvSpPr>
        <p:spPr>
          <a:xfrm>
            <a:off x="7873200" y="3895200"/>
            <a:ext cx="3657240" cy="718920"/>
          </a:xfrm>
          <a:prstGeom prst="roundRect">
            <a:avLst>
              <a:gd name="adj" fmla="val 16667"/>
            </a:avLst>
          </a:prstGeom>
          <a:solidFill>
            <a:schemeClr val="accent6"/>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6"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7" name="content.2.title"/>
          <p:cNvSpPr/>
          <p:nvPr/>
        </p:nvSpPr>
        <p:spPr>
          <a:xfrm>
            <a:off x="8046720" y="1557720"/>
            <a:ext cx="337068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手术治疗</a:t>
            </a:r>
            <a:endParaRPr lang="en-US" sz="2000" b="0" strike="noStrike" spc="-1">
              <a:solidFill>
                <a:srgbClr val="000000"/>
              </a:solidFill>
              <a:latin typeface="Arial"/>
            </a:endParaRPr>
          </a:p>
        </p:txBody>
      </p:sp>
      <p:sp>
        <p:nvSpPr>
          <p:cNvPr id="318" name="content.2.content"/>
          <p:cNvSpPr/>
          <p:nvPr/>
        </p:nvSpPr>
        <p:spPr>
          <a:xfrm>
            <a:off x="7984440" y="2090880"/>
            <a:ext cx="3433680" cy="14479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彻底解决问题</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风险较大</a:t>
            </a:r>
            <a:endParaRPr lang="en-US" sz="1600" b="0" strike="noStrike" spc="-1">
              <a:solidFill>
                <a:srgbClr val="000000"/>
              </a:solidFill>
              <a:latin typeface="Arial"/>
            </a:endParaRPr>
          </a:p>
        </p:txBody>
      </p:sp>
      <p:sp>
        <p:nvSpPr>
          <p:cNvPr id="319"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0" name="content.3.title"/>
          <p:cNvSpPr/>
          <p:nvPr/>
        </p:nvSpPr>
        <p:spPr>
          <a:xfrm>
            <a:off x="3992400" y="4109040"/>
            <a:ext cx="33372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介入治疗</a:t>
            </a:r>
            <a:endParaRPr lang="en-US" sz="2000" b="0" strike="noStrike" spc="-1">
              <a:solidFill>
                <a:srgbClr val="000000"/>
              </a:solidFill>
              <a:latin typeface="Arial"/>
            </a:endParaRPr>
          </a:p>
        </p:txBody>
      </p:sp>
      <p:sp>
        <p:nvSpPr>
          <p:cNvPr id="321" name="content.3.content"/>
          <p:cNvSpPr/>
          <p:nvPr/>
        </p:nvSpPr>
        <p:spPr>
          <a:xfrm>
            <a:off x="3991680" y="4732560"/>
            <a:ext cx="3338640" cy="136116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微创手术方法</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适合一定类型患者</a:t>
            </a:r>
            <a:endParaRPr lang="en-US" sz="1600" b="0" strike="noStrike" spc="-1">
              <a:solidFill>
                <a:srgbClr val="000000"/>
              </a:solidFill>
              <a:latin typeface="Arial"/>
            </a:endParaRPr>
          </a:p>
        </p:txBody>
      </p:sp>
      <p:sp>
        <p:nvSpPr>
          <p:cNvPr id="322"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3" name="content.4.title"/>
          <p:cNvSpPr/>
          <p:nvPr/>
        </p:nvSpPr>
        <p:spPr>
          <a:xfrm>
            <a:off x="8118360" y="4109040"/>
            <a:ext cx="32202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中医治疗</a:t>
            </a:r>
            <a:endParaRPr lang="en-US" sz="2000" b="0" strike="noStrike" spc="-1">
              <a:solidFill>
                <a:srgbClr val="000000"/>
              </a:solidFill>
              <a:latin typeface="Arial"/>
            </a:endParaRPr>
          </a:p>
        </p:txBody>
      </p:sp>
      <p:sp>
        <p:nvSpPr>
          <p:cNvPr id="324" name="content.4.content"/>
          <p:cNvSpPr/>
          <p:nvPr/>
        </p:nvSpPr>
        <p:spPr>
          <a:xfrm>
            <a:off x="8046720" y="4669920"/>
            <a:ext cx="3371400" cy="14234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调理体质</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个性化治疗</a:t>
            </a:r>
            <a:endParaRPr lang="en-US" sz="1600" b="0" strike="noStrike" spc="-1">
              <a:solidFill>
                <a:srgbClr val="000000"/>
              </a:solidFill>
              <a:latin typeface="Arial"/>
            </a:endParaRPr>
          </a:p>
        </p:txBody>
      </p:sp>
      <p:sp>
        <p:nvSpPr>
          <p:cNvPr id="325"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治疗方法对比</a:t>
            </a:r>
            <a:endParaRPr lang="en-US" sz="3000" b="0" strike="noStrike" spc="-1">
              <a:solidFill>
                <a:schemeClr val="dk1"/>
              </a:solidFill>
              <a:latin typeface="Arial"/>
            </a:endParaRPr>
          </a:p>
        </p:txBody>
      </p:sp>
      <p:sp>
        <p:nvSpPr>
          <p:cNvPr id="326"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7" name="content.1.title"/>
          <p:cNvSpPr/>
          <p:nvPr/>
        </p:nvSpPr>
        <p:spPr>
          <a:xfrm>
            <a:off x="3991680" y="1557720"/>
            <a:ext cx="33386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药物治疗</a:t>
            </a:r>
            <a:endParaRPr lang="en-US" sz="2000" b="0" strike="noStrike" spc="-1">
              <a:solidFill>
                <a:srgbClr val="000000"/>
              </a:solidFill>
              <a:latin typeface="Arial"/>
            </a:endParaRPr>
          </a:p>
        </p:txBody>
      </p:sp>
      <p:sp>
        <p:nvSpPr>
          <p:cNvPr id="328" name="content.1.content"/>
          <p:cNvSpPr/>
          <p:nvPr/>
        </p:nvSpPr>
        <p:spPr>
          <a:xfrm>
            <a:off x="3991680" y="2090880"/>
            <a:ext cx="3338640" cy="14479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简便易行</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需注意副作用</a:t>
            </a:r>
            <a:endParaRPr lang="en-US" sz="1600" b="0" strike="noStrike" spc="-1">
              <a:solidFill>
                <a:srgbClr val="000000"/>
              </a:solidFill>
              <a:latin typeface="Arial"/>
            </a:endParaRPr>
          </a:p>
        </p:txBody>
      </p:sp>
      <p:grpSp>
        <p:nvGrpSpPr>
          <p:cNvPr id="329" name="Group 15"/>
          <p:cNvGrpSpPr/>
          <p:nvPr/>
        </p:nvGrpSpPr>
        <p:grpSpPr>
          <a:xfrm>
            <a:off x="435960" y="378720"/>
            <a:ext cx="515160" cy="439560"/>
            <a:chOff x="435960" y="378720"/>
            <a:chExt cx="515160" cy="439560"/>
          </a:xfrm>
        </p:grpSpPr>
        <p:sp>
          <p:nvSpPr>
            <p:cNvPr id="330" name="AutoShape 16"/>
            <p:cNvSpPr/>
            <p:nvPr/>
          </p:nvSpPr>
          <p:spPr>
            <a:xfrm>
              <a:off x="435960" y="378720"/>
              <a:ext cx="83880" cy="83880"/>
            </a:xfrm>
            <a:prstGeom prst="ellipse">
              <a:avLst/>
            </a:prstGeom>
            <a:solidFill>
              <a:srgbClr val="EB554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31" name="AutoShape 17"/>
            <p:cNvSpPr/>
            <p:nvPr/>
          </p:nvSpPr>
          <p:spPr>
            <a:xfrm>
              <a:off x="555840" y="385200"/>
              <a:ext cx="77760" cy="77760"/>
            </a:xfrm>
            <a:prstGeom prst="ellipse">
              <a:avLst/>
            </a:prstGeom>
            <a:solidFill>
              <a:srgbClr val="EB554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32" name="AutoShape 18"/>
            <p:cNvSpPr/>
            <p:nvPr/>
          </p:nvSpPr>
          <p:spPr>
            <a:xfrm>
              <a:off x="669960" y="387000"/>
              <a:ext cx="74520" cy="74520"/>
            </a:xfrm>
            <a:prstGeom prst="ellipse">
              <a:avLst/>
            </a:prstGeom>
            <a:solidFill>
              <a:srgbClr val="EB554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33" name="AutoShape 19"/>
            <p:cNvSpPr/>
            <p:nvPr/>
          </p:nvSpPr>
          <p:spPr>
            <a:xfrm>
              <a:off x="780840" y="396000"/>
              <a:ext cx="68760" cy="68760"/>
            </a:xfrm>
            <a:prstGeom prst="ellipse">
              <a:avLst/>
            </a:prstGeom>
            <a:solidFill>
              <a:srgbClr val="EB554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34" name="AutoShape 20"/>
            <p:cNvSpPr/>
            <p:nvPr/>
          </p:nvSpPr>
          <p:spPr>
            <a:xfrm>
              <a:off x="885960" y="392040"/>
              <a:ext cx="65160" cy="65160"/>
            </a:xfrm>
            <a:prstGeom prst="ellipse">
              <a:avLst/>
            </a:prstGeom>
            <a:solidFill>
              <a:srgbClr val="EB554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35" name="AutoShape 21"/>
            <p:cNvSpPr/>
            <p:nvPr/>
          </p:nvSpPr>
          <p:spPr>
            <a:xfrm>
              <a:off x="435960" y="496440"/>
              <a:ext cx="83880" cy="83880"/>
            </a:xfrm>
            <a:prstGeom prst="ellipse">
              <a:avLst/>
            </a:prstGeom>
            <a:solidFill>
              <a:srgbClr val="EB554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36" name="AutoShape 22"/>
            <p:cNvSpPr/>
            <p:nvPr/>
          </p:nvSpPr>
          <p:spPr>
            <a:xfrm>
              <a:off x="555840" y="503280"/>
              <a:ext cx="77760" cy="77760"/>
            </a:xfrm>
            <a:prstGeom prst="ellipse">
              <a:avLst/>
            </a:prstGeom>
            <a:solidFill>
              <a:srgbClr val="EB554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37" name="AutoShape 23"/>
            <p:cNvSpPr/>
            <p:nvPr/>
          </p:nvSpPr>
          <p:spPr>
            <a:xfrm>
              <a:off x="669960" y="504720"/>
              <a:ext cx="74520" cy="74520"/>
            </a:xfrm>
            <a:prstGeom prst="ellipse">
              <a:avLst/>
            </a:prstGeom>
            <a:solidFill>
              <a:srgbClr val="EB554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38" name="AutoShape 24"/>
            <p:cNvSpPr/>
            <p:nvPr/>
          </p:nvSpPr>
          <p:spPr>
            <a:xfrm>
              <a:off x="780840" y="513720"/>
              <a:ext cx="68760" cy="68760"/>
            </a:xfrm>
            <a:prstGeom prst="ellipse">
              <a:avLst/>
            </a:prstGeom>
            <a:solidFill>
              <a:srgbClr val="EB554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39" name="AutoShape 25"/>
            <p:cNvSpPr/>
            <p:nvPr/>
          </p:nvSpPr>
          <p:spPr>
            <a:xfrm>
              <a:off x="885960" y="509760"/>
              <a:ext cx="65160" cy="65160"/>
            </a:xfrm>
            <a:prstGeom prst="ellipse">
              <a:avLst/>
            </a:prstGeom>
            <a:solidFill>
              <a:srgbClr val="EB554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40" name="AutoShape 26"/>
            <p:cNvSpPr/>
            <p:nvPr/>
          </p:nvSpPr>
          <p:spPr>
            <a:xfrm>
              <a:off x="435960" y="614520"/>
              <a:ext cx="83880" cy="83880"/>
            </a:xfrm>
            <a:prstGeom prst="ellipse">
              <a:avLst/>
            </a:prstGeom>
            <a:solidFill>
              <a:srgbClr val="EB554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41" name="AutoShape 27"/>
            <p:cNvSpPr/>
            <p:nvPr/>
          </p:nvSpPr>
          <p:spPr>
            <a:xfrm>
              <a:off x="555840" y="621000"/>
              <a:ext cx="77760" cy="77760"/>
            </a:xfrm>
            <a:prstGeom prst="ellipse">
              <a:avLst/>
            </a:prstGeom>
            <a:solidFill>
              <a:srgbClr val="EB554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42" name="AutoShape 28"/>
            <p:cNvSpPr/>
            <p:nvPr/>
          </p:nvSpPr>
          <p:spPr>
            <a:xfrm>
              <a:off x="669960" y="622800"/>
              <a:ext cx="74520" cy="74520"/>
            </a:xfrm>
            <a:prstGeom prst="ellipse">
              <a:avLst/>
            </a:prstGeom>
            <a:solidFill>
              <a:srgbClr val="EB554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43" name="AutoShape 29"/>
            <p:cNvSpPr/>
            <p:nvPr/>
          </p:nvSpPr>
          <p:spPr>
            <a:xfrm>
              <a:off x="780840" y="631440"/>
              <a:ext cx="68760" cy="68760"/>
            </a:xfrm>
            <a:prstGeom prst="ellipse">
              <a:avLst/>
            </a:prstGeom>
            <a:solidFill>
              <a:srgbClr val="EB554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44" name="AutoShape 30"/>
            <p:cNvSpPr/>
            <p:nvPr/>
          </p:nvSpPr>
          <p:spPr>
            <a:xfrm>
              <a:off x="885960" y="627480"/>
              <a:ext cx="65160" cy="65160"/>
            </a:xfrm>
            <a:prstGeom prst="ellipse">
              <a:avLst/>
            </a:prstGeom>
            <a:solidFill>
              <a:srgbClr val="EB554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45" name="AutoShape 31"/>
            <p:cNvSpPr/>
            <p:nvPr/>
          </p:nvSpPr>
          <p:spPr>
            <a:xfrm>
              <a:off x="435960" y="732240"/>
              <a:ext cx="83880" cy="83880"/>
            </a:xfrm>
            <a:prstGeom prst="ellipse">
              <a:avLst/>
            </a:prstGeom>
            <a:solidFill>
              <a:srgbClr val="EB554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46" name="AutoShape 32"/>
            <p:cNvSpPr/>
            <p:nvPr/>
          </p:nvSpPr>
          <p:spPr>
            <a:xfrm>
              <a:off x="555840" y="738720"/>
              <a:ext cx="77760" cy="77760"/>
            </a:xfrm>
            <a:prstGeom prst="ellipse">
              <a:avLst/>
            </a:prstGeom>
            <a:solidFill>
              <a:srgbClr val="EB554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47" name="AutoShape 33"/>
            <p:cNvSpPr/>
            <p:nvPr/>
          </p:nvSpPr>
          <p:spPr>
            <a:xfrm>
              <a:off x="669960" y="740520"/>
              <a:ext cx="74520" cy="74520"/>
            </a:xfrm>
            <a:prstGeom prst="ellipse">
              <a:avLst/>
            </a:prstGeom>
            <a:solidFill>
              <a:srgbClr val="EB554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48" name="AutoShape 34"/>
            <p:cNvSpPr/>
            <p:nvPr/>
          </p:nvSpPr>
          <p:spPr>
            <a:xfrm>
              <a:off x="780840" y="749520"/>
              <a:ext cx="68760" cy="68760"/>
            </a:xfrm>
            <a:prstGeom prst="ellipse">
              <a:avLst/>
            </a:prstGeom>
            <a:solidFill>
              <a:srgbClr val="EB554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49" name="AutoShape 35"/>
            <p:cNvSpPr/>
            <p:nvPr/>
          </p:nvSpPr>
          <p:spPr>
            <a:xfrm>
              <a:off x="885960" y="745200"/>
              <a:ext cx="65160" cy="65160"/>
            </a:xfrm>
            <a:prstGeom prst="ellipse">
              <a:avLst/>
            </a:prstGeom>
            <a:solidFill>
              <a:srgbClr val="EB554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50" name="Picture 4"/>
          <p:cNvSpPr/>
          <p:nvPr/>
        </p:nvSpPr>
        <p:spPr>
          <a:xfrm>
            <a:off x="139680" y="1806480"/>
            <a:ext cx="3119400" cy="415944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https://d.book118.com/825342124144011124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13</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13</vt:i4>
      </vt:variant>
    </vt:vector>
  </HeadingPairs>
  <TitlesOfParts>
    <vt:vector baseType="lpstr" size="21">
      <vt:lpstr>Arial</vt:lpstr>
      <vt:lpstr>Calibri</vt:lpstr>
      <vt:lpstr>微软雅黑</vt:lpstr>
      <vt:lpstr>Times New Roman</vt:lpstr>
      <vt:lpstr>Wingdings</vt:lpstr>
      <vt:lpstr>Symbol</vt:lpstr>
      <vt:lpstr>DejaVu Sans</vt:lpstr>
      <vt:lpstr>Office Theme</vt:lpstr>
      <vt:lpstr>子宫腺肌病教学查房</vt:lpstr>
      <vt:lpstr>目录</vt:lpstr>
      <vt:lpstr>第1章 引言</vt:lpstr>
      <vt:lpstr> </vt:lpstr>
      <vt:lpstr>子宫腺肌病临床表现</vt:lpstr>
      <vt:lpstr>结语</vt:lpstr>
      <vt:lpstr>第2章 临床表现</vt:lpstr>
      <vt:lpstr> </vt:lpstr>
      <vt:lpstr>疼痛症状</vt:lpstr>
      <vt:lpstr>第3章 治疗方法</vt:lpstr>
      <vt:lpstr> </vt:lpstr>
      <vt:lpstr>治疗方法对比</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2024-09-28T19:56:40.589</cp:lastPrinted>
  <dcterms:created xsi:type="dcterms:W3CDTF">2024-09-28T11:56:40Z</dcterms:created>
  <dcterms:modified xsi:type="dcterms:W3CDTF">2024-09-28T11:56:42Z</dcterms:modified>
</cp:coreProperties>
</file>